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16">
  <p:sldMasterIdLst>
    <p:sldMasterId id="2147483650" r:id="rId1"/>
    <p:sldMasterId id="2147483649" r:id="rId2"/>
  </p:sldMasterIdLst>
  <p:notesMasterIdLst>
    <p:notesMasterId r:id="rId19"/>
  </p:notesMasterIdLst>
  <p:handoutMasterIdLst>
    <p:handoutMasterId r:id="rId20"/>
  </p:handoutMasterIdLst>
  <p:sldIdLst>
    <p:sldId id="370" r:id="rId3"/>
    <p:sldId id="778" r:id="rId4"/>
    <p:sldId id="779" r:id="rId5"/>
    <p:sldId id="750" r:id="rId6"/>
    <p:sldId id="780" r:id="rId7"/>
    <p:sldId id="782" r:id="rId8"/>
    <p:sldId id="783" r:id="rId9"/>
    <p:sldId id="784" r:id="rId10"/>
    <p:sldId id="781" r:id="rId11"/>
    <p:sldId id="725" r:id="rId12"/>
    <p:sldId id="788" r:id="rId13"/>
    <p:sldId id="785" r:id="rId14"/>
    <p:sldId id="786" r:id="rId15"/>
    <p:sldId id="787" r:id="rId16"/>
    <p:sldId id="789" r:id="rId17"/>
    <p:sldId id="790" r:id="rId18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42">
          <p15:clr>
            <a:srgbClr val="A4A3A4"/>
          </p15:clr>
        </p15:guide>
        <p15:guide id="2" pos="2165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i Kong Chyong" initials="CKC" lastIdx="2" clrIdx="0"/>
  <p:cmAuthor id="2" name="rmcvey" initials="r" lastIdx="12" clrIdx="1"/>
  <p:cmAuthor id="3" name="Chyong Chi Kong" initials="CCK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800F"/>
    <a:srgbClr val="9954CC"/>
    <a:srgbClr val="FFC611"/>
    <a:srgbClr val="005426"/>
    <a:srgbClr val="8C3EC6"/>
    <a:srgbClr val="893BC3"/>
    <a:srgbClr val="8439BD"/>
    <a:srgbClr val="7A34AE"/>
    <a:srgbClr val="F8A208"/>
    <a:srgbClr val="7BE8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929F9F4-4A8F-4326-A1B4-22849713DDAB}" styleName="Темный стиль 1 -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11" autoAdjust="0"/>
    <p:restoredTop sz="89708" autoAdjust="0"/>
  </p:normalViewPr>
  <p:slideViewPr>
    <p:cSldViewPr>
      <p:cViewPr varScale="1">
        <p:scale>
          <a:sx n="115" d="100"/>
          <a:sy n="115" d="100"/>
        </p:scale>
        <p:origin x="92" y="6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82" y="-108"/>
      </p:cViewPr>
      <p:guideLst>
        <p:guide orient="horz" pos="3042"/>
        <p:guide pos="2165"/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microsoft.com/office/2016/11/relationships/changesInfo" Target="changesInfos/changesInfo1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Relationship Id="rId27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ng Chyong" userId="5ef230f6baa4dfdd" providerId="LiveId" clId="{34FE5A44-B9FE-4FFB-B544-8FE5E6CE8063}"/>
    <pc:docChg chg="delSld">
      <pc:chgData name="Kong Chyong" userId="5ef230f6baa4dfdd" providerId="LiveId" clId="{34FE5A44-B9FE-4FFB-B544-8FE5E6CE8063}" dt="2022-07-21T10:38:36.787" v="0" actId="47"/>
      <pc:docMkLst>
        <pc:docMk/>
      </pc:docMkLst>
      <pc:sldChg chg="del">
        <pc:chgData name="Kong Chyong" userId="5ef230f6baa4dfdd" providerId="LiveId" clId="{34FE5A44-B9FE-4FFB-B544-8FE5E6CE8063}" dt="2022-07-21T10:38:36.787" v="0" actId="47"/>
        <pc:sldMkLst>
          <pc:docMk/>
          <pc:sldMk cId="3702862123" sldId="791"/>
        </pc:sldMkLst>
      </pc:sldChg>
      <pc:sldChg chg="del">
        <pc:chgData name="Kong Chyong" userId="5ef230f6baa4dfdd" providerId="LiveId" clId="{34FE5A44-B9FE-4FFB-B544-8FE5E6CE8063}" dt="2022-07-21T10:38:36.787" v="0" actId="47"/>
        <pc:sldMkLst>
          <pc:docMk/>
          <pc:sldMk cId="3436866624" sldId="792"/>
        </pc:sldMkLst>
      </pc:sldChg>
      <pc:sldChg chg="del">
        <pc:chgData name="Kong Chyong" userId="5ef230f6baa4dfdd" providerId="LiveId" clId="{34FE5A44-B9FE-4FFB-B544-8FE5E6CE8063}" dt="2022-07-21T10:38:36.787" v="0" actId="47"/>
        <pc:sldMkLst>
          <pc:docMk/>
          <pc:sldMk cId="3663754288" sldId="793"/>
        </pc:sldMkLst>
      </pc:sldChg>
      <pc:sldChg chg="del">
        <pc:chgData name="Kong Chyong" userId="5ef230f6baa4dfdd" providerId="LiveId" clId="{34FE5A44-B9FE-4FFB-B544-8FE5E6CE8063}" dt="2022-07-21T10:38:36.787" v="0" actId="47"/>
        <pc:sldMkLst>
          <pc:docMk/>
          <pc:sldMk cId="3145415096" sldId="794"/>
        </pc:sldMkLst>
      </pc:sldChg>
      <pc:sldChg chg="del">
        <pc:chgData name="Kong Chyong" userId="5ef230f6baa4dfdd" providerId="LiveId" clId="{34FE5A44-B9FE-4FFB-B544-8FE5E6CE8063}" dt="2022-07-21T10:38:36.787" v="0" actId="47"/>
        <pc:sldMkLst>
          <pc:docMk/>
          <pc:sldMk cId="140023559" sldId="795"/>
        </pc:sldMkLst>
      </pc:sldChg>
      <pc:sldChg chg="del">
        <pc:chgData name="Kong Chyong" userId="5ef230f6baa4dfdd" providerId="LiveId" clId="{34FE5A44-B9FE-4FFB-B544-8FE5E6CE8063}" dt="2022-07-21T10:38:36.787" v="0" actId="47"/>
        <pc:sldMkLst>
          <pc:docMk/>
          <pc:sldMk cId="748932740" sldId="796"/>
        </pc:sldMkLst>
      </pc:sldChg>
      <pc:sldChg chg="del">
        <pc:chgData name="Kong Chyong" userId="5ef230f6baa4dfdd" providerId="LiveId" clId="{34FE5A44-B9FE-4FFB-B544-8FE5E6CE8063}" dt="2022-07-21T10:38:36.787" v="0" actId="47"/>
        <pc:sldMkLst>
          <pc:docMk/>
          <pc:sldMk cId="1137169881" sldId="797"/>
        </pc:sldMkLst>
      </pc:sldChg>
      <pc:sldChg chg="del">
        <pc:chgData name="Kong Chyong" userId="5ef230f6baa4dfdd" providerId="LiveId" clId="{34FE5A44-B9FE-4FFB-B544-8FE5E6CE8063}" dt="2022-07-21T10:38:36.787" v="0" actId="47"/>
        <pc:sldMkLst>
          <pc:docMk/>
          <pc:sldMk cId="3707646965" sldId="798"/>
        </pc:sldMkLst>
      </pc:sldChg>
      <pc:sldChg chg="del">
        <pc:chgData name="Kong Chyong" userId="5ef230f6baa4dfdd" providerId="LiveId" clId="{34FE5A44-B9FE-4FFB-B544-8FE5E6CE8063}" dt="2022-07-21T10:38:36.787" v="0" actId="47"/>
        <pc:sldMkLst>
          <pc:docMk/>
          <pc:sldMk cId="2671238938" sldId="799"/>
        </pc:sldMkLst>
      </pc:sldChg>
    </pc:docChg>
  </pc:docChgLst>
  <pc:docChgLst>
    <pc:chgData name="Kong Chyong" userId="5ef230f6baa4dfdd" providerId="LiveId" clId="{098853C1-9792-423D-A1B9-EA1C5E5350B4}"/>
    <pc:docChg chg="custSel modSld">
      <pc:chgData name="Kong Chyong" userId="5ef230f6baa4dfdd" providerId="LiveId" clId="{098853C1-9792-423D-A1B9-EA1C5E5350B4}" dt="2022-08-31T16:59:07.840" v="169"/>
      <pc:docMkLst>
        <pc:docMk/>
      </pc:docMkLst>
      <pc:sldChg chg="modSp mod">
        <pc:chgData name="Kong Chyong" userId="5ef230f6baa4dfdd" providerId="LiveId" clId="{098853C1-9792-423D-A1B9-EA1C5E5350B4}" dt="2022-08-31T16:53:16.387" v="0" actId="6549"/>
        <pc:sldMkLst>
          <pc:docMk/>
          <pc:sldMk cId="902895971" sldId="778"/>
        </pc:sldMkLst>
        <pc:spChg chg="mod">
          <ac:chgData name="Kong Chyong" userId="5ef230f6baa4dfdd" providerId="LiveId" clId="{098853C1-9792-423D-A1B9-EA1C5E5350B4}" dt="2022-08-31T16:53:16.387" v="0" actId="6549"/>
          <ac:spMkLst>
            <pc:docMk/>
            <pc:sldMk cId="902895971" sldId="778"/>
            <ac:spMk id="5" creationId="{C176DCE1-5FC6-76C2-2D3D-3240534BCD05}"/>
          </ac:spMkLst>
        </pc:spChg>
      </pc:sldChg>
      <pc:sldChg chg="modSp mod">
        <pc:chgData name="Kong Chyong" userId="5ef230f6baa4dfdd" providerId="LiveId" clId="{098853C1-9792-423D-A1B9-EA1C5E5350B4}" dt="2022-08-31T16:53:56.986" v="1" actId="6549"/>
        <pc:sldMkLst>
          <pc:docMk/>
          <pc:sldMk cId="1428447599" sldId="789"/>
        </pc:sldMkLst>
        <pc:spChg chg="mod">
          <ac:chgData name="Kong Chyong" userId="5ef230f6baa4dfdd" providerId="LiveId" clId="{098853C1-9792-423D-A1B9-EA1C5E5350B4}" dt="2022-08-31T16:53:56.986" v="1" actId="6549"/>
          <ac:spMkLst>
            <pc:docMk/>
            <pc:sldMk cId="1428447599" sldId="789"/>
            <ac:spMk id="12" creationId="{D2C43EAA-9305-B8F0-B9BD-1A9241CBBF58}"/>
          </ac:spMkLst>
        </pc:spChg>
      </pc:sldChg>
      <pc:sldChg chg="modSp mod">
        <pc:chgData name="Kong Chyong" userId="5ef230f6baa4dfdd" providerId="LiveId" clId="{098853C1-9792-423D-A1B9-EA1C5E5350B4}" dt="2022-08-31T16:59:07.840" v="169"/>
        <pc:sldMkLst>
          <pc:docMk/>
          <pc:sldMk cId="3972520223" sldId="790"/>
        </pc:sldMkLst>
        <pc:spChg chg="mod">
          <ac:chgData name="Kong Chyong" userId="5ef230f6baa4dfdd" providerId="LiveId" clId="{098853C1-9792-423D-A1B9-EA1C5E5350B4}" dt="2022-08-31T16:59:07.840" v="169"/>
          <ac:spMkLst>
            <pc:docMk/>
            <pc:sldMk cId="3972520223" sldId="790"/>
            <ac:spMk id="5" creationId="{C176DCE1-5FC6-76C2-2D3D-3240534BCD05}"/>
          </ac:spMkLst>
        </pc:spChg>
        <pc:spChg chg="mod">
          <ac:chgData name="Kong Chyong" userId="5ef230f6baa4dfdd" providerId="LiveId" clId="{098853C1-9792-423D-A1B9-EA1C5E5350B4}" dt="2022-08-31T16:54:26.550" v="34" actId="20577"/>
          <ac:spMkLst>
            <pc:docMk/>
            <pc:sldMk cId="3972520223" sldId="790"/>
            <ac:spMk id="8" creationId="{71B8769E-437F-4CCA-8929-57FE949073E5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5ef230f6baa4dfdd/@Work_1/05%20PRESENTATIONS%20AND%20CONFERENCES/220506_EPRG_Spring/bp-stats-review-2021-all-data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'[bp-stats-review-2021-all-data.xlsx]Gas - LNG exports'!$A$14</c:f>
              <c:strCache>
                <c:ptCount val="1"/>
                <c:pt idx="0">
                  <c:v> Qatar 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'[bp-stats-review-2021-all-data.xlsx]Gas - LNG exports'!$B$3:$V$3</c:f>
              <c:numCache>
                <c:formatCode>General</c:formatCod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numCache>
            </c:numRef>
          </c:cat>
          <c:val>
            <c:numRef>
              <c:f>'[bp-stats-review-2021-all-data.xlsx]Gas - LNG exports'!$B$14:$V$14</c:f>
              <c:numCache>
                <c:formatCode>[&gt;0.05]0.0;[=0]\-;\†</c:formatCode>
                <c:ptCount val="21"/>
                <c:pt idx="0">
                  <c:v>14.474260111708862</c:v>
                </c:pt>
                <c:pt idx="1">
                  <c:v>17.473122127531646</c:v>
                </c:pt>
                <c:pt idx="2">
                  <c:v>19.078671462999999</c:v>
                </c:pt>
                <c:pt idx="3">
                  <c:v>19.425823924491649</c:v>
                </c:pt>
                <c:pt idx="4">
                  <c:v>24.828530695692809</c:v>
                </c:pt>
                <c:pt idx="5">
                  <c:v>28.48786414991859</c:v>
                </c:pt>
                <c:pt idx="6">
                  <c:v>33.465054532599986</c:v>
                </c:pt>
                <c:pt idx="7">
                  <c:v>39.649679804223503</c:v>
                </c:pt>
                <c:pt idx="8">
                  <c:v>41.058072681607044</c:v>
                </c:pt>
                <c:pt idx="9">
                  <c:v>51.754221261565881</c:v>
                </c:pt>
                <c:pt idx="10">
                  <c:v>77.825011801062416</c:v>
                </c:pt>
                <c:pt idx="11">
                  <c:v>100.71023128684195</c:v>
                </c:pt>
                <c:pt idx="12">
                  <c:v>104.01007913563456</c:v>
                </c:pt>
                <c:pt idx="13">
                  <c:v>105.82038552002278</c:v>
                </c:pt>
                <c:pt idx="14">
                  <c:v>103.60700252007207</c:v>
                </c:pt>
                <c:pt idx="15">
                  <c:v>105.61902241235845</c:v>
                </c:pt>
                <c:pt idx="16">
                  <c:v>107.30228151670988</c:v>
                </c:pt>
                <c:pt idx="17">
                  <c:v>103.57555427856559</c:v>
                </c:pt>
                <c:pt idx="18">
                  <c:v>104.94612390813464</c:v>
                </c:pt>
                <c:pt idx="19">
                  <c:v>105.8149452948913</c:v>
                </c:pt>
                <c:pt idx="20">
                  <c:v>106.08459354739111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834-4B59-B89E-29795B179D4F}"/>
            </c:ext>
          </c:extLst>
        </c:ser>
        <c:ser>
          <c:idx val="0"/>
          <c:order val="1"/>
          <c:tx>
            <c:strRef>
              <c:f>'[bp-stats-review-2021-all-data.xlsx]Gas - LNG exports'!$A$24</c:f>
              <c:strCache>
                <c:ptCount val="1"/>
                <c:pt idx="0">
                  <c:v> Australia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'[bp-stats-review-2021-all-data.xlsx]Gas - LNG exports'!$B$3:$V$3</c:f>
              <c:numCache>
                <c:formatCode>General</c:formatCod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numCache>
            </c:numRef>
          </c:cat>
          <c:val>
            <c:numRef>
              <c:f>'[bp-stats-review-2021-all-data.xlsx]Gas - LNG exports'!$B$24:$V$24</c:f>
              <c:numCache>
                <c:formatCode>[&gt;0.05]0.0;[=0]\-;\†</c:formatCode>
                <c:ptCount val="21"/>
                <c:pt idx="0">
                  <c:v>10.256303999085366</c:v>
                </c:pt>
                <c:pt idx="1">
                  <c:v>10.406762246189027</c:v>
                </c:pt>
                <c:pt idx="2">
                  <c:v>10.500674110640244</c:v>
                </c:pt>
                <c:pt idx="3">
                  <c:v>10.650922932410062</c:v>
                </c:pt>
                <c:pt idx="4">
                  <c:v>12.187866431199408</c:v>
                </c:pt>
                <c:pt idx="5">
                  <c:v>15.459759</c:v>
                </c:pt>
                <c:pt idx="6">
                  <c:v>19.135191410896343</c:v>
                </c:pt>
                <c:pt idx="7">
                  <c:v>20.896901064786586</c:v>
                </c:pt>
                <c:pt idx="8">
                  <c:v>20.887568174847562</c:v>
                </c:pt>
                <c:pt idx="9">
                  <c:v>25.133557207558475</c:v>
                </c:pt>
                <c:pt idx="10">
                  <c:v>25.836315151758864</c:v>
                </c:pt>
                <c:pt idx="11">
                  <c:v>26.016874482235796</c:v>
                </c:pt>
                <c:pt idx="12">
                  <c:v>28.293231647626072</c:v>
                </c:pt>
                <c:pt idx="13">
                  <c:v>30.51986068642768</c:v>
                </c:pt>
                <c:pt idx="14">
                  <c:v>32.033512746473157</c:v>
                </c:pt>
                <c:pt idx="15">
                  <c:v>39.914231985469215</c:v>
                </c:pt>
                <c:pt idx="16">
                  <c:v>60.38569400720025</c:v>
                </c:pt>
                <c:pt idx="17">
                  <c:v>76.550634841935022</c:v>
                </c:pt>
                <c:pt idx="18">
                  <c:v>91.819721175090692</c:v>
                </c:pt>
                <c:pt idx="19">
                  <c:v>104.65500580873463</c:v>
                </c:pt>
                <c:pt idx="20">
                  <c:v>106.23146755643211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834-4B59-B89E-29795B179D4F}"/>
            </c:ext>
          </c:extLst>
        </c:ser>
        <c:ser>
          <c:idx val="2"/>
          <c:order val="2"/>
          <c:tx>
            <c:strRef>
              <c:f>'[bp-stats-review-2021-all-data.xlsx]Gas - LNG exports'!$A$4</c:f>
              <c:strCache>
                <c:ptCount val="1"/>
                <c:pt idx="0">
                  <c:v> US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'[bp-stats-review-2021-all-data.xlsx]Gas - LNG exports'!$B$3:$V$3</c:f>
              <c:numCache>
                <c:formatCode>General</c:formatCod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numCache>
            </c:numRef>
          </c:cat>
          <c:val>
            <c:numRef>
              <c:f>'[bp-stats-review-2021-all-data.xlsx]Gas - LNG exports'!$B$4:$V$4</c:f>
              <c:numCache>
                <c:formatCode>[&gt;0.05]0.0;[=0]\-;\†</c:formatCode>
                <c:ptCount val="21"/>
                <c:pt idx="0">
                  <c:v>1.6988425954861108</c:v>
                </c:pt>
                <c:pt idx="1">
                  <c:v>1.75067709375</c:v>
                </c:pt>
                <c:pt idx="2">
                  <c:v>1.77939</c:v>
                </c:pt>
                <c:pt idx="3">
                  <c:v>1.6976577673611106</c:v>
                </c:pt>
                <c:pt idx="4">
                  <c:v>1.702520412847222</c:v>
                </c:pt>
                <c:pt idx="5">
                  <c:v>1.9259280000000001</c:v>
                </c:pt>
                <c:pt idx="6">
                  <c:v>1.6170907020486114</c:v>
                </c:pt>
                <c:pt idx="7">
                  <c:v>1.2371892412569445</c:v>
                </c:pt>
                <c:pt idx="8">
                  <c:v>1.0113734170763888</c:v>
                </c:pt>
                <c:pt idx="9">
                  <c:v>0.81791599744397048</c:v>
                </c:pt>
                <c:pt idx="10">
                  <c:v>1.4501659889615581</c:v>
                </c:pt>
                <c:pt idx="11">
                  <c:v>1.7506114789032579</c:v>
                </c:pt>
                <c:pt idx="12">
                  <c:v>0.77572717255896317</c:v>
                </c:pt>
                <c:pt idx="13">
                  <c:v>0.15287495969230111</c:v>
                </c:pt>
                <c:pt idx="14">
                  <c:v>0.42521961564462596</c:v>
                </c:pt>
                <c:pt idx="15">
                  <c:v>0.69485761408750402</c:v>
                </c:pt>
                <c:pt idx="16">
                  <c:v>4.0210349257036127</c:v>
                </c:pt>
                <c:pt idx="17">
                  <c:v>17.125711821807069</c:v>
                </c:pt>
                <c:pt idx="18">
                  <c:v>28.57500863631223</c:v>
                </c:pt>
                <c:pt idx="19">
                  <c:v>47.40245659700993</c:v>
                </c:pt>
                <c:pt idx="20">
                  <c:v>61.394385995906461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834-4B59-B89E-29795B179D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06580271"/>
        <c:axId val="706584431"/>
      </c:lineChart>
      <c:catAx>
        <c:axId val="706580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706584431"/>
        <c:crosses val="autoZero"/>
        <c:auto val="1"/>
        <c:lblAlgn val="ctr"/>
        <c:lblOffset val="100"/>
        <c:noMultiLvlLbl val="0"/>
      </c:catAx>
      <c:valAx>
        <c:axId val="70658443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bcm/yr</a:t>
                </a:r>
              </a:p>
            </c:rich>
          </c:tx>
          <c:layout>
            <c:manualLayout>
              <c:xMode val="edge"/>
              <c:yMode val="edge"/>
              <c:x val="2.1074836578747536E-3"/>
              <c:y val="0.316112020341792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7065802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0.13154</cdr:x>
      <cdr:y>0.30187</cdr:y>
    </cdr:from>
    <cdr:to>
      <cdr:x>0.47895</cdr:x>
      <cdr:y>0.45573</cdr:y>
    </cdr:to>
    <cdr:sp macro="" textlink="">
      <cdr:nvSpPr>
        <cdr:cNvPr id="2" name="Rectangle 1">
          <a:extLst xmlns:a="http://schemas.openxmlformats.org/drawingml/2006/main">
            <a:ext uri="{FF2B5EF4-FFF2-40B4-BE49-F238E27FC236}">
              <a16:creationId xmlns:a16="http://schemas.microsoft.com/office/drawing/2014/main" id="{A7082435-DF21-402C-9A0F-5195146C95FE}"/>
            </a:ext>
          </a:extLst>
        </cdr:cNvPr>
        <cdr:cNvSpPr/>
      </cdr:nvSpPr>
      <cdr:spPr>
        <a:xfrm xmlns:a="http://schemas.openxmlformats.org/drawingml/2006/main">
          <a:off x="899720" y="1412749"/>
          <a:ext cx="2376264" cy="72008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7030A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1400" dirty="0">
              <a:solidFill>
                <a:schemeClr val="tx1"/>
              </a:solidFill>
            </a:rPr>
            <a:t>It took 15 years for Qatar to ramp </a:t>
          </a:r>
          <a:r>
            <a:rPr lang="en-GB" sz="1400" i="1" dirty="0">
              <a:solidFill>
                <a:schemeClr val="tx1"/>
              </a:solidFill>
            </a:rPr>
            <a:t>(1</a:t>
          </a:r>
          <a:r>
            <a:rPr lang="en-GB" sz="1400" i="1" baseline="30000" dirty="0">
              <a:solidFill>
                <a:schemeClr val="tx1"/>
              </a:solidFill>
            </a:rPr>
            <a:t>st</a:t>
          </a:r>
          <a:r>
            <a:rPr lang="en-GB" sz="1400" i="1" dirty="0">
              <a:solidFill>
                <a:schemeClr val="tx1"/>
              </a:solidFill>
            </a:rPr>
            <a:t> </a:t>
          </a:r>
          <a:r>
            <a:rPr lang="en-GB" sz="1400" i="1" dirty="0" err="1">
              <a:solidFill>
                <a:schemeClr val="tx1"/>
              </a:solidFill>
            </a:rPr>
            <a:t>Qatargas</a:t>
          </a:r>
          <a:r>
            <a:rPr lang="en-GB" sz="1400" i="1" dirty="0">
              <a:solidFill>
                <a:schemeClr val="tx1"/>
              </a:solidFill>
            </a:rPr>
            <a:t> T1 started in 1996)</a:t>
          </a:r>
        </a:p>
      </cdr:txBody>
    </cdr:sp>
  </cdr:relSizeAnchor>
  <cdr:relSizeAnchor xmlns:cdr="http://schemas.openxmlformats.org/drawingml/2006/chartDrawing">
    <cdr:from>
      <cdr:x>0.30524</cdr:x>
      <cdr:y>0.45573</cdr:y>
    </cdr:from>
    <cdr:to>
      <cdr:x>0.36314</cdr:x>
      <cdr:y>0.58468</cdr:y>
    </cdr:to>
    <cdr:cxnSp macro="">
      <cdr:nvCxnSpPr>
        <cdr:cNvPr id="3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98494AB0-189E-40C4-8BCA-C4D52A48E0BE}"/>
            </a:ext>
          </a:extLst>
        </cdr:cNvPr>
        <cdr:cNvCxnSpPr>
          <a:cxnSpLocks xmlns:a="http://schemas.openxmlformats.org/drawingml/2006/main"/>
          <a:stCxn xmlns:a="http://schemas.openxmlformats.org/drawingml/2006/main" id="2" idx="2"/>
        </cdr:cNvCxnSpPr>
      </cdr:nvCxnSpPr>
      <cdr:spPr>
        <a:xfrm xmlns:a="http://schemas.openxmlformats.org/drawingml/2006/main">
          <a:off x="2087852" y="2132829"/>
          <a:ext cx="396044" cy="603475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7030A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0.44256</cdr:x>
      <cdr:y>0.0035</cdr:y>
    </cdr:from>
    <cdr:to>
      <cdr:x>1</cdr:x>
      <cdr:y>0.1112</cdr:y>
    </cdr:to>
    <cdr:sp macro="" textlink="">
      <cdr:nvSpPr>
        <cdr:cNvPr id="9" name="Rectangle 8">
          <a:extLst xmlns:a="http://schemas.openxmlformats.org/drawingml/2006/main">
            <a:ext uri="{FF2B5EF4-FFF2-40B4-BE49-F238E27FC236}">
              <a16:creationId xmlns:a16="http://schemas.microsoft.com/office/drawing/2014/main" id="{8EBAEFB6-C374-BEFA-4945-6A02266AE150}"/>
            </a:ext>
          </a:extLst>
        </cdr:cNvPr>
        <cdr:cNvSpPr/>
      </cdr:nvSpPr>
      <cdr:spPr>
        <a:xfrm xmlns:a="http://schemas.openxmlformats.org/drawingml/2006/main">
          <a:off x="3027082" y="16367"/>
          <a:ext cx="3812918" cy="50405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7030A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1400" dirty="0">
              <a:solidFill>
                <a:schemeClr val="tx1"/>
              </a:solidFill>
            </a:rPr>
            <a:t>It took 10 years for Australia to ramp its 2</a:t>
          </a:r>
          <a:r>
            <a:rPr lang="en-GB" sz="1400" baseline="30000" dirty="0">
              <a:solidFill>
                <a:schemeClr val="tx1"/>
              </a:solidFill>
            </a:rPr>
            <a:t>nd</a:t>
          </a:r>
          <a:r>
            <a:rPr lang="en-GB" sz="1400" dirty="0">
              <a:solidFill>
                <a:schemeClr val="tx1"/>
              </a:solidFill>
            </a:rPr>
            <a:t> phase of expansion </a:t>
          </a:r>
          <a:r>
            <a:rPr lang="en-GB" sz="1400" i="1" dirty="0">
              <a:solidFill>
                <a:schemeClr val="tx1"/>
              </a:solidFill>
            </a:rPr>
            <a:t>(Pluto LNG started in 2012)</a:t>
          </a:r>
        </a:p>
      </cdr:txBody>
    </cdr:sp>
  </cdr:relSizeAnchor>
  <cdr:relSizeAnchor xmlns:cdr="http://schemas.openxmlformats.org/drawingml/2006/chartDrawing">
    <cdr:from>
      <cdr:x>0.72128</cdr:x>
      <cdr:y>0.1112</cdr:y>
    </cdr:from>
    <cdr:to>
      <cdr:x>0.8053</cdr:x>
      <cdr:y>0.35389</cdr:y>
    </cdr:to>
    <cdr:cxnSp macro="">
      <cdr:nvCxnSpPr>
        <cdr:cNvPr id="10" name="Straight Arrow Connector 9">
          <a:extLst xmlns:a="http://schemas.openxmlformats.org/drawingml/2006/main">
            <a:ext uri="{FF2B5EF4-FFF2-40B4-BE49-F238E27FC236}">
              <a16:creationId xmlns:a16="http://schemas.microsoft.com/office/drawing/2014/main" id="{701AAFF2-F7FE-5FA6-2ECE-1C7E6F80F3C5}"/>
            </a:ext>
          </a:extLst>
        </cdr:cNvPr>
        <cdr:cNvCxnSpPr>
          <a:cxnSpLocks xmlns:a="http://schemas.openxmlformats.org/drawingml/2006/main"/>
          <a:stCxn xmlns:a="http://schemas.openxmlformats.org/drawingml/2006/main" id="9" idx="2"/>
        </cdr:cNvCxnSpPr>
      </cdr:nvCxnSpPr>
      <cdr:spPr>
        <a:xfrm xmlns:a="http://schemas.openxmlformats.org/drawingml/2006/main">
          <a:off x="4933541" y="520423"/>
          <a:ext cx="574691" cy="1135761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7030A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14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912" y="0"/>
            <a:ext cx="2946144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5A660C4-5D87-4EDE-9393-1E834157FD79}" type="datetimeFigureOut">
              <a:rPr lang="en-US"/>
              <a:pPr/>
              <a:t>8/31/2022</a:t>
            </a:fld>
            <a:endParaRPr lang="en-US" dirty="0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28164"/>
            <a:ext cx="294614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912" y="9428164"/>
            <a:ext cx="2946144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60A157F-0C41-45D9-9B27-DB87EADB9EF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2320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14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912" y="0"/>
            <a:ext cx="2946144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55" y="4714877"/>
            <a:ext cx="5437168" cy="4467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28164"/>
            <a:ext cx="294614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912" y="9428164"/>
            <a:ext cx="2946144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E7F95B0-8D5A-44C9-8574-B8DFBACB10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85038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64696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0045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20526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2684172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1640942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5407092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6327412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595239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856367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88513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26673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959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40918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11711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591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7171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tiff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latin typeface="Georgia" panose="02040502050405020303" pitchFamily="18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dirty="0"/>
              <a:t>Образец подзаголовка</a:t>
            </a:r>
            <a:endParaRPr lang="uk-U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163EDD8-638A-3846-BC19-6C3877A768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3616"/>
          <a:stretch/>
        </p:blipFill>
        <p:spPr>
          <a:xfrm>
            <a:off x="6823696" y="2968199"/>
            <a:ext cx="2320304" cy="3900403"/>
          </a:xfrm>
          <a:prstGeom prst="rect">
            <a:avLst/>
          </a:prstGeom>
        </p:spPr>
      </p:pic>
      <p:pic>
        <p:nvPicPr>
          <p:cNvPr id="9" name="Content Placeholder 7">
            <a:extLst>
              <a:ext uri="{FF2B5EF4-FFF2-40B4-BE49-F238E27FC236}">
                <a16:creationId xmlns:a16="http://schemas.microsoft.com/office/drawing/2014/main" id="{53B06170-C155-0B47-AC80-9BEF2BB0347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3817"/>
            <a:ext cx="2115294" cy="4571268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094491" y="1940439"/>
            <a:ext cx="7151013" cy="4351339"/>
          </a:xfrm>
        </p:spPr>
        <p:txBody>
          <a:bodyPr/>
          <a:lstStyle>
            <a:lvl1pPr>
              <a:defRPr sz="1800">
                <a:solidFill>
                  <a:srgbClr val="243D9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68334" y="6356351"/>
            <a:ext cx="20574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D5BCDB-972E-1E48-89C6-B90675E68A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31913C3-5482-574D-AA56-E0333D633E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4490" y="614876"/>
            <a:ext cx="7886700" cy="1325563"/>
          </a:xfrm>
        </p:spPr>
        <p:txBody>
          <a:bodyPr>
            <a:normAutofit/>
          </a:bodyPr>
          <a:lstStyle>
            <a:lvl1pPr>
              <a:defRPr sz="2800" b="1" i="0">
                <a:solidFill>
                  <a:srgbClr val="243D9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5"/>
          <p:cNvPicPr/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85"/>
          <a:stretch/>
        </p:blipFill>
        <p:spPr bwMode="auto">
          <a:xfrm>
            <a:off x="8343608" y="188190"/>
            <a:ext cx="545951" cy="69938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31642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23850" y="1125538"/>
            <a:ext cx="4171950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171950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 panose="02040502050405020303" pitchFamily="18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uk-U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115888"/>
            <a:ext cx="2286000" cy="56181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0" y="115888"/>
            <a:ext cx="6705600" cy="56181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latin typeface="Georgia" panose="02040502050405020303" pitchFamily="18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latin typeface="Georgia" panose="02040502050405020303" pitchFamily="18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 panose="02040502050405020303" pitchFamily="18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 panose="02040502050405020303" pitchFamily="18" charset="0"/>
              </a:defRPr>
            </a:lvl1pPr>
            <a:lvl2pPr>
              <a:defRPr sz="2400">
                <a:latin typeface="Georgia" panose="02040502050405020303" pitchFamily="18" charset="0"/>
              </a:defRPr>
            </a:lvl2pPr>
            <a:lvl3pPr>
              <a:defRPr sz="2000">
                <a:latin typeface="Georgia" panose="02040502050405020303" pitchFamily="18" charset="0"/>
              </a:defRPr>
            </a:lvl3pPr>
            <a:lvl4pPr>
              <a:defRPr sz="1800">
                <a:latin typeface="Georgia" panose="02040502050405020303" pitchFamily="18" charset="0"/>
              </a:defRPr>
            </a:lvl4pPr>
            <a:lvl5pPr>
              <a:defRPr sz="1800">
                <a:latin typeface="Georgia" panose="02040502050405020303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uk-UA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 panose="02040502050405020303" pitchFamily="18" charset="0"/>
              </a:defRPr>
            </a:lvl1pPr>
            <a:lvl2pPr>
              <a:defRPr sz="2400">
                <a:latin typeface="Georgia" panose="02040502050405020303" pitchFamily="18" charset="0"/>
              </a:defRPr>
            </a:lvl2pPr>
            <a:lvl3pPr>
              <a:defRPr sz="2000">
                <a:latin typeface="Georgia" panose="02040502050405020303" pitchFamily="18" charset="0"/>
              </a:defRPr>
            </a:lvl3pPr>
            <a:lvl4pPr>
              <a:defRPr sz="1800">
                <a:latin typeface="Georgia" panose="02040502050405020303" pitchFamily="18" charset="0"/>
              </a:defRPr>
            </a:lvl4pPr>
            <a:lvl5pPr>
              <a:defRPr sz="1800">
                <a:latin typeface="Georgia" panose="02040502050405020303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 panose="02040502050405020303" pitchFamily="18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Georgia" panose="02040502050405020303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 panose="02040502050405020303" pitchFamily="18" charset="0"/>
              </a:defRPr>
            </a:lvl1pPr>
            <a:lvl2pPr>
              <a:defRPr sz="2000">
                <a:latin typeface="Georgia" panose="02040502050405020303" pitchFamily="18" charset="0"/>
              </a:defRPr>
            </a:lvl2pPr>
            <a:lvl3pPr>
              <a:defRPr sz="1800">
                <a:latin typeface="Georgia" panose="02040502050405020303" pitchFamily="18" charset="0"/>
              </a:defRPr>
            </a:lvl3pPr>
            <a:lvl4pPr>
              <a:defRPr sz="1600">
                <a:latin typeface="Georgia" panose="02040502050405020303" pitchFamily="18" charset="0"/>
              </a:defRPr>
            </a:lvl4pPr>
            <a:lvl5pPr>
              <a:defRPr sz="1600">
                <a:latin typeface="Georgia" panose="02040502050405020303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uk-UA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Georgia" panose="02040502050405020303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 panose="02040502050405020303" pitchFamily="18" charset="0"/>
              </a:defRPr>
            </a:lvl1pPr>
            <a:lvl2pPr>
              <a:defRPr sz="2000">
                <a:latin typeface="Georgia" panose="02040502050405020303" pitchFamily="18" charset="0"/>
              </a:defRPr>
            </a:lvl2pPr>
            <a:lvl3pPr>
              <a:defRPr sz="1800">
                <a:latin typeface="Georgia" panose="02040502050405020303" pitchFamily="18" charset="0"/>
              </a:defRPr>
            </a:lvl3pPr>
            <a:lvl4pPr>
              <a:defRPr sz="1600">
                <a:latin typeface="Georgia" panose="02040502050405020303" pitchFamily="18" charset="0"/>
              </a:defRPr>
            </a:lvl4pPr>
            <a:lvl5pPr>
              <a:defRPr sz="1600">
                <a:latin typeface="Georgia" panose="02040502050405020303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000">
                <a:latin typeface="Georgia" panose="02040502050405020303" pitchFamily="18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172400" y="5589240"/>
            <a:ext cx="971600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7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205788" y="5756275"/>
            <a:ext cx="830262" cy="6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0" y="6548438"/>
            <a:ext cx="9144000" cy="336550"/>
          </a:xfrm>
          <a:prstGeom prst="rect">
            <a:avLst/>
          </a:prstGeom>
          <a:solidFill>
            <a:srgbClr val="800000">
              <a:alpha val="95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600" b="1" dirty="0">
                <a:solidFill>
                  <a:schemeClr val="bg1"/>
                </a:solidFill>
                <a:latin typeface="Palatino" pitchFamily="18" charset="0"/>
                <a:cs typeface="+mn-cs"/>
              </a:rPr>
              <a:t>www.eprg.group.cam.ac.uk</a:t>
            </a:r>
            <a:endParaRPr lang="en-US" sz="1600" b="1" dirty="0">
              <a:solidFill>
                <a:schemeClr val="bg1"/>
              </a:solidFill>
              <a:latin typeface="Palatino" pitchFamily="18" charset="0"/>
              <a:cs typeface="+mn-cs"/>
            </a:endParaRP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7268" y="825698"/>
            <a:ext cx="9144000" cy="73025"/>
          </a:xfrm>
          <a:prstGeom prst="rect">
            <a:avLst/>
          </a:prstGeom>
          <a:solidFill>
            <a:srgbClr val="9900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>
              <a:latin typeface="Arial" charset="0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72400" y="5589240"/>
            <a:ext cx="971600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73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8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178550" y="6021388"/>
            <a:ext cx="2857500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0" y="765175"/>
            <a:ext cx="914400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uk-UA">
              <a:latin typeface="Arial" charset="0"/>
              <a:cs typeface="+mn-cs"/>
            </a:endParaRPr>
          </a:p>
        </p:txBody>
      </p:sp>
      <p:sp>
        <p:nvSpPr>
          <p:cNvPr id="13316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0" y="115888"/>
            <a:ext cx="91440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7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125538"/>
            <a:ext cx="849630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0" y="6548438"/>
            <a:ext cx="9144000" cy="336550"/>
          </a:xfrm>
          <a:prstGeom prst="rect">
            <a:avLst/>
          </a:prstGeom>
          <a:solidFill>
            <a:srgbClr val="800000">
              <a:alpha val="95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1600" b="1" dirty="0">
                <a:solidFill>
                  <a:schemeClr val="bg1"/>
                </a:solidFill>
                <a:latin typeface="Palatino" pitchFamily="18" charset="0"/>
                <a:cs typeface="+mn-cs"/>
              </a:rPr>
              <a:t>						           www.eprg.group.cam.ac.uk      </a:t>
            </a:r>
            <a:endParaRPr lang="en-US" sz="1600" b="1" dirty="0">
              <a:solidFill>
                <a:schemeClr val="bg1"/>
              </a:solidFill>
              <a:latin typeface="Palatino" pitchFamily="18" charset="0"/>
              <a:cs typeface="+mn-cs"/>
            </a:endParaRP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8242300" y="5832475"/>
            <a:ext cx="354013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fld id="{CD563E48-CCDB-4D09-BE77-B54C6C22BF6F}" type="slidenum">
              <a:rPr lang="en-GB" sz="1100" b="1">
                <a:latin typeface="Palatino" pitchFamily="18" charset="0"/>
                <a:cs typeface="+mn-cs"/>
              </a:rPr>
              <a:pPr>
                <a:defRPr/>
              </a:pPr>
              <a:t>‹#›</a:t>
            </a:fld>
            <a:endParaRPr lang="en-GB" sz="1100" b="1" dirty="0">
              <a:latin typeface="Palatino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8"/>
          <p:cNvSpPr>
            <a:spLocks noChangeArrowheads="1"/>
          </p:cNvSpPr>
          <p:nvPr/>
        </p:nvSpPr>
        <p:spPr bwMode="auto">
          <a:xfrm>
            <a:off x="179512" y="3068638"/>
            <a:ext cx="8785225" cy="311072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en-GB" sz="2200" b="1" i="1" dirty="0">
                <a:latin typeface="Cambria" pitchFamily="18" charset="0"/>
                <a:cs typeface="Times New Roman" pitchFamily="18" charset="0"/>
              </a:rPr>
              <a:t>Kong Chyong</a:t>
            </a:r>
          </a:p>
          <a:p>
            <a:pPr algn="ctr"/>
            <a:endParaRPr lang="en-GB" sz="2200" b="1" i="1" dirty="0">
              <a:latin typeface="Cambria" pitchFamily="18" charset="0"/>
              <a:cs typeface="Times New Roman" pitchFamily="18" charset="0"/>
            </a:endParaRPr>
          </a:p>
          <a:p>
            <a:pPr algn="ctr"/>
            <a:endParaRPr lang="en-GB" sz="2200" b="1" i="1" dirty="0">
              <a:solidFill>
                <a:srgbClr val="FF0000"/>
              </a:solidFill>
              <a:latin typeface="Cambria" pitchFamily="18" charset="0"/>
              <a:cs typeface="Times New Roman" pitchFamily="18" charset="0"/>
            </a:endParaRPr>
          </a:p>
          <a:p>
            <a:pPr algn="ctr"/>
            <a:endParaRPr lang="en-GB" sz="2200" b="1" i="1" dirty="0">
              <a:solidFill>
                <a:srgbClr val="FF0000"/>
              </a:solidFill>
              <a:latin typeface="Cambria" pitchFamily="18" charset="0"/>
              <a:cs typeface="Times New Roman" pitchFamily="18" charset="0"/>
            </a:endParaRPr>
          </a:p>
          <a:p>
            <a:pPr algn="ctr"/>
            <a:r>
              <a:rPr lang="en-GB" i="1" dirty="0">
                <a:solidFill>
                  <a:schemeClr val="tx2"/>
                </a:solidFill>
                <a:latin typeface="Cambria" pitchFamily="18" charset="0"/>
                <a:cs typeface="Times New Roman" pitchFamily="18" charset="0"/>
              </a:rPr>
              <a:t>Cambridge Judge Business School</a:t>
            </a:r>
          </a:p>
          <a:p>
            <a:pPr algn="ctr"/>
            <a:r>
              <a:rPr lang="en-GB" i="1" dirty="0">
                <a:solidFill>
                  <a:schemeClr val="tx2"/>
                </a:solidFill>
                <a:latin typeface="Cambria" pitchFamily="18" charset="0"/>
                <a:cs typeface="Times New Roman" pitchFamily="18" charset="0"/>
              </a:rPr>
              <a:t>University of Cambridge</a:t>
            </a:r>
          </a:p>
          <a:p>
            <a:pPr algn="ctr"/>
            <a:endParaRPr lang="en-US" i="1" dirty="0">
              <a:solidFill>
                <a:schemeClr val="tx2"/>
              </a:solidFill>
              <a:latin typeface="Cambria" pitchFamily="18" charset="0"/>
              <a:cs typeface="Times New Roman" pitchFamily="18" charset="0"/>
            </a:endParaRPr>
          </a:p>
          <a:p>
            <a:pPr algn="ctr"/>
            <a:r>
              <a:rPr lang="en-US" i="1" dirty="0">
                <a:solidFill>
                  <a:schemeClr val="tx2"/>
                </a:solidFill>
                <a:latin typeface="Cambria" pitchFamily="18" charset="0"/>
                <a:cs typeface="Times New Roman" pitchFamily="18" charset="0"/>
              </a:rPr>
              <a:t>2022 CEEPR &amp; EPRG International Energy Policy Conference</a:t>
            </a:r>
          </a:p>
          <a:p>
            <a:pPr algn="ctr"/>
            <a:r>
              <a:rPr lang="en-US" i="1">
                <a:solidFill>
                  <a:schemeClr val="tx2"/>
                </a:solidFill>
                <a:latin typeface="Cambria" pitchFamily="18" charset="0"/>
                <a:cs typeface="Times New Roman" pitchFamily="18" charset="0"/>
              </a:rPr>
              <a:t>Brussels</a:t>
            </a:r>
          </a:p>
          <a:p>
            <a:pPr algn="ctr"/>
            <a:r>
              <a:rPr lang="en-US" i="1">
                <a:solidFill>
                  <a:schemeClr val="tx2"/>
                </a:solidFill>
                <a:latin typeface="Cambria" pitchFamily="18" charset="0"/>
                <a:cs typeface="Times New Roman" pitchFamily="18" charset="0"/>
              </a:rPr>
              <a:t>1 </a:t>
            </a:r>
            <a:r>
              <a:rPr lang="en-US" i="1" dirty="0">
                <a:solidFill>
                  <a:schemeClr val="tx2"/>
                </a:solidFill>
                <a:latin typeface="Cambria" pitchFamily="18" charset="0"/>
                <a:cs typeface="Times New Roman" pitchFamily="18" charset="0"/>
              </a:rPr>
              <a:t>Sept 2022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95288" y="1484313"/>
            <a:ext cx="858678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/>
            <a:r>
              <a:rPr lang="en-US" sz="2800" b="1" i="1" dirty="0">
                <a:solidFill>
                  <a:srgbClr val="000000"/>
                </a:solidFill>
                <a:effectLst/>
                <a:latin typeface="+mn-lt"/>
              </a:rPr>
              <a:t>Russia’s invasion of Ukraine: medium-term implications for European and global gas markets</a:t>
            </a:r>
            <a:endParaRPr lang="en-US" sz="2800" b="0" i="0" dirty="0">
              <a:solidFill>
                <a:srgbClr val="555555"/>
              </a:solidFill>
              <a:effectLst/>
              <a:latin typeface="+mn-lt"/>
            </a:endParaRPr>
          </a:p>
        </p:txBody>
      </p:sp>
      <p:pic>
        <p:nvPicPr>
          <p:cNvPr id="28675" name="Picture 5" descr="EPRG logo ne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400" y="19051"/>
            <a:ext cx="3754512" cy="671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31453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 txBox="1">
            <a:spLocks/>
          </p:cNvSpPr>
          <p:nvPr/>
        </p:nvSpPr>
        <p:spPr>
          <a:xfrm>
            <a:off x="8676456" y="6525344"/>
            <a:ext cx="46754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87D7A59-36E2-48B9-B146-C1E59501F63F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1B8769E-437F-4CCA-8929-57FE949073E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76470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kern="0" dirty="0">
                <a:latin typeface="+mj-lt"/>
              </a:rPr>
              <a:t>LNG contracts signed in 2021&amp;H1-22</a:t>
            </a:r>
            <a:endParaRPr lang="en-GB" sz="2800" i="1" kern="0" dirty="0">
              <a:latin typeface="+mj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232F657-0F9A-44FF-9F1F-8B92DFCA3D18}"/>
              </a:ext>
            </a:extLst>
          </p:cNvPr>
          <p:cNvSpPr/>
          <p:nvPr/>
        </p:nvSpPr>
        <p:spPr>
          <a:xfrm>
            <a:off x="1187624" y="6530265"/>
            <a:ext cx="2088232" cy="365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 dirty="0">
                <a:solidFill>
                  <a:schemeClr val="bg1"/>
                </a:solidFill>
              </a:rPr>
              <a:t>Source: IEA (2022)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62D9ED1-F2DC-2262-EFA5-961CA9EF47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1187624"/>
            <a:ext cx="7524328" cy="531379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EB9AD59-F874-9171-561B-D0F5FA1DA880}"/>
              </a:ext>
            </a:extLst>
          </p:cNvPr>
          <p:cNvSpPr/>
          <p:nvPr/>
        </p:nvSpPr>
        <p:spPr>
          <a:xfrm>
            <a:off x="7524328" y="1934580"/>
            <a:ext cx="1619672" cy="16384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Europe + Portfolio = ca. 50 bcm, or 32% of RU gas export (2021).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5AEFB7C-347F-F08E-F76E-FB5E29A8D558}"/>
              </a:ext>
            </a:extLst>
          </p:cNvPr>
          <p:cNvCxnSpPr>
            <a:cxnSpLocks/>
          </p:cNvCxnSpPr>
          <p:nvPr/>
        </p:nvCxnSpPr>
        <p:spPr>
          <a:xfrm flipH="1">
            <a:off x="6948264" y="2852936"/>
            <a:ext cx="576064" cy="5760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5940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 txBox="1">
            <a:spLocks/>
          </p:cNvSpPr>
          <p:nvPr/>
        </p:nvSpPr>
        <p:spPr>
          <a:xfrm>
            <a:off x="8676456" y="6525344"/>
            <a:ext cx="46754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87D7A59-36E2-48B9-B146-C1E59501F63F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1B8769E-437F-4CCA-8929-57FE949073E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76470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kern="0" dirty="0">
                <a:latin typeface="+mj-lt"/>
              </a:rPr>
              <a:t>LNG contracts signed in 2021&amp;H1-22</a:t>
            </a:r>
            <a:endParaRPr lang="en-GB" sz="2800" i="1" kern="0" dirty="0">
              <a:latin typeface="+mj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232F657-0F9A-44FF-9F1F-8B92DFCA3D18}"/>
              </a:ext>
            </a:extLst>
          </p:cNvPr>
          <p:cNvSpPr/>
          <p:nvPr/>
        </p:nvSpPr>
        <p:spPr>
          <a:xfrm>
            <a:off x="1187624" y="6530265"/>
            <a:ext cx="2088232" cy="365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 dirty="0">
                <a:solidFill>
                  <a:schemeClr val="bg1"/>
                </a:solidFill>
              </a:rPr>
              <a:t>Source: IEA (2022)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5AEFB7C-347F-F08E-F76E-FB5E29A8D558}"/>
              </a:ext>
            </a:extLst>
          </p:cNvPr>
          <p:cNvCxnSpPr>
            <a:cxnSpLocks/>
          </p:cNvCxnSpPr>
          <p:nvPr/>
        </p:nvCxnSpPr>
        <p:spPr>
          <a:xfrm flipH="1">
            <a:off x="6948264" y="2852936"/>
            <a:ext cx="576064" cy="5760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31EE0DBB-B576-1F18-6536-7283A17AF1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63000"/>
            <a:ext cx="9144000" cy="4332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CA122C9-BDAD-D3B5-CEBB-F94902D0874E}"/>
              </a:ext>
            </a:extLst>
          </p:cNvPr>
          <p:cNvSpPr/>
          <p:nvPr/>
        </p:nvSpPr>
        <p:spPr>
          <a:xfrm>
            <a:off x="5148064" y="2267216"/>
            <a:ext cx="3888432" cy="11617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IEA analysis implies that on top of additional measures European utilities will need to contract with IOCs for the flex LNG volume &amp; buys spot cargoes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FD66BFB-6E3F-845F-8B4A-8BEC3E273A51}"/>
              </a:ext>
            </a:extLst>
          </p:cNvPr>
          <p:cNvCxnSpPr>
            <a:cxnSpLocks/>
          </p:cNvCxnSpPr>
          <p:nvPr/>
        </p:nvCxnSpPr>
        <p:spPr>
          <a:xfrm flipH="1">
            <a:off x="3491880" y="2780928"/>
            <a:ext cx="165618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CC48EF4-A1CA-EEFB-5F25-F725272207C5}"/>
              </a:ext>
            </a:extLst>
          </p:cNvPr>
          <p:cNvCxnSpPr>
            <a:cxnSpLocks/>
          </p:cNvCxnSpPr>
          <p:nvPr/>
        </p:nvCxnSpPr>
        <p:spPr>
          <a:xfrm>
            <a:off x="7380312" y="3429000"/>
            <a:ext cx="0" cy="100811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732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 txBox="1">
            <a:spLocks/>
          </p:cNvSpPr>
          <p:nvPr/>
        </p:nvSpPr>
        <p:spPr>
          <a:xfrm>
            <a:off x="8676456" y="6525344"/>
            <a:ext cx="46754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87D7A59-36E2-48B9-B146-C1E59501F63F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1B8769E-437F-4CCA-8929-57FE949073E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76470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kern="0" dirty="0">
                <a:latin typeface="+mj-lt"/>
              </a:rPr>
              <a:t>Q2: </a:t>
            </a:r>
            <a:r>
              <a:rPr lang="en-US" sz="2800" dirty="0"/>
              <a:t>Will new sources of gas come on stream to replace lost RU volumes?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176DCE1-5FC6-76C2-2D3D-3240534BC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96" y="939235"/>
            <a:ext cx="9108504" cy="5370085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sz="2600" dirty="0"/>
              <a:t>Yes, LNG is in abundance but requires long-term contracts (volume guarantee for banks to finance these projects);</a:t>
            </a:r>
          </a:p>
          <a:p>
            <a:pPr>
              <a:buFont typeface="+mj-lt"/>
              <a:buAutoNum type="arabicPeriod"/>
            </a:pPr>
            <a:endParaRPr lang="en-US" sz="2600" dirty="0"/>
          </a:p>
          <a:p>
            <a:pPr>
              <a:buFont typeface="+mj-lt"/>
              <a:buAutoNum type="arabicPeriod"/>
            </a:pPr>
            <a:r>
              <a:rPr lang="en-US" sz="2800" dirty="0"/>
              <a:t>Contractual models that would fit with European decarbonization narratives while keeping gas prices stable and competitive enough to refuel European (i.e., German) industry;</a:t>
            </a:r>
            <a:endParaRPr lang="en-US" sz="2600" dirty="0"/>
          </a:p>
          <a:p>
            <a:pPr>
              <a:buFont typeface="+mj-lt"/>
              <a:buAutoNum type="arabicPeriod"/>
            </a:pPr>
            <a:endParaRPr lang="en-US" sz="2600" dirty="0"/>
          </a:p>
          <a:p>
            <a:pPr>
              <a:buFont typeface="+mj-lt"/>
              <a:buAutoNum type="arabicPeriod"/>
            </a:pPr>
            <a:r>
              <a:rPr lang="en-US" sz="2600" dirty="0"/>
              <a:t>More important question – when and with what capacity will (if ever) Russia come back to the global energy markets?</a:t>
            </a:r>
          </a:p>
        </p:txBody>
      </p:sp>
    </p:spTree>
    <p:extLst>
      <p:ext uri="{BB962C8B-B14F-4D97-AF65-F5344CB8AC3E}">
        <p14:creationId xmlns:p14="http://schemas.microsoft.com/office/powerpoint/2010/main" val="27737398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 txBox="1">
            <a:spLocks/>
          </p:cNvSpPr>
          <p:nvPr/>
        </p:nvSpPr>
        <p:spPr>
          <a:xfrm>
            <a:off x="8676456" y="6525344"/>
            <a:ext cx="46754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87D7A59-36E2-48B9-B146-C1E59501F63F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1B8769E-437F-4CCA-8929-57FE949073E5}"/>
              </a:ext>
            </a:extLst>
          </p:cNvPr>
          <p:cNvSpPr txBox="1">
            <a:spLocks/>
          </p:cNvSpPr>
          <p:nvPr/>
        </p:nvSpPr>
        <p:spPr>
          <a:xfrm>
            <a:off x="457200" y="44624"/>
            <a:ext cx="8229600" cy="72008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kern="0" dirty="0">
                <a:latin typeface="+mj-lt"/>
              </a:rPr>
              <a:t>Non-FID LNG projects (bcm/y)</a:t>
            </a:r>
          </a:p>
          <a:p>
            <a:r>
              <a:rPr lang="en-GB" sz="2000" dirty="0">
                <a:solidFill>
                  <a:srgbClr val="FF0000"/>
                </a:solidFill>
              </a:rPr>
              <a:t>Reminder: </a:t>
            </a:r>
            <a:r>
              <a:rPr lang="en-GB" sz="2000" dirty="0">
                <a:solidFill>
                  <a:schemeClr val="tx1"/>
                </a:solidFill>
              </a:rPr>
              <a:t>Russian gas to Europe is ca. 155 bcm (2021)</a:t>
            </a:r>
            <a:endParaRPr lang="en-US" sz="20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6935324-D3FE-6BF2-D402-A0BA85BB8F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88" y="908720"/>
            <a:ext cx="8864600" cy="56515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49E581A-7D7A-979D-0428-7AF125CD5B1A}"/>
              </a:ext>
            </a:extLst>
          </p:cNvPr>
          <p:cNvSpPr/>
          <p:nvPr/>
        </p:nvSpPr>
        <p:spPr>
          <a:xfrm>
            <a:off x="755576" y="6525344"/>
            <a:ext cx="2232248" cy="365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 dirty="0">
                <a:solidFill>
                  <a:schemeClr val="bg1"/>
                </a:solidFill>
              </a:rPr>
              <a:t>Source: Eikon terminal</a:t>
            </a:r>
          </a:p>
        </p:txBody>
      </p:sp>
    </p:spTree>
    <p:extLst>
      <p:ext uri="{BB962C8B-B14F-4D97-AF65-F5344CB8AC3E}">
        <p14:creationId xmlns:p14="http://schemas.microsoft.com/office/powerpoint/2010/main" val="138833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 txBox="1">
            <a:spLocks/>
          </p:cNvSpPr>
          <p:nvPr/>
        </p:nvSpPr>
        <p:spPr>
          <a:xfrm>
            <a:off x="8676456" y="6525344"/>
            <a:ext cx="46754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87D7A59-36E2-48B9-B146-C1E59501F63F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1B8769E-437F-4CCA-8929-57FE949073E5}"/>
              </a:ext>
            </a:extLst>
          </p:cNvPr>
          <p:cNvSpPr txBox="1">
            <a:spLocks/>
          </p:cNvSpPr>
          <p:nvPr/>
        </p:nvSpPr>
        <p:spPr>
          <a:xfrm>
            <a:off x="457200" y="44624"/>
            <a:ext cx="8229600" cy="72008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kern="0" dirty="0">
                <a:latin typeface="+mj-lt"/>
              </a:rPr>
              <a:t>Non-FID LNG projects (bcm/y)</a:t>
            </a:r>
          </a:p>
          <a:p>
            <a:r>
              <a:rPr lang="en-GB" sz="2000" dirty="0">
                <a:solidFill>
                  <a:srgbClr val="FF0000"/>
                </a:solidFill>
              </a:rPr>
              <a:t>Reminder: </a:t>
            </a:r>
            <a:r>
              <a:rPr lang="en-GB" sz="2000" dirty="0">
                <a:solidFill>
                  <a:schemeClr val="tx1"/>
                </a:solidFill>
              </a:rPr>
              <a:t>Russian gas to Europe is ca. 155 bcm (2021)</a:t>
            </a:r>
            <a:endParaRPr lang="en-US" sz="20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6935324-D3FE-6BF2-D402-A0BA85BB8F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88" y="908720"/>
            <a:ext cx="8864600" cy="56515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49E581A-7D7A-979D-0428-7AF125CD5B1A}"/>
              </a:ext>
            </a:extLst>
          </p:cNvPr>
          <p:cNvSpPr/>
          <p:nvPr/>
        </p:nvSpPr>
        <p:spPr>
          <a:xfrm>
            <a:off x="755576" y="6525344"/>
            <a:ext cx="2232248" cy="365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 dirty="0">
                <a:solidFill>
                  <a:schemeClr val="bg1"/>
                </a:solidFill>
              </a:rPr>
              <a:t>Source: Eikon terminal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221A5BA-DA9B-5C51-59C7-1D9503FBED74}"/>
              </a:ext>
            </a:extLst>
          </p:cNvPr>
          <p:cNvCxnSpPr/>
          <p:nvPr/>
        </p:nvCxnSpPr>
        <p:spPr>
          <a:xfrm>
            <a:off x="179512" y="3140968"/>
            <a:ext cx="8784976" cy="0"/>
          </a:xfrm>
          <a:prstGeom prst="line">
            <a:avLst/>
          </a:prstGeom>
          <a:ln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7FD88F55-0D0A-9457-C667-D4AC346CB7D2}"/>
              </a:ext>
            </a:extLst>
          </p:cNvPr>
          <p:cNvSpPr/>
          <p:nvPr/>
        </p:nvSpPr>
        <p:spPr>
          <a:xfrm>
            <a:off x="8390384" y="3518451"/>
            <a:ext cx="655688" cy="2160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5194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 txBox="1">
            <a:spLocks/>
          </p:cNvSpPr>
          <p:nvPr/>
        </p:nvSpPr>
        <p:spPr>
          <a:xfrm>
            <a:off x="8676456" y="6525344"/>
            <a:ext cx="46754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87D7A59-36E2-48B9-B146-C1E59501F63F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1B8769E-437F-4CCA-8929-57FE949073E5}"/>
              </a:ext>
            </a:extLst>
          </p:cNvPr>
          <p:cNvSpPr txBox="1">
            <a:spLocks/>
          </p:cNvSpPr>
          <p:nvPr/>
        </p:nvSpPr>
        <p:spPr>
          <a:xfrm>
            <a:off x="457200" y="44624"/>
            <a:ext cx="8229600" cy="72008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kern="0" dirty="0">
                <a:latin typeface="+mj-lt"/>
              </a:rPr>
              <a:t>Russia’s pivot to Asia &amp; global LNG</a:t>
            </a:r>
          </a:p>
          <a:p>
            <a:endParaRPr lang="en-US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96F01E-3A5B-8210-CC27-8BECCB2737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78366"/>
            <a:ext cx="9144000" cy="470126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C5F04E7-EB50-FE3B-E72F-8579EEC6DAC2}"/>
              </a:ext>
            </a:extLst>
          </p:cNvPr>
          <p:cNvSpPr/>
          <p:nvPr/>
        </p:nvSpPr>
        <p:spPr>
          <a:xfrm>
            <a:off x="1187624" y="6530265"/>
            <a:ext cx="2088232" cy="365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 dirty="0">
                <a:solidFill>
                  <a:schemeClr val="bg1"/>
                </a:solidFill>
              </a:rPr>
              <a:t>Source: IEA (2022)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C43EAA-9305-B8F0-B9BD-1A9241CBBF58}"/>
              </a:ext>
            </a:extLst>
          </p:cNvPr>
          <p:cNvSpPr/>
          <p:nvPr/>
        </p:nvSpPr>
        <p:spPr>
          <a:xfrm>
            <a:off x="2771800" y="1387053"/>
            <a:ext cx="3888432" cy="11617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For this to happen, we need a geopolitical settlement between Russia, Europe and USA akin to the Yalta Conference of 1945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9CF12A2-CB16-81DE-E671-E1B626417329}"/>
              </a:ext>
            </a:extLst>
          </p:cNvPr>
          <p:cNvCxnSpPr>
            <a:cxnSpLocks/>
          </p:cNvCxnSpPr>
          <p:nvPr/>
        </p:nvCxnSpPr>
        <p:spPr>
          <a:xfrm>
            <a:off x="6300192" y="2548837"/>
            <a:ext cx="1080120" cy="44811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84475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 txBox="1">
            <a:spLocks/>
          </p:cNvSpPr>
          <p:nvPr/>
        </p:nvSpPr>
        <p:spPr>
          <a:xfrm>
            <a:off x="8676456" y="6525344"/>
            <a:ext cx="46754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87D7A59-36E2-48B9-B146-C1E59501F63F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1B8769E-437F-4CCA-8929-57FE949073E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76470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kern="0" dirty="0">
                <a:latin typeface="+mj-lt"/>
              </a:rPr>
              <a:t>Some concluding remarks/questions</a:t>
            </a:r>
            <a:endParaRPr lang="en-US" sz="28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176DCE1-5FC6-76C2-2D3D-3240534BC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96" y="939235"/>
            <a:ext cx="9108504" cy="5370085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sz="2600" dirty="0"/>
              <a:t>A systematic cost-benefit analysis of industrial DSR capability and costs against the notion of “protected customers” under the EC gas SoS regulation is required ASAP.</a:t>
            </a:r>
          </a:p>
          <a:p>
            <a:pPr>
              <a:buFont typeface="+mj-lt"/>
              <a:buAutoNum type="arabicPeriod"/>
            </a:pPr>
            <a:endParaRPr lang="en-US" sz="2600" dirty="0"/>
          </a:p>
          <a:p>
            <a:pPr>
              <a:buFont typeface="+mj-lt"/>
              <a:buAutoNum type="arabicPeriod"/>
            </a:pPr>
            <a:r>
              <a:rPr lang="en-US" sz="2600"/>
              <a:t>What gas-based industrial processes can we replace (electrify and/or decarbonize with H2) quickly and at what cost?</a:t>
            </a:r>
          </a:p>
          <a:p>
            <a:pPr>
              <a:buFont typeface="+mj-lt"/>
              <a:buAutoNum type="arabicPeriod"/>
            </a:pPr>
            <a:endParaRPr lang="en-US" sz="2600"/>
          </a:p>
          <a:p>
            <a:pPr>
              <a:buFont typeface="+mj-lt"/>
              <a:buAutoNum type="arabicPeriod"/>
            </a:pPr>
            <a:r>
              <a:rPr lang="en-US" sz="2600" dirty="0"/>
              <a:t>How many heat pumps between now and 2030 can we install in residential buildings?</a:t>
            </a:r>
          </a:p>
          <a:p>
            <a:pPr>
              <a:buFont typeface="+mj-lt"/>
              <a:buAutoNum type="arabicPeriod"/>
            </a:pPr>
            <a:endParaRPr lang="en-US" sz="2600" dirty="0"/>
          </a:p>
          <a:p>
            <a:pPr>
              <a:buFont typeface="+mj-lt"/>
              <a:buAutoNum type="arabicPeriod"/>
            </a:pPr>
            <a:endParaRPr lang="en-US" sz="2600" dirty="0"/>
          </a:p>
          <a:p>
            <a:pPr>
              <a:buFont typeface="+mj-lt"/>
              <a:buAutoNum type="arabicPeriod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972520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 txBox="1">
            <a:spLocks/>
          </p:cNvSpPr>
          <p:nvPr/>
        </p:nvSpPr>
        <p:spPr>
          <a:xfrm>
            <a:off x="8676456" y="6525344"/>
            <a:ext cx="46754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87D7A59-36E2-48B9-B146-C1E59501F63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1B8769E-437F-4CCA-8929-57FE949073E5}"/>
              </a:ext>
            </a:extLst>
          </p:cNvPr>
          <p:cNvSpPr txBox="1">
            <a:spLocks/>
          </p:cNvSpPr>
          <p:nvPr/>
        </p:nvSpPr>
        <p:spPr>
          <a:xfrm>
            <a:off x="457200" y="44624"/>
            <a:ext cx="8229600" cy="72008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kern="0" dirty="0">
                <a:latin typeface="+mj-lt"/>
              </a:rPr>
              <a:t>Key questions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176DCE1-5FC6-76C2-2D3D-3240534BC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96" y="939235"/>
            <a:ext cx="9108504" cy="5370085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sz="2600" dirty="0"/>
              <a:t>How might we see global energy supply and demand evolve with a prolonged shut down of Russian gas to Europe?</a:t>
            </a:r>
          </a:p>
          <a:p>
            <a:pPr>
              <a:buFont typeface="+mj-lt"/>
              <a:buAutoNum type="arabicPeriod"/>
            </a:pPr>
            <a:endParaRPr lang="en-US" sz="2600" dirty="0"/>
          </a:p>
          <a:p>
            <a:pPr>
              <a:buFont typeface="+mj-lt"/>
              <a:buAutoNum type="arabicPeriod"/>
            </a:pPr>
            <a:r>
              <a:rPr lang="en-US" sz="2600" dirty="0"/>
              <a:t>Will new sources of gas come on stream to replace lost Russian volumes?</a:t>
            </a:r>
          </a:p>
          <a:p>
            <a:pPr>
              <a:buFont typeface="+mj-lt"/>
              <a:buAutoNum type="arabicPeriod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902895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 txBox="1">
            <a:spLocks/>
          </p:cNvSpPr>
          <p:nvPr/>
        </p:nvSpPr>
        <p:spPr>
          <a:xfrm>
            <a:off x="8676456" y="6525344"/>
            <a:ext cx="46754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87D7A59-36E2-48B9-B146-C1E59501F63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1B8769E-437F-4CCA-8929-57FE949073E5}"/>
              </a:ext>
            </a:extLst>
          </p:cNvPr>
          <p:cNvSpPr txBox="1">
            <a:spLocks/>
          </p:cNvSpPr>
          <p:nvPr/>
        </p:nvSpPr>
        <p:spPr>
          <a:xfrm>
            <a:off x="0" y="44624"/>
            <a:ext cx="9144000" cy="72008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600" kern="0" dirty="0">
                <a:latin typeface="+mj-lt"/>
              </a:rPr>
              <a:t>Q1: </a:t>
            </a:r>
            <a:r>
              <a:rPr lang="en-US" sz="2600" dirty="0"/>
              <a:t>How might we see global energy supply and demand evolve with a prolonged shut down?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176DCE1-5FC6-76C2-2D3D-3240534BC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96" y="939235"/>
            <a:ext cx="9108504" cy="5370085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sz="2400" dirty="0"/>
              <a:t>It takes more than a decade to ramp up production to replace Russian gas;</a:t>
            </a:r>
          </a:p>
          <a:p>
            <a:pPr>
              <a:buFont typeface="+mj-lt"/>
              <a:buAutoNum type="arabicPeriod"/>
            </a:pP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dirty="0"/>
              <a:t>Analysis of future LNG projects, their economics, potential security of supply issues and contractual models that would fit with European decarbonization narratives;</a:t>
            </a:r>
          </a:p>
          <a:p>
            <a:pPr>
              <a:buFont typeface="+mj-lt"/>
              <a:buAutoNum type="arabicPeriod"/>
            </a:pP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dirty="0"/>
              <a:t>Outlook for LNG demand (non-Europe) and its price responsiveness.</a:t>
            </a:r>
          </a:p>
          <a:p>
            <a:pPr>
              <a:buFont typeface="+mj-lt"/>
              <a:buAutoNum type="arabicPeriod"/>
            </a:pPr>
            <a:endParaRPr lang="en-US" sz="2800" dirty="0"/>
          </a:p>
          <a:p>
            <a:pPr>
              <a:buFont typeface="+mj-lt"/>
              <a:buAutoNum type="arabicPeriod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88576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 txBox="1">
            <a:spLocks/>
          </p:cNvSpPr>
          <p:nvPr/>
        </p:nvSpPr>
        <p:spPr>
          <a:xfrm>
            <a:off x="8676456" y="6525344"/>
            <a:ext cx="46754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87D7A59-36E2-48B9-B146-C1E59501F63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1B8769E-437F-4CCA-8929-57FE949073E5}"/>
              </a:ext>
            </a:extLst>
          </p:cNvPr>
          <p:cNvSpPr txBox="1">
            <a:spLocks/>
          </p:cNvSpPr>
          <p:nvPr/>
        </p:nvSpPr>
        <p:spPr>
          <a:xfrm>
            <a:off x="457200" y="44624"/>
            <a:ext cx="8229600" cy="72008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kern="0" dirty="0">
                <a:latin typeface="+mj-lt"/>
              </a:rPr>
              <a:t>Ramping up LNG exports takes time</a:t>
            </a:r>
            <a:endParaRPr lang="en-GB" sz="2800" i="1" kern="0" dirty="0">
              <a:latin typeface="+mj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232F657-0F9A-44FF-9F1F-8B92DFCA3D18}"/>
              </a:ext>
            </a:extLst>
          </p:cNvPr>
          <p:cNvSpPr/>
          <p:nvPr/>
        </p:nvSpPr>
        <p:spPr>
          <a:xfrm>
            <a:off x="1551170" y="5517232"/>
            <a:ext cx="2376264" cy="365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 dirty="0">
                <a:solidFill>
                  <a:schemeClr val="tx1"/>
                </a:solidFill>
              </a:rPr>
              <a:t>Source: BP (2021); Eikon Terminal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25A2FEDA-6273-420B-95EB-4733F6ED58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5254256"/>
              </p:ext>
            </p:extLst>
          </p:nvPr>
        </p:nvGraphicFramePr>
        <p:xfrm>
          <a:off x="1152000" y="908720"/>
          <a:ext cx="684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DE421CC6-3816-0BD5-E424-F31AA72D0B33}"/>
              </a:ext>
            </a:extLst>
          </p:cNvPr>
          <p:cNvSpPr/>
          <p:nvPr/>
        </p:nvSpPr>
        <p:spPr>
          <a:xfrm>
            <a:off x="5616116" y="5699794"/>
            <a:ext cx="2376264" cy="72008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400" dirty="0">
                <a:solidFill>
                  <a:schemeClr val="tx1"/>
                </a:solidFill>
              </a:rPr>
              <a:t>US expansion still ongoing </a:t>
            </a:r>
            <a:r>
              <a:rPr lang="en-GB" sz="1400" i="1" dirty="0">
                <a:solidFill>
                  <a:schemeClr val="tx1"/>
                </a:solidFill>
              </a:rPr>
              <a:t>(Cheniere/Sabine Pass T1 started in 2016)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72EB99C-9B40-2FFD-93DD-1C91C32C234A}"/>
              </a:ext>
            </a:extLst>
          </p:cNvPr>
          <p:cNvCxnSpPr>
            <a:cxnSpLocks/>
          </p:cNvCxnSpPr>
          <p:nvPr/>
        </p:nvCxnSpPr>
        <p:spPr>
          <a:xfrm flipH="1" flipV="1">
            <a:off x="6660232" y="4509120"/>
            <a:ext cx="144016" cy="1160016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AFCB3AF-1CC1-829C-C7D2-D341D87FFF3B}"/>
              </a:ext>
            </a:extLst>
          </p:cNvPr>
          <p:cNvSpPr/>
          <p:nvPr/>
        </p:nvSpPr>
        <p:spPr>
          <a:xfrm>
            <a:off x="611560" y="5805264"/>
            <a:ext cx="4104456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000" dirty="0">
                <a:solidFill>
                  <a:srgbClr val="FF0000"/>
                </a:solidFill>
              </a:rPr>
              <a:t>Reminder: </a:t>
            </a:r>
            <a:r>
              <a:rPr lang="en-GB" sz="2000" dirty="0">
                <a:solidFill>
                  <a:schemeClr val="tx1"/>
                </a:solidFill>
              </a:rPr>
              <a:t>Russian gas to Europe is ca. 155 bcm (2021)</a:t>
            </a:r>
            <a:endParaRPr lang="en-GB" sz="2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025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 txBox="1">
            <a:spLocks/>
          </p:cNvSpPr>
          <p:nvPr/>
        </p:nvSpPr>
        <p:spPr>
          <a:xfrm>
            <a:off x="8676456" y="6525344"/>
            <a:ext cx="46754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87D7A59-36E2-48B9-B146-C1E59501F63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1B8769E-437F-4CCA-8929-57FE949073E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kern="0" dirty="0">
                <a:latin typeface="+mj-lt"/>
              </a:rPr>
              <a:t>Global LNG capacity addition and demand growth by 2025</a:t>
            </a:r>
            <a:endParaRPr lang="en-GB" sz="2800" i="1" kern="0" dirty="0">
              <a:latin typeface="+mj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4DBC02-B40C-A2F0-813E-5D2F8B5EA0CA}"/>
              </a:ext>
            </a:extLst>
          </p:cNvPr>
          <p:cNvSpPr/>
          <p:nvPr/>
        </p:nvSpPr>
        <p:spPr>
          <a:xfrm>
            <a:off x="755576" y="6525344"/>
            <a:ext cx="2232248" cy="365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 dirty="0">
                <a:solidFill>
                  <a:schemeClr val="bg1"/>
                </a:solidFill>
              </a:rPr>
              <a:t>Source: Eikon terminal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CECEE34-6B08-5FCF-EFEE-66880FC476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17" y="932471"/>
            <a:ext cx="7260965" cy="4993057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FC1526D-3C73-A585-22D3-A86037AD1078}"/>
              </a:ext>
            </a:extLst>
          </p:cNvPr>
          <p:cNvCxnSpPr>
            <a:cxnSpLocks/>
          </p:cNvCxnSpPr>
          <p:nvPr/>
        </p:nvCxnSpPr>
        <p:spPr>
          <a:xfrm>
            <a:off x="1547664" y="2276872"/>
            <a:ext cx="6552728" cy="0"/>
          </a:xfrm>
          <a:prstGeom prst="line">
            <a:avLst/>
          </a:prstGeom>
          <a:ln w="31750">
            <a:solidFill>
              <a:srgbClr val="FF0000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EA35AE6-1608-D599-78E2-BD3F055D8E43}"/>
              </a:ext>
            </a:extLst>
          </p:cNvPr>
          <p:cNvSpPr/>
          <p:nvPr/>
        </p:nvSpPr>
        <p:spPr>
          <a:xfrm>
            <a:off x="1691680" y="1124744"/>
            <a:ext cx="2304256" cy="7920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rgbClr val="FF0000"/>
                </a:solidFill>
              </a:rPr>
              <a:t>IEA’s most recent (Jul-22) incremental LNG demand assessment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3845C11-1F1D-0C97-19C7-DAE8744F9865}"/>
              </a:ext>
            </a:extLst>
          </p:cNvPr>
          <p:cNvCxnSpPr/>
          <p:nvPr/>
        </p:nvCxnSpPr>
        <p:spPr>
          <a:xfrm>
            <a:off x="2771800" y="1916832"/>
            <a:ext cx="0" cy="2880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4771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 txBox="1">
            <a:spLocks/>
          </p:cNvSpPr>
          <p:nvPr/>
        </p:nvSpPr>
        <p:spPr>
          <a:xfrm>
            <a:off x="8676456" y="6525344"/>
            <a:ext cx="46754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87D7A59-36E2-48B9-B146-C1E59501F63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1B8769E-437F-4CCA-8929-57FE949073E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kern="0" dirty="0">
                <a:latin typeface="+mj-lt"/>
              </a:rPr>
              <a:t>Global LNG capacity addition and demand growth by 2025</a:t>
            </a:r>
            <a:endParaRPr lang="en-GB" sz="2800" i="1" kern="0" dirty="0">
              <a:latin typeface="+mj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4DBC02-B40C-A2F0-813E-5D2F8B5EA0CA}"/>
              </a:ext>
            </a:extLst>
          </p:cNvPr>
          <p:cNvSpPr/>
          <p:nvPr/>
        </p:nvSpPr>
        <p:spPr>
          <a:xfrm>
            <a:off x="755576" y="6525344"/>
            <a:ext cx="2232248" cy="365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 dirty="0">
                <a:solidFill>
                  <a:schemeClr val="bg1"/>
                </a:solidFill>
              </a:rPr>
              <a:t>Source: Eikon terminal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CECEE34-6B08-5FCF-EFEE-66880FC476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17" y="932471"/>
            <a:ext cx="7260965" cy="4993057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FC1526D-3C73-A585-22D3-A86037AD1078}"/>
              </a:ext>
            </a:extLst>
          </p:cNvPr>
          <p:cNvCxnSpPr>
            <a:cxnSpLocks/>
          </p:cNvCxnSpPr>
          <p:nvPr/>
        </p:nvCxnSpPr>
        <p:spPr>
          <a:xfrm>
            <a:off x="1547664" y="2276872"/>
            <a:ext cx="6552728" cy="0"/>
          </a:xfrm>
          <a:prstGeom prst="line">
            <a:avLst/>
          </a:prstGeom>
          <a:ln w="31750">
            <a:solidFill>
              <a:srgbClr val="FF0000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EA35AE6-1608-D599-78E2-BD3F055D8E43}"/>
              </a:ext>
            </a:extLst>
          </p:cNvPr>
          <p:cNvSpPr/>
          <p:nvPr/>
        </p:nvSpPr>
        <p:spPr>
          <a:xfrm>
            <a:off x="1691680" y="1124744"/>
            <a:ext cx="2304256" cy="7920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rgbClr val="FF0000"/>
                </a:solidFill>
              </a:rPr>
              <a:t>IEA’s most recent (Jul-22) incremental LNG demand assessment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3845C11-1F1D-0C97-19C7-DAE8744F9865}"/>
              </a:ext>
            </a:extLst>
          </p:cNvPr>
          <p:cNvCxnSpPr/>
          <p:nvPr/>
        </p:nvCxnSpPr>
        <p:spPr>
          <a:xfrm>
            <a:off x="2771800" y="1916832"/>
            <a:ext cx="0" cy="2880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41ADC6C1-EC9B-5550-DF64-094E67F4689C}"/>
              </a:ext>
            </a:extLst>
          </p:cNvPr>
          <p:cNvSpPr/>
          <p:nvPr/>
        </p:nvSpPr>
        <p:spPr>
          <a:xfrm>
            <a:off x="4857638" y="1040861"/>
            <a:ext cx="2304256" cy="7920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rgbClr val="FF0000"/>
                </a:solidFill>
              </a:rPr>
              <a:t>RU Artic T2 won’t come online due to sanctions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15FA056-204C-E767-7268-1226A96AFEB3}"/>
              </a:ext>
            </a:extLst>
          </p:cNvPr>
          <p:cNvCxnSpPr>
            <a:cxnSpLocks/>
          </p:cNvCxnSpPr>
          <p:nvPr/>
        </p:nvCxnSpPr>
        <p:spPr>
          <a:xfrm>
            <a:off x="6228184" y="1832949"/>
            <a:ext cx="864096" cy="4173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47755959-464E-4BC9-69A5-19277751243B}"/>
              </a:ext>
            </a:extLst>
          </p:cNvPr>
          <p:cNvSpPr/>
          <p:nvPr/>
        </p:nvSpPr>
        <p:spPr>
          <a:xfrm>
            <a:off x="6732240" y="3284984"/>
            <a:ext cx="2304256" cy="7920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rgbClr val="FF0000"/>
                </a:solidFill>
              </a:rPr>
              <a:t>Qatari LNG expansion timeline too ambitious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67B1336-2623-7E29-91C7-1C07BE9F1BCD}"/>
              </a:ext>
            </a:extLst>
          </p:cNvPr>
          <p:cNvCxnSpPr>
            <a:cxnSpLocks/>
          </p:cNvCxnSpPr>
          <p:nvPr/>
        </p:nvCxnSpPr>
        <p:spPr>
          <a:xfrm flipH="1" flipV="1">
            <a:off x="7662422" y="1941339"/>
            <a:ext cx="365962" cy="132234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7055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 txBox="1">
            <a:spLocks/>
          </p:cNvSpPr>
          <p:nvPr/>
        </p:nvSpPr>
        <p:spPr>
          <a:xfrm>
            <a:off x="8676456" y="6525344"/>
            <a:ext cx="46754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87D7A59-36E2-48B9-B146-C1E59501F63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1B8769E-437F-4CCA-8929-57FE949073E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kern="0" dirty="0">
                <a:latin typeface="+mj-lt"/>
              </a:rPr>
              <a:t>Global LNG capacity addition and demand growth by 2025</a:t>
            </a:r>
            <a:endParaRPr lang="en-GB" sz="2800" i="1" kern="0" dirty="0">
              <a:latin typeface="+mj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4DBC02-B40C-A2F0-813E-5D2F8B5EA0CA}"/>
              </a:ext>
            </a:extLst>
          </p:cNvPr>
          <p:cNvSpPr/>
          <p:nvPr/>
        </p:nvSpPr>
        <p:spPr>
          <a:xfrm>
            <a:off x="755576" y="6525344"/>
            <a:ext cx="2232248" cy="365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 dirty="0">
                <a:solidFill>
                  <a:schemeClr val="bg1"/>
                </a:solidFill>
              </a:rPr>
              <a:t>Source: Eikon terminal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CECEE34-6B08-5FCF-EFEE-66880FC476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17" y="932471"/>
            <a:ext cx="7260965" cy="4993057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FC1526D-3C73-A585-22D3-A86037AD1078}"/>
              </a:ext>
            </a:extLst>
          </p:cNvPr>
          <p:cNvCxnSpPr>
            <a:cxnSpLocks/>
          </p:cNvCxnSpPr>
          <p:nvPr/>
        </p:nvCxnSpPr>
        <p:spPr>
          <a:xfrm>
            <a:off x="1547664" y="2276872"/>
            <a:ext cx="6552728" cy="0"/>
          </a:xfrm>
          <a:prstGeom prst="line">
            <a:avLst/>
          </a:prstGeom>
          <a:ln w="31750">
            <a:solidFill>
              <a:srgbClr val="FF0000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EA35AE6-1608-D599-78E2-BD3F055D8E43}"/>
              </a:ext>
            </a:extLst>
          </p:cNvPr>
          <p:cNvSpPr/>
          <p:nvPr/>
        </p:nvSpPr>
        <p:spPr>
          <a:xfrm>
            <a:off x="1691680" y="1124744"/>
            <a:ext cx="2304256" cy="7920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rgbClr val="FF0000"/>
                </a:solidFill>
              </a:rPr>
              <a:t>IEA’s most recent (Jul-22) incremental LNG demand assessment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3845C11-1F1D-0C97-19C7-DAE8744F9865}"/>
              </a:ext>
            </a:extLst>
          </p:cNvPr>
          <p:cNvCxnSpPr/>
          <p:nvPr/>
        </p:nvCxnSpPr>
        <p:spPr>
          <a:xfrm>
            <a:off x="2771800" y="1916832"/>
            <a:ext cx="0" cy="2880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260A1108-7CD4-053F-C018-23874A643BD4}"/>
              </a:ext>
            </a:extLst>
          </p:cNvPr>
          <p:cNvCxnSpPr>
            <a:cxnSpLocks/>
          </p:cNvCxnSpPr>
          <p:nvPr/>
        </p:nvCxnSpPr>
        <p:spPr>
          <a:xfrm>
            <a:off x="7020272" y="1340768"/>
            <a:ext cx="1080120" cy="1332148"/>
          </a:xfrm>
          <a:prstGeom prst="straightConnector1">
            <a:avLst/>
          </a:prstGeom>
          <a:ln w="12700">
            <a:solidFill>
              <a:srgbClr val="FF0000"/>
            </a:solidFill>
            <a:prstDash val="lg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35F4121-F073-24AF-1C4D-CFD5EAC6B9A1}"/>
              </a:ext>
            </a:extLst>
          </p:cNvPr>
          <p:cNvCxnSpPr>
            <a:cxnSpLocks/>
          </p:cNvCxnSpPr>
          <p:nvPr/>
        </p:nvCxnSpPr>
        <p:spPr>
          <a:xfrm flipH="1">
            <a:off x="7043842" y="1054670"/>
            <a:ext cx="1126716" cy="1408348"/>
          </a:xfrm>
          <a:prstGeom prst="straightConnector1">
            <a:avLst/>
          </a:prstGeom>
          <a:ln w="12700">
            <a:solidFill>
              <a:srgbClr val="FF0000"/>
            </a:solidFill>
            <a:prstDash val="lg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7854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53224AE-8C83-9C09-3B90-DF7789FF85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517" y="932471"/>
            <a:ext cx="7260965" cy="4993057"/>
          </a:xfrm>
          <a:prstGeom prst="rect">
            <a:avLst/>
          </a:prstGeom>
        </p:spPr>
      </p:pic>
      <p:sp>
        <p:nvSpPr>
          <p:cNvPr id="4" name="Номер слайда 4"/>
          <p:cNvSpPr txBox="1">
            <a:spLocks/>
          </p:cNvSpPr>
          <p:nvPr/>
        </p:nvSpPr>
        <p:spPr>
          <a:xfrm>
            <a:off x="8676456" y="6525344"/>
            <a:ext cx="46754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87D7A59-36E2-48B9-B146-C1E59501F63F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1B8769E-437F-4CCA-8929-57FE949073E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kern="0" dirty="0">
                <a:latin typeface="+mj-lt"/>
              </a:rPr>
              <a:t>Global LNG capacity (derated) addition and demand growth by 2025</a:t>
            </a:r>
            <a:endParaRPr lang="en-GB" sz="2800" i="1" kern="0" dirty="0">
              <a:latin typeface="+mj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4DBC02-B40C-A2F0-813E-5D2F8B5EA0CA}"/>
              </a:ext>
            </a:extLst>
          </p:cNvPr>
          <p:cNvSpPr/>
          <p:nvPr/>
        </p:nvSpPr>
        <p:spPr>
          <a:xfrm>
            <a:off x="755576" y="6525344"/>
            <a:ext cx="2232248" cy="365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 dirty="0">
                <a:solidFill>
                  <a:schemeClr val="bg1"/>
                </a:solidFill>
              </a:rPr>
              <a:t>Source: Eikon terminal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FC1526D-3C73-A585-22D3-A86037AD1078}"/>
              </a:ext>
            </a:extLst>
          </p:cNvPr>
          <p:cNvCxnSpPr>
            <a:cxnSpLocks/>
          </p:cNvCxnSpPr>
          <p:nvPr/>
        </p:nvCxnSpPr>
        <p:spPr>
          <a:xfrm>
            <a:off x="1547664" y="2276872"/>
            <a:ext cx="6552728" cy="0"/>
          </a:xfrm>
          <a:prstGeom prst="line">
            <a:avLst/>
          </a:prstGeom>
          <a:ln w="31750">
            <a:solidFill>
              <a:srgbClr val="FF0000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EA35AE6-1608-D599-78E2-BD3F055D8E43}"/>
              </a:ext>
            </a:extLst>
          </p:cNvPr>
          <p:cNvSpPr/>
          <p:nvPr/>
        </p:nvSpPr>
        <p:spPr>
          <a:xfrm>
            <a:off x="1691680" y="1124744"/>
            <a:ext cx="2304256" cy="7920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rgbClr val="FF0000"/>
                </a:solidFill>
              </a:rPr>
              <a:t>IEA’s most recent (Jul-22) incremental LNG demand assessment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3845C11-1F1D-0C97-19C7-DAE8744F9865}"/>
              </a:ext>
            </a:extLst>
          </p:cNvPr>
          <p:cNvCxnSpPr/>
          <p:nvPr/>
        </p:nvCxnSpPr>
        <p:spPr>
          <a:xfrm>
            <a:off x="2771800" y="1916832"/>
            <a:ext cx="0" cy="2880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2331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 txBox="1">
            <a:spLocks/>
          </p:cNvSpPr>
          <p:nvPr/>
        </p:nvSpPr>
        <p:spPr>
          <a:xfrm>
            <a:off x="8676456" y="6525344"/>
            <a:ext cx="46754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87D7A59-36E2-48B9-B146-C1E59501F63F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1B8769E-437F-4CCA-8929-57FE949073E5}"/>
              </a:ext>
            </a:extLst>
          </p:cNvPr>
          <p:cNvSpPr txBox="1">
            <a:spLocks/>
          </p:cNvSpPr>
          <p:nvPr/>
        </p:nvSpPr>
        <p:spPr>
          <a:xfrm>
            <a:off x="457200" y="44624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kern="0" dirty="0">
                <a:latin typeface="+mj-lt"/>
              </a:rPr>
              <a:t>Price impacts on gas demand forecasts</a:t>
            </a:r>
            <a:endParaRPr lang="en-GB" sz="2800" i="1" kern="0" dirty="0">
              <a:latin typeface="+mj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232F657-0F9A-44FF-9F1F-8B92DFCA3D18}"/>
              </a:ext>
            </a:extLst>
          </p:cNvPr>
          <p:cNvSpPr/>
          <p:nvPr/>
        </p:nvSpPr>
        <p:spPr>
          <a:xfrm>
            <a:off x="1187624" y="6530265"/>
            <a:ext cx="2088232" cy="365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 dirty="0">
                <a:solidFill>
                  <a:schemeClr val="bg1"/>
                </a:solidFill>
              </a:rPr>
              <a:t>Source: IEA (2022)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14C17E-101D-9FAC-C9DB-6984FAE1C9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22432"/>
            <a:ext cx="9144000" cy="461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39157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PRG Presentations">
      <a:majorFont>
        <a:latin typeface="Palatino Linotype"/>
        <a:ea typeface=""/>
        <a:cs typeface=""/>
      </a:majorFont>
      <a:minorFont>
        <a:latin typeface="Cambri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PRG Presentations">
      <a:majorFont>
        <a:latin typeface="Palatino Linotype"/>
        <a:ea typeface=""/>
        <a:cs typeface=""/>
      </a:majorFont>
      <a:minorFont>
        <a:latin typeface="Cambri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tx1"/>
          </a:solidFill>
          <a:prstDash val="solid"/>
          <a:tailEnd type="none" w="sm" len="sm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76200" cmpd="dbl">
          <a:solidFill>
            <a:srgbClr val="00B050"/>
          </a:solidFill>
          <a:prstDash val="sysDash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77E1442E52814FA9F1B51739530B2E" ma:contentTypeVersion="16" ma:contentTypeDescription="Create a new document." ma:contentTypeScope="" ma:versionID="fae0b0589eed6b0f2d1d2cd49dff4d92">
  <xsd:schema xmlns:xsd="http://www.w3.org/2001/XMLSchema" xmlns:xs="http://www.w3.org/2001/XMLSchema" xmlns:p="http://schemas.microsoft.com/office/2006/metadata/properties" xmlns:ns2="a4bd4da7-b61f-4c8f-a6b6-0fba449af9a5" xmlns:ns3="030e9ef2-c089-4150-a305-fe53eb106fe7" targetNamespace="http://schemas.microsoft.com/office/2006/metadata/properties" ma:root="true" ma:fieldsID="6cfa9e63b8406bfe0f530dd5587d0445" ns2:_="" ns3:_="">
    <xsd:import namespace="a4bd4da7-b61f-4c8f-a6b6-0fba449af9a5"/>
    <xsd:import namespace="030e9ef2-c089-4150-a305-fe53eb106f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bd4da7-b61f-4c8f-a6b6-0fba449af9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574d4432-dc9c-456d-883f-1444e39995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0e9ef2-c089-4150-a305-fe53eb106fe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da4c30c-6ed2-4417-9787-fb3a49792937}" ma:internalName="TaxCatchAll" ma:showField="CatchAllData" ma:web="030e9ef2-c089-4150-a305-fe53eb106f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a4bd4da7-b61f-4c8f-a6b6-0fba449af9a5" xsi:nil="true"/>
    <SharedWithUsers xmlns="030e9ef2-c089-4150-a305-fe53eb106fe7">
      <UserInfo>
        <DisplayName/>
        <AccountId xsi:nil="true"/>
        <AccountType/>
      </UserInfo>
    </SharedWithUsers>
    <TaxCatchAll xmlns="030e9ef2-c089-4150-a305-fe53eb106fe7" xsi:nil="true"/>
    <lcf76f155ced4ddcb4097134ff3c332f xmlns="a4bd4da7-b61f-4c8f-a6b6-0fba449af9a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BEDAC04-AAAF-437A-83CD-FC41D881B40C}"/>
</file>

<file path=customXml/itemProps2.xml><?xml version="1.0" encoding="utf-8"?>
<ds:datastoreItem xmlns:ds="http://schemas.openxmlformats.org/officeDocument/2006/customXml" ds:itemID="{14E7AF1B-6953-4364-96E5-A70991F87604}"/>
</file>

<file path=customXml/itemProps3.xml><?xml version="1.0" encoding="utf-8"?>
<ds:datastoreItem xmlns:ds="http://schemas.openxmlformats.org/officeDocument/2006/customXml" ds:itemID="{D0C27B67-1C3C-408D-9E52-DE19FAAD25D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676</Words>
  <Application>Microsoft Office PowerPoint</Application>
  <PresentationFormat>On-screen Show (4:3)</PresentationFormat>
  <Paragraphs>87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Cambria</vt:lpstr>
      <vt:lpstr>Georgia</vt:lpstr>
      <vt:lpstr>Palatino</vt:lpstr>
      <vt:lpstr>Palatino Linotype</vt:lpstr>
      <vt:lpstr>Times New Roman</vt:lpstr>
      <vt:lpstr>Verdana</vt:lpstr>
      <vt:lpstr>1_Custom Design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eprg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kc</dc:creator>
  <cp:lastModifiedBy>Kong Chyong</cp:lastModifiedBy>
  <cp:revision>2658</cp:revision>
  <cp:lastPrinted>2015-11-11T14:42:46Z</cp:lastPrinted>
  <dcterms:created xsi:type="dcterms:W3CDTF">2008-10-17T15:10:14Z</dcterms:created>
  <dcterms:modified xsi:type="dcterms:W3CDTF">2022-08-31T16:59:08Z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3897300</vt:r8>
  </property>
  <property fmtid="{D5CDD505-2E9C-101B-9397-08002B2CF9AE}" pid="3" name="xd_ProgID">
    <vt:lpwstr/>
  </property>
  <property fmtid="{D5CDD505-2E9C-101B-9397-08002B2CF9AE}" pid="4" name="MediaServiceImageTags">
    <vt:lpwstr/>
  </property>
  <property fmtid="{D5CDD505-2E9C-101B-9397-08002B2CF9AE}" pid="5" name="ContentTypeId">
    <vt:lpwstr>0x010100C977E1442E52814FA9F1B51739530B2E</vt:lpwstr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xd_Signature">
    <vt:bool>false</vt:bool>
  </property>
</Properties>
</file>