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3.xml" ContentType="application/vnd.openxmlformats-officedocument.presentationml.slideLayout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7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0" r:id="rId2"/>
    <p:sldId id="2748" r:id="rId3"/>
    <p:sldId id="2757" r:id="rId4"/>
    <p:sldId id="2765" r:id="rId5"/>
    <p:sldId id="2766" r:id="rId6"/>
    <p:sldId id="2747" r:id="rId7"/>
    <p:sldId id="2719" r:id="rId8"/>
    <p:sldId id="2760" r:id="rId9"/>
    <p:sldId id="2759" r:id="rId10"/>
    <p:sldId id="2767" r:id="rId11"/>
    <p:sldId id="2768" r:id="rId12"/>
    <p:sldId id="2761" r:id="rId13"/>
    <p:sldId id="2718" r:id="rId14"/>
    <p:sldId id="2752" r:id="rId15"/>
    <p:sldId id="2666" r:id="rId16"/>
  </p:sldIdLst>
  <p:sldSz cx="12192000" cy="6858000"/>
  <p:notesSz cx="6950075" cy="9236075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harik Mallapragada" initials="DM" lastIdx="12" clrIdx="0">
    <p:extLst>
      <p:ext uri="{19B8F6BF-5375-455C-9EA6-DF929625EA0E}">
        <p15:presenceInfo xmlns:p15="http://schemas.microsoft.com/office/powerpoint/2012/main" userId="Dharik Mallapragada" providerId="None"/>
      </p:ext>
    </p:extLst>
  </p:cmAuthor>
  <p:cmAuthor id="2" name="Richard Schmalensee" initials="RS" lastIdx="1" clrIdx="1">
    <p:extLst>
      <p:ext uri="{19B8F6BF-5375-455C-9EA6-DF929625EA0E}">
        <p15:presenceInfo xmlns:p15="http://schemas.microsoft.com/office/powerpoint/2012/main" userId="a9d55fbec4beb44d" providerId="Windows Live"/>
      </p:ext>
    </p:extLst>
  </p:cmAuthor>
  <p:cmAuthor id="3" name="Howard Gruenspecht" initials="HG" lastIdx="1" clrIdx="2">
    <p:extLst>
      <p:ext uri="{19B8F6BF-5375-455C-9EA6-DF929625EA0E}">
        <p15:presenceInfo xmlns:p15="http://schemas.microsoft.com/office/powerpoint/2012/main" userId="39c71d085f6f3a3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7" autoAdjust="0"/>
    <p:restoredTop sz="93120" autoAdjust="0"/>
  </p:normalViewPr>
  <p:slideViewPr>
    <p:cSldViewPr snapToGrid="0" snapToObjects="1">
      <p:cViewPr varScale="1">
        <p:scale>
          <a:sx n="127" d="100"/>
          <a:sy n="127" d="100"/>
        </p:scale>
        <p:origin x="110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77" tIns="46238" rIns="92477" bIns="4623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70" y="0"/>
            <a:ext cx="3011699" cy="463407"/>
          </a:xfrm>
          <a:prstGeom prst="rect">
            <a:avLst/>
          </a:prstGeom>
        </p:spPr>
        <p:txBody>
          <a:bodyPr vert="horz" lIns="92477" tIns="46238" rIns="92477" bIns="46238" rtlCol="0"/>
          <a:lstStyle>
            <a:lvl1pPr algn="r">
              <a:defRPr sz="1200"/>
            </a:lvl1pPr>
          </a:lstStyle>
          <a:p>
            <a:fld id="{993FDF5C-4CCC-41C2-BB76-2A00F3952DF1}" type="datetimeFigureOut">
              <a:rPr lang="en-US" smtClean="0"/>
              <a:t>8/28/2022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77" tIns="46238" rIns="92477" bIns="4623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70" y="8772669"/>
            <a:ext cx="3011699" cy="463406"/>
          </a:xfrm>
          <a:prstGeom prst="rect">
            <a:avLst/>
          </a:prstGeom>
        </p:spPr>
        <p:txBody>
          <a:bodyPr vert="horz" lIns="92477" tIns="46238" rIns="92477" bIns="46238" rtlCol="0" anchor="b"/>
          <a:lstStyle>
            <a:lvl1pPr algn="r">
              <a:defRPr sz="1200"/>
            </a:lvl1pPr>
          </a:lstStyle>
          <a:p>
            <a:fld id="{A3AF0773-4649-40E1-8A39-CF1798EAA4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74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77" tIns="46238" rIns="92477" bIns="4623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70" y="0"/>
            <a:ext cx="3011699" cy="463407"/>
          </a:xfrm>
          <a:prstGeom prst="rect">
            <a:avLst/>
          </a:prstGeom>
        </p:spPr>
        <p:txBody>
          <a:bodyPr vert="horz" lIns="92477" tIns="46238" rIns="92477" bIns="46238" rtlCol="0"/>
          <a:lstStyle>
            <a:lvl1pPr algn="r">
              <a:defRPr sz="1200"/>
            </a:lvl1pPr>
          </a:lstStyle>
          <a:p>
            <a:fld id="{F09F0975-EA2F-4AFC-B3A5-2FB03A8EB99C}" type="datetimeFigureOut">
              <a:rPr lang="en-US" smtClean="0"/>
              <a:t>8/28/2022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7" tIns="46238" rIns="92477" bIns="4623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3"/>
            <a:ext cx="5560060" cy="3636705"/>
          </a:xfrm>
          <a:prstGeom prst="rect">
            <a:avLst/>
          </a:prstGeom>
        </p:spPr>
        <p:txBody>
          <a:bodyPr vert="horz" lIns="92477" tIns="46238" rIns="92477" bIns="4623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77" tIns="46238" rIns="92477" bIns="4623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0" y="8772669"/>
            <a:ext cx="3011699" cy="463406"/>
          </a:xfrm>
          <a:prstGeom prst="rect">
            <a:avLst/>
          </a:prstGeom>
        </p:spPr>
        <p:txBody>
          <a:bodyPr vert="horz" lIns="92477" tIns="46238" rIns="92477" bIns="46238" rtlCol="0" anchor="b"/>
          <a:lstStyle>
            <a:lvl1pPr algn="r">
              <a:defRPr sz="1200"/>
            </a:lvl1pPr>
          </a:lstStyle>
          <a:p>
            <a:fld id="{90E48C07-CEE7-43D3-906E-9B0B106103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38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legend for L, L+R, BC, …</a:t>
            </a:r>
          </a:p>
          <a:p>
            <a:r>
              <a:rPr lang="en-US" dirty="0"/>
              <a:t>LDES</a:t>
            </a: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the 2050 scenarios, i</a:t>
            </a:r>
            <a:r>
              <a:rPr lang="en-US" sz="1800" dirty="0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 absolute terms, the deliverable storage capacity of installed Li-ion batteries corresponds to 167–639 GWh in the 5 gCO</a:t>
            </a:r>
            <a:r>
              <a:rPr lang="en-US" sz="1800" dirty="0">
                <a:solidFill>
                  <a:srgbClr val="211D1E"/>
                </a:solidFill>
                <a:effectLst/>
                <a:latin typeface="Minion"/>
                <a:ea typeface="Calibri" panose="020F0502020204030204" pitchFamily="34" charset="0"/>
              </a:rPr>
              <a:t>2</a:t>
            </a:r>
            <a:r>
              <a:rPr lang="en-US" sz="1800" dirty="0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/kWh case across the three regions. Footnote 17 in chapter 6.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Footnote 20 notes the 797-1307 GWh of deliverable storage capacity is deployed in the 0gCO2/kWh case. Note 1 </a:t>
            </a:r>
            <a:r>
              <a:rPr lang="en-US" sz="1800" dirty="0" err="1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TWh</a:t>
            </a:r>
            <a:r>
              <a:rPr lang="en-US" sz="1800" dirty="0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for these three regions ~ 2.5 </a:t>
            </a:r>
            <a:r>
              <a:rPr lang="en-US" sz="1800" dirty="0" err="1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TWh</a:t>
            </a:r>
            <a:r>
              <a:rPr lang="en-US" sz="1800" dirty="0">
                <a:solidFill>
                  <a:srgbClr val="211D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by scaling with population. Do I need to multiply by 3 to account for the three regions?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1B2F5-3BCC-F14F-B21A-1FF46899AB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65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23EB4-ABCC-FB40-84B6-1C8008697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BB2373-6EA2-F748-9B0A-B23CD4C7C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EEC66-28B2-F64F-AC4F-2A12DDED6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4AA9-3234-6942-99A4-0CB20021845A}" type="datetimeFigureOut">
              <a:rPr lang="x-none" smtClean="0"/>
              <a:t>8/28/2022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4443F-35F0-EA4F-BDFB-1878CD1F1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E5F20-5001-9A4A-B353-F29136768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0135-0003-B140-920B-20448B02E40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6470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FDFF3-F6AB-7D4B-9639-AF6CEBF64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4A38E4-235A-4844-BC76-1A64BE6BC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60177-632A-934D-862C-AD747A698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4AA9-3234-6942-99A4-0CB20021845A}" type="datetimeFigureOut">
              <a:rPr lang="x-none" smtClean="0"/>
              <a:t>8/28/2022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7FBCB-8F4A-4847-B25C-3E880C5FC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86BF8-F795-5F47-AE13-43323D2C7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0135-0003-B140-920B-20448B02E40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2136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38CFB2-C477-B149-9B83-63E3C16E94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E8DDA2-E8E3-AE43-AB69-CFE594133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9A910-B872-8F48-813C-36218EC0B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4AA9-3234-6942-99A4-0CB20021845A}" type="datetimeFigureOut">
              <a:rPr lang="x-none" smtClean="0"/>
              <a:t>8/28/2022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1DFF4-CDA0-9248-97CD-567D1BFED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D78D5-7AF9-C546-ACED-41BE7567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0135-0003-B140-920B-20448B02E40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8730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Background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arth-at-night-1149733.jpg">
            <a:extLst>
              <a:ext uri="{FF2B5EF4-FFF2-40B4-BE49-F238E27FC236}">
                <a16:creationId xmlns:a16="http://schemas.microsoft.com/office/drawing/2014/main" id="{09E7C56F-6B08-9D4D-94AE-8993327952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344" b="14655"/>
          <a:stretch/>
        </p:blipFill>
        <p:spPr>
          <a:xfrm>
            <a:off x="2" y="-17216"/>
            <a:ext cx="12192000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299" y="6415387"/>
            <a:ext cx="513687" cy="271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1" y="6126480"/>
            <a:ext cx="1184819" cy="6309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8F8CA3-BC96-AE43-8477-5B948E149C5A}"/>
              </a:ext>
            </a:extLst>
          </p:cNvPr>
          <p:cNvSpPr txBox="1"/>
          <p:nvPr userDrawn="1"/>
        </p:nvSpPr>
        <p:spPr>
          <a:xfrm>
            <a:off x="10479024" y="6553534"/>
            <a:ext cx="939800" cy="19620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fld id="{F06FB3C0-A5EA-F449-A01C-F014E50C606E}" type="slidenum">
              <a:rPr lang="en-US" sz="675" smtClean="0">
                <a:solidFill>
                  <a:schemeClr val="bg1"/>
                </a:solidFill>
              </a:rPr>
              <a:pPr algn="r"/>
              <a:t>‹#›</a:t>
            </a:fld>
            <a:endParaRPr lang="en-US" sz="675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BF599C-4D8A-6245-82D4-207B0EAD65F2}"/>
              </a:ext>
            </a:extLst>
          </p:cNvPr>
          <p:cNvSpPr/>
          <p:nvPr userDrawn="1"/>
        </p:nvSpPr>
        <p:spPr>
          <a:xfrm>
            <a:off x="5884784" y="3140570"/>
            <a:ext cx="393192" cy="4571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5246B857-A90F-DE4E-B81A-E1AFFD8E63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59139" y="3950486"/>
            <a:ext cx="12191999" cy="39213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6C0EF61-DEB4-D844-8333-A42353B1FC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" y="3462977"/>
            <a:ext cx="12191999" cy="39319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2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77EFD14-E3DF-8748-8BD8-C0F3C71E71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028967"/>
            <a:ext cx="12192000" cy="76606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8296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659" y="6412359"/>
            <a:ext cx="517324" cy="27433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1F72B5E-0845-3142-9DB1-10D6647B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1745"/>
            <a:ext cx="11304271" cy="7761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 cap="none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B3907A-5EEF-A34F-A26B-8198F89009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80161" y="6411595"/>
            <a:ext cx="9153612" cy="33191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67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FFFFA7-76B5-9643-8AEC-B52936E2DA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15" y="6126165"/>
            <a:ext cx="1188720" cy="6330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F0CEF4-0158-9740-9B52-187D722D75A4}"/>
              </a:ext>
            </a:extLst>
          </p:cNvPr>
          <p:cNvSpPr txBox="1"/>
          <p:nvPr userDrawn="1"/>
        </p:nvSpPr>
        <p:spPr>
          <a:xfrm>
            <a:off x="10479024" y="6553534"/>
            <a:ext cx="939800" cy="19620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fld id="{F06FB3C0-A5EA-F449-A01C-F014E50C606E}" type="slidenum">
              <a:rPr lang="en-US" sz="675" smtClean="0">
                <a:solidFill>
                  <a:srgbClr val="7F7F7F"/>
                </a:solidFill>
              </a:rPr>
              <a:pPr algn="r"/>
              <a:t>‹#›</a:t>
            </a:fld>
            <a:endParaRPr lang="en-US" sz="675" dirty="0">
              <a:solidFill>
                <a:srgbClr val="7F7F7F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339815-1250-49B9-9701-82307D6797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0363" y="3988927"/>
            <a:ext cx="6949440" cy="274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E3D6CD4A-2459-4D84-A9CD-BF9535624E7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363" y="1245727"/>
            <a:ext cx="6949440" cy="274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1346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with Background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arth-at-night-1149733.jpg">
            <a:extLst>
              <a:ext uri="{FF2B5EF4-FFF2-40B4-BE49-F238E27FC236}">
                <a16:creationId xmlns:a16="http://schemas.microsoft.com/office/drawing/2014/main" id="{09E7C56F-6B08-9D4D-94AE-8993327952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344" b="1465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298" y="6415385"/>
            <a:ext cx="513687" cy="271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6126480"/>
            <a:ext cx="1184819" cy="63093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CBF599C-4D8A-6245-82D4-207B0EAD65F2}"/>
              </a:ext>
            </a:extLst>
          </p:cNvPr>
          <p:cNvSpPr/>
          <p:nvPr userDrawn="1"/>
        </p:nvSpPr>
        <p:spPr>
          <a:xfrm>
            <a:off x="5884784" y="3140568"/>
            <a:ext cx="393192" cy="4571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553FD04A-276A-134D-A345-C805A38504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2890" y="6411595"/>
            <a:ext cx="9189720" cy="33191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Sources</a:t>
            </a:r>
          </a:p>
        </p:txBody>
      </p:sp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26047E0E-E696-C948-9485-C5617023DD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949113"/>
            <a:ext cx="12191998" cy="39319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5246B857-A90F-DE4E-B81A-E1AFFD8E63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4338271"/>
            <a:ext cx="12191998" cy="39213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6C0EF61-DEB4-D844-8333-A42353B1FC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462977"/>
            <a:ext cx="12191999" cy="39319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77EFD14-E3DF-8748-8BD8-C0F3C71E71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401844"/>
            <a:ext cx="12192000" cy="39319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82197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3F303-7D80-5D4E-B94E-E48E0D1F7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703" y="2172502"/>
            <a:ext cx="5725297" cy="2514600"/>
          </a:xfrm>
          <a:solidFill>
            <a:schemeClr val="bg1">
              <a:alpha val="55000"/>
            </a:schemeClr>
          </a:solidFill>
        </p:spPr>
        <p:txBody>
          <a:bodyPr lIns="320040" tIns="228600" rIns="457200" bIns="228600" anchor="ctr" anchorCtr="0">
            <a:spAutoFit/>
          </a:bodyPr>
          <a:lstStyle>
            <a:lvl1pPr marL="285750" indent="-285750">
              <a:buFont typeface="Arial" panose="020B0604020202020204" pitchFamily="34" charset="0"/>
              <a:buChar char="•"/>
              <a:defRPr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b="0" i="0" baseline="0">
                <a:solidFill>
                  <a:schemeClr val="tx2"/>
                </a:solidFill>
                <a:latin typeface="+mn-lt"/>
              </a:defRPr>
            </a:lvl2pPr>
            <a:lvl3pPr marL="502920" indent="-164592">
              <a:defRPr b="0" i="0" baseline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338328" indent="0">
              <a:buNone/>
              <a:defRPr b="0" i="0" baseline="0">
                <a:latin typeface="Arial" panose="020B0604020202020204" pitchFamily="34" charset="0"/>
              </a:defRPr>
            </a:lvl4pPr>
            <a:lvl5pPr marL="685800" indent="-164592">
              <a:defRPr b="0" i="0" baseline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24FFC61D-5C06-0C4B-934E-E64EF5670D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83223" y="6294800"/>
            <a:ext cx="7226300" cy="563200"/>
          </a:xfrm>
        </p:spPr>
        <p:txBody>
          <a:bodyPr anchor="ctr" anchorCtr="0"/>
          <a:lstStyle>
            <a:lvl1pPr algn="ctr">
              <a:defRPr b="0"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6CA6015-9E4C-F643-8BF9-4A8896582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03" y="202066"/>
            <a:ext cx="5647325" cy="343492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00000"/>
              </a:lnSpc>
              <a:defRPr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BF791A-D415-B445-92CE-D0D67000EDED}"/>
              </a:ext>
            </a:extLst>
          </p:cNvPr>
          <p:cNvSpPr/>
          <p:nvPr userDrawn="1"/>
        </p:nvSpPr>
        <p:spPr>
          <a:xfrm>
            <a:off x="370703" y="0"/>
            <a:ext cx="7315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7BAFF3-D6FA-AA44-9D97-DBABEFDD0C70}"/>
              </a:ext>
            </a:extLst>
          </p:cNvPr>
          <p:cNvSpPr/>
          <p:nvPr userDrawn="1"/>
        </p:nvSpPr>
        <p:spPr>
          <a:xfrm>
            <a:off x="6096000" y="0"/>
            <a:ext cx="6096000" cy="6269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819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-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B4DD2-0871-0B49-851C-D30F40A58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03" y="202066"/>
            <a:ext cx="11467070" cy="343492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00000"/>
              </a:lnSpc>
              <a:defRPr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639E7-072E-594E-9449-4035EBAEA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03" y="813816"/>
            <a:ext cx="11467070" cy="2143664"/>
          </a:xfrm>
        </p:spPr>
        <p:txBody>
          <a:bodyPr>
            <a:spAutoFit/>
          </a:bodyPr>
          <a:lstStyle>
            <a:lvl1pPr>
              <a:defRPr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b="0" i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b="0" i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b="0" i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b="0" i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62145C-03B7-724F-AA2A-C82E519A42CF}"/>
              </a:ext>
            </a:extLst>
          </p:cNvPr>
          <p:cNvSpPr txBox="1"/>
          <p:nvPr userDrawn="1"/>
        </p:nvSpPr>
        <p:spPr>
          <a:xfrm>
            <a:off x="3049030" y="3244334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53497595-E40F-5D41-A5A8-CA52528DFE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83223" y="6294800"/>
            <a:ext cx="7226300" cy="563200"/>
          </a:xfrm>
        </p:spPr>
        <p:txBody>
          <a:bodyPr anchor="ctr" anchorCtr="0"/>
          <a:lstStyle>
            <a:lvl1pPr algn="ctr">
              <a:defRPr b="0"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357CBA-3000-3441-961F-B0AF98716E73}"/>
              </a:ext>
            </a:extLst>
          </p:cNvPr>
          <p:cNvSpPr/>
          <p:nvPr userDrawn="1"/>
        </p:nvSpPr>
        <p:spPr>
          <a:xfrm>
            <a:off x="370703" y="0"/>
            <a:ext cx="7315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B8C3B37-62CA-476E-ABB8-E683180605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400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A0616-BD37-4DC9-8D00-A679454CD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165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id colo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5982C8-A1DB-FE49-85F0-F5CC7967F943}"/>
              </a:ext>
            </a:extLst>
          </p:cNvPr>
          <p:cNvSpPr/>
          <p:nvPr userDrawn="1"/>
        </p:nvSpPr>
        <p:spPr>
          <a:xfrm>
            <a:off x="6096000" y="0"/>
            <a:ext cx="6095999" cy="629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3F303-7D80-5D4E-B94E-E48E0D1F7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703" y="2172502"/>
            <a:ext cx="5725297" cy="2512996"/>
          </a:xfrm>
          <a:solidFill>
            <a:srgbClr val="E8E8E8">
              <a:alpha val="55000"/>
            </a:srgbClr>
          </a:solidFill>
        </p:spPr>
        <p:txBody>
          <a:bodyPr lIns="320040" tIns="228600" rIns="457200" bIns="228600" anchor="ctr" anchorCtr="0">
            <a:spAutoFit/>
          </a:bodyPr>
          <a:lstStyle>
            <a:lvl1pPr marL="285750" indent="-285750">
              <a:buFont typeface="Arial" panose="020B0604020202020204" pitchFamily="34" charset="0"/>
              <a:buChar char="•"/>
              <a:defRPr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b="0" i="0" baseline="0">
                <a:solidFill>
                  <a:schemeClr val="tx2"/>
                </a:solidFill>
                <a:latin typeface="+mn-lt"/>
              </a:defRPr>
            </a:lvl2pPr>
            <a:lvl3pPr marL="502920" indent="-164592">
              <a:defRPr b="0" i="0" baseline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502920" indent="-164592">
              <a:defRPr b="0" i="0" baseline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685800" indent="-164592">
              <a:defRPr b="0" i="0" baseline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24FFC61D-5C06-0C4B-934E-E64EF5670D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83223" y="6294800"/>
            <a:ext cx="7226300" cy="563200"/>
          </a:xfrm>
        </p:spPr>
        <p:txBody>
          <a:bodyPr anchor="ctr" anchorCtr="0"/>
          <a:lstStyle>
            <a:lvl1pPr algn="ctr">
              <a:defRPr b="0"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0DECE7-DC38-6347-B3C5-ABE76DD046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63928" y="563200"/>
            <a:ext cx="5161907" cy="2143664"/>
          </a:xfrm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FAA433-EBC0-594E-B066-4EB148616BD5}"/>
              </a:ext>
            </a:extLst>
          </p:cNvPr>
          <p:cNvSpPr/>
          <p:nvPr userDrawn="1"/>
        </p:nvSpPr>
        <p:spPr>
          <a:xfrm>
            <a:off x="6558898" y="354637"/>
            <a:ext cx="731520" cy="9144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7060DFB-2086-6948-BA1B-3C1D7C090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03" y="202066"/>
            <a:ext cx="5647325" cy="343492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00000"/>
              </a:lnSpc>
              <a:defRPr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B9D528-087D-8E4F-AA82-C58CECBC8148}"/>
              </a:ext>
            </a:extLst>
          </p:cNvPr>
          <p:cNvSpPr/>
          <p:nvPr userDrawn="1"/>
        </p:nvSpPr>
        <p:spPr>
          <a:xfrm>
            <a:off x="370703" y="0"/>
            <a:ext cx="7315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64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0A43A-AF01-1848-A76D-79A8FE09C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07A3-B26E-084E-BA6A-9C868C4B4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B0436-8CF0-A84D-B93E-A7FF3F35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4AA9-3234-6942-99A4-0CB20021845A}" type="datetimeFigureOut">
              <a:rPr lang="x-none" smtClean="0"/>
              <a:t>8/28/2022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9FDE3-95E9-D34E-B868-4D17B8339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D478D-F986-CC42-A8E9-68B587B63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0135-0003-B140-920B-20448B02E40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1646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A355B-139C-2B48-B8D8-3D97B9B78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452B1-98E4-C145-971F-3A20DE1DD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DD50D-3C6D-6045-A520-346CACEF5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4AA9-3234-6942-99A4-0CB20021845A}" type="datetimeFigureOut">
              <a:rPr lang="x-none" smtClean="0"/>
              <a:t>8/28/2022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D5E95-CB25-4C42-B192-DB89CE8BC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FB7C1-7DA5-6B40-9B68-375D561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0135-0003-B140-920B-20448B02E40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686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85011-5589-A74C-B662-8E1645B63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7C67C-0B68-DE4D-AB15-8212377464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282B7-1D07-4342-93AA-35411F168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CBE88-0288-7E45-A251-C0E14474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4AA9-3234-6942-99A4-0CB20021845A}" type="datetimeFigureOut">
              <a:rPr lang="x-none" smtClean="0"/>
              <a:t>8/28/2022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8C10E-E086-D145-87E1-FCED249E3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10F57-37FF-5448-B204-CC6B21A0C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0135-0003-B140-920B-20448B02E40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548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DF18C-EDA0-164C-A696-FEBA269FC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46AF2-21F0-F946-A151-BF3BA04FD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D735C8-38B9-8E48-A99F-48188B3D0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FAA059-76D2-634B-920B-1CF60FCCC2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7D3E8B-8CFF-424B-8CC9-E5A3D64E2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65E194-018E-8A49-B33D-C09809E08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4AA9-3234-6942-99A4-0CB20021845A}" type="datetimeFigureOut">
              <a:rPr lang="x-none" smtClean="0"/>
              <a:t>8/28/2022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A6CADC-A45A-1F4D-A2FD-890EC00C3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24DD1F-0C43-F644-BA90-678925B9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0135-0003-B140-920B-20448B02E40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020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AAE20-CF83-124E-A1E3-3CEA4EDAB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2695B0-C792-FF48-91F3-BE1DE8E0C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4AA9-3234-6942-99A4-0CB20021845A}" type="datetimeFigureOut">
              <a:rPr lang="x-none" smtClean="0"/>
              <a:t>8/28/2022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00A1D-FB74-A540-9C81-6E785D44A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1CFF2-95C5-7540-A278-063394FD6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0135-0003-B140-920B-20448B02E40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4402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1BB1D8-0015-AC4D-AC8C-1CEF8A76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4AA9-3234-6942-99A4-0CB20021845A}" type="datetimeFigureOut">
              <a:rPr lang="x-none" smtClean="0"/>
              <a:t>8/28/2022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A0C50F-0556-7741-B78B-C35D974AC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A97B2-3776-DF4D-8E2D-8CF0C3BF3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0135-0003-B140-920B-20448B02E40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68445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72CC-BE00-CD47-9166-1976E071D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663DB-96F2-3F43-9E05-1E85A7C43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6A223A-D310-B942-89FE-4A9F535A3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E2177-2C7B-0049-BA14-FAE019009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4AA9-3234-6942-99A4-0CB20021845A}" type="datetimeFigureOut">
              <a:rPr lang="x-none" smtClean="0"/>
              <a:t>8/28/2022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70741-3CD1-E345-8850-F3CCBA832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5261D-4B37-8A45-A139-77B1C652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0135-0003-B140-920B-20448B02E40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8602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C999-593D-3741-A4DF-82B80333E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21A5C-7B20-A844-9476-52E8E8DEE2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E473B-4BA0-A142-A63F-7500C8AD9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23FE16-AD96-C543-B45D-505EE52A2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4AA9-3234-6942-99A4-0CB20021845A}" type="datetimeFigureOut">
              <a:rPr lang="x-none" smtClean="0"/>
              <a:t>8/28/2022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ADCE7-F03C-004C-8012-609EEE642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0506E1-3ABB-8D4F-9C4C-22F7726BE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10135-0003-B140-920B-20448B02E40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7074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45CC6C-9CFE-0A47-A941-83F653F3A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72C5F-2E9D-DB41-8CF4-49F0CBE92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61824-4381-484A-8551-9A22E0DF14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84AA9-3234-6942-99A4-0CB20021845A}" type="datetimeFigureOut">
              <a:rPr lang="x-none" smtClean="0"/>
              <a:t>8/28/2022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833E7-06EC-484D-9028-93AAEC9A4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51A3B-729D-A94A-B8FB-FC6014537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10135-0003-B140-920B-20448B02E40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4067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5" r:id="rId15"/>
    <p:sldLayoutId id="2147483684" r:id="rId16"/>
    <p:sldLayoutId id="214748368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2EC4E-9F26-4D66-80EB-8FD56192F2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27" y="3571826"/>
            <a:ext cx="12191999" cy="853643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6278C79-6DE9-4184-97E6-6C6385C54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28" y="3787302"/>
            <a:ext cx="12191999" cy="141136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3600"/>
              </a:spcAft>
            </a:pPr>
            <a:r>
              <a:rPr lang="en-US" dirty="0" smtClean="0"/>
              <a:t>Richard Schmalensee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/>
              <a:t>CEEPR &amp; EPRG European Energy Policy Conference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September 1, 2022</a:t>
            </a:r>
            <a:endParaRPr lang="en-US" sz="20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3D3C061-D161-4E2D-A3EE-1BD236985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140844"/>
            <a:ext cx="12192000" cy="131436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rgbClr val="FFFF00"/>
                </a:solidFill>
              </a:rPr>
              <a:t>Rethinking Electricity Market Design and </a:t>
            </a:r>
            <a:r>
              <a:rPr lang="en-US" sz="4000" dirty="0" smtClean="0">
                <a:solidFill>
                  <a:srgbClr val="00B0F0"/>
                </a:solidFill>
              </a:rPr>
              <a:t>Pricing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8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E0BFA-BCFE-FB45-AE49-F2F114394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19" y="257192"/>
            <a:ext cx="11813381" cy="712655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Spot Energy Prices in ERCOT, 2017-2020: Spikes, Low Year-to-Year Correlations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5FC23-3017-374A-80E4-CA03C828B7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991" y="6377747"/>
            <a:ext cx="872959" cy="365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969847"/>
            <a:ext cx="11237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000" dirty="0" smtClean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42" y="1224372"/>
            <a:ext cx="6890471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892" y="1100498"/>
            <a:ext cx="3920068" cy="19233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55892" y="3154543"/>
            <a:ext cx="4123713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u="sng" dirty="0" smtClean="0"/>
              <a:t>Scarcity events </a:t>
            </a:r>
            <a:r>
              <a:rPr lang="en-US" dirty="0" smtClean="0"/>
              <a:t>mainly in June &amp; July, but much year-to-year variation in timing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Scarcity events drive year-to-year correlations, variation → low correlations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Dropping scarcity events (defined by price) raises correlations substantially</a:t>
            </a:r>
            <a:endParaRPr lang="en-US" dirty="0"/>
          </a:p>
          <a:p>
            <a:r>
              <a:rPr lang="en-US" dirty="0" smtClean="0"/>
              <a:t>Same patterns for CAISO (mainly solar) as for ERCOT (mainly wind)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E0BFA-BCFE-FB45-AE49-F2F114394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1492"/>
            <a:ext cx="11665744" cy="712655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TOU Prices, What Criteria?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5FC23-3017-374A-80E4-CA03C828B7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991" y="6377747"/>
            <a:ext cx="872959" cy="365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225689"/>
            <a:ext cx="112374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For </a:t>
            </a:r>
            <a:r>
              <a:rPr lang="en-US" sz="2000" dirty="0" smtClean="0"/>
              <a:t>boundedly rational consumers, the main question is whether TOU gives incentives for intra-day </a:t>
            </a:r>
            <a:r>
              <a:rPr lang="en-US" sz="2000" i="1" dirty="0" smtClean="0"/>
              <a:t>demand shifting </a:t>
            </a:r>
            <a:r>
              <a:rPr lang="en-US" sz="2000" dirty="0" smtClean="0"/>
              <a:t>in the efficient direction. Magnitudes may matter less – e.g., Bell System 9pm discount</a:t>
            </a:r>
          </a:p>
          <a:p>
            <a:pPr lvl="1">
              <a:spcAft>
                <a:spcPts val="3000"/>
              </a:spcAft>
            </a:pPr>
            <a:r>
              <a:rPr lang="en-US" sz="2000" dirty="0"/>
              <a:t>Responding to stable TOU pricing is easier than to RTP – can set </a:t>
            </a:r>
            <a:r>
              <a:rPr lang="en-US" sz="2000" i="1" dirty="0"/>
              <a:t>routines</a:t>
            </a:r>
            <a:r>
              <a:rPr lang="en-US" sz="2000" dirty="0"/>
              <a:t> for, e.g., EV </a:t>
            </a:r>
            <a:r>
              <a:rPr lang="en-US" sz="2000" dirty="0" smtClean="0"/>
              <a:t>charging rather than optimizing against day-ahead spot prices every day.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To properly evaluate TOU pricing, have constructed </a:t>
            </a:r>
            <a:r>
              <a:rPr lang="en-US" sz="2000" i="1" dirty="0" smtClean="0"/>
              <a:t>best simple </a:t>
            </a:r>
            <a:r>
              <a:rPr lang="en-US" sz="2000" dirty="0" smtClean="0"/>
              <a:t>tariffs – 3 or 4 periods, weekday/weekend, 4 seasons – constructed based on a few prior years data</a:t>
            </a:r>
            <a:endParaRPr lang="en-US" sz="2000" dirty="0" smtClean="0"/>
          </a:p>
          <a:p>
            <a:pPr lvl="1">
              <a:spcAft>
                <a:spcPts val="3000"/>
              </a:spcAft>
            </a:pPr>
            <a:r>
              <a:rPr lang="en-US" sz="2000" dirty="0" smtClean="0"/>
              <a:t>For evaluation, can </a:t>
            </a:r>
            <a:r>
              <a:rPr lang="en-US" sz="2000" dirty="0" smtClean="0"/>
              <a:t>add scarcity event prices </a:t>
            </a:r>
            <a:r>
              <a:rPr lang="en-US" sz="2000" dirty="0" smtClean="0"/>
              <a:t>to </a:t>
            </a:r>
            <a:r>
              <a:rPr lang="en-US" sz="2000" dirty="0" smtClean="0"/>
              <a:t>simulate </a:t>
            </a:r>
            <a:r>
              <a:rPr lang="en-US" sz="2000" i="1" dirty="0" smtClean="0"/>
              <a:t>demand reduction </a:t>
            </a:r>
            <a:r>
              <a:rPr lang="en-US" sz="2000" dirty="0" smtClean="0"/>
              <a:t>from real-time CPP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To see if TOU pricing generally induces shifting in the right direction, one metric is </a:t>
            </a:r>
            <a:r>
              <a:rPr lang="en-US" sz="2000" b="1" dirty="0" smtClean="0"/>
              <a:t>intra-day rank correlation</a:t>
            </a:r>
            <a:r>
              <a:rPr lang="en-US" sz="2000" dirty="0"/>
              <a:t>[</a:t>
            </a:r>
            <a:r>
              <a:rPr lang="en-US" sz="2000" i="1" u="sng" dirty="0" smtClean="0"/>
              <a:t>best simple</a:t>
            </a:r>
            <a:r>
              <a:rPr lang="en-US" sz="2000" i="1" dirty="0" smtClean="0"/>
              <a:t> </a:t>
            </a:r>
            <a:r>
              <a:rPr lang="en-US" sz="2000" dirty="0" smtClean="0"/>
              <a:t>TOU prices (prior years’ spot prices), year t spot prices</a:t>
            </a:r>
            <a:r>
              <a:rPr lang="en-US" sz="2000" dirty="0" smtClean="0"/>
              <a:t>].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Have also constructed an activity-based model of cost of &amp; limits on load shifting; can compare cost savings induced by TOU + CPP pricing with optimal cost savings from RTP pricing.</a:t>
            </a:r>
            <a:endParaRPr lang="en-US" sz="2000" dirty="0" smtClean="0"/>
          </a:p>
          <a:p>
            <a:pPr lvl="1">
              <a:spcAft>
                <a:spcPts val="1200"/>
              </a:spcAft>
            </a:pPr>
            <a:endParaRPr lang="en-US" sz="2000" dirty="0"/>
          </a:p>
          <a:p>
            <a:pPr lvl="1">
              <a:spcAft>
                <a:spcPts val="12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547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099" y="365126"/>
            <a:ext cx="10888579" cy="6274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TOU+CPP typically implies directionally efficient demand shifting, </a:t>
            </a:r>
            <a:b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especially when load is high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810BD9E5-AAD5-44C6-EBE5-4D81F63AA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70" y="1665896"/>
            <a:ext cx="6446519" cy="42976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61947" y="1255796"/>
            <a:ext cx="2478505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In addition, simulated demand shifting induced by TOU+CPP typically yields 50-75% of first-best cost reduction potential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0351" b="20230"/>
          <a:stretch/>
        </p:blipFill>
        <p:spPr>
          <a:xfrm>
            <a:off x="0" y="6042924"/>
            <a:ext cx="1465385" cy="815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991" y="6377747"/>
            <a:ext cx="872959" cy="365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722" y="3423576"/>
            <a:ext cx="247015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9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E0BFA-BCFE-FB45-AE49-F2F114394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6924"/>
            <a:ext cx="11436350" cy="712655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Back to the Future: How to Encourage Efficient Electrification ca. 2050?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5FC23-3017-374A-80E4-CA03C828B7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x-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991" y="6377747"/>
            <a:ext cx="872959" cy="365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093555"/>
            <a:ext cx="1123749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Consumers must see </a:t>
            </a:r>
            <a:r>
              <a:rPr lang="en-US" sz="2000" u="sng" dirty="0" smtClean="0"/>
              <a:t>marginal energy </a:t>
            </a:r>
            <a:r>
              <a:rPr lang="en-US" sz="2000" dirty="0" smtClean="0"/>
              <a:t>prices </a:t>
            </a:r>
            <a:r>
              <a:rPr lang="en-US" sz="2000" u="sng" dirty="0" smtClean="0"/>
              <a:t>for all uses</a:t>
            </a:r>
            <a:r>
              <a:rPr lang="en-US" sz="2000" dirty="0" smtClean="0"/>
              <a:t> that </a:t>
            </a:r>
            <a:r>
              <a:rPr lang="en-US" sz="2000" i="1" dirty="0" smtClean="0"/>
              <a:t>generally reflect </a:t>
            </a:r>
            <a:r>
              <a:rPr lang="en-US" sz="2000" dirty="0" smtClean="0"/>
              <a:t>spot wholesale prices (</a:t>
            </a:r>
            <a:r>
              <a:rPr lang="en-US" sz="2000" i="1" dirty="0" smtClean="0"/>
              <a:t>esp. low ones!</a:t>
            </a:r>
            <a:r>
              <a:rPr lang="en-US" sz="2000" dirty="0" smtClean="0"/>
              <a:t>), but </a:t>
            </a:r>
            <a:r>
              <a:rPr lang="en-US" sz="2000" u="sng" dirty="0" smtClean="0"/>
              <a:t>bill risks</a:t>
            </a:r>
            <a:r>
              <a:rPr lang="en-US" sz="2000" dirty="0" smtClean="0"/>
              <a:t> must be kept to politically tolerable levels despite MUCH more variable spot prices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W</a:t>
            </a:r>
            <a:r>
              <a:rPr lang="en-US" sz="2000" dirty="0" smtClean="0"/>
              <a:t>ires costs &amp; other fixed costs must not be recovered via per-kWh charges; use fixed charges or taxes</a:t>
            </a:r>
          </a:p>
          <a:p>
            <a:pPr lvl="1">
              <a:spcAft>
                <a:spcPts val="3000"/>
              </a:spcAft>
            </a:pPr>
            <a:r>
              <a:rPr lang="en-US" sz="2000" dirty="0" smtClean="0"/>
              <a:t>Role of and possible limits on retail competition are open questions…</a:t>
            </a:r>
          </a:p>
          <a:p>
            <a:pPr>
              <a:spcAft>
                <a:spcPts val="1200"/>
              </a:spcAft>
            </a:pPr>
            <a:r>
              <a:rPr lang="en-US" sz="2000" b="1" dirty="0" smtClean="0"/>
              <a:t>Classic Hedging</a:t>
            </a:r>
            <a:r>
              <a:rPr lang="en-US" sz="2000" dirty="0" smtClean="0"/>
              <a:t>: Suppose a customer can buy quantities Q</a:t>
            </a:r>
            <a:r>
              <a:rPr lang="en-US" sz="2000" baseline="30000" dirty="0" smtClean="0"/>
              <a:t>H</a:t>
            </a:r>
            <a:r>
              <a:rPr lang="en-US" sz="2000" dirty="0" smtClean="0"/>
              <a:t>(t) at prices P</a:t>
            </a:r>
            <a:r>
              <a:rPr lang="en-US" sz="2000" baseline="30000" dirty="0" smtClean="0"/>
              <a:t>H</a:t>
            </a:r>
            <a:r>
              <a:rPr lang="en-US" sz="2000" dirty="0" smtClean="0"/>
              <a:t>(t) </a:t>
            </a:r>
            <a:r>
              <a:rPr lang="en-US" sz="2000" dirty="0" smtClean="0"/>
              <a:t>(</a:t>
            </a:r>
            <a:r>
              <a:rPr lang="en-US" sz="2000" i="1" dirty="0" smtClean="0"/>
              <a:t>best </a:t>
            </a:r>
            <a:r>
              <a:rPr lang="en-US" sz="2000" i="1" dirty="0" smtClean="0"/>
              <a:t>simple </a:t>
            </a:r>
            <a:r>
              <a:rPr lang="en-US" sz="2000" dirty="0" smtClean="0"/>
              <a:t>TOU </a:t>
            </a:r>
            <a:r>
              <a:rPr lang="en-US" sz="2000" dirty="0" smtClean="0"/>
              <a:t>prices?) </a:t>
            </a:r>
            <a:r>
              <a:rPr lang="en-US" sz="2000" dirty="0" smtClean="0"/>
              <a:t>in advance for T hours.  If actual period t demand is Q(t) and spot price is P(t), cost = P[Q – Q</a:t>
            </a:r>
            <a:r>
              <a:rPr lang="en-US" sz="2000" baseline="30000" dirty="0" smtClean="0"/>
              <a:t>H</a:t>
            </a:r>
            <a:r>
              <a:rPr lang="en-US" sz="2000" dirty="0" smtClean="0"/>
              <a:t>] + P</a:t>
            </a:r>
            <a:r>
              <a:rPr lang="en-US" sz="2000" baseline="30000" dirty="0" smtClean="0"/>
              <a:t>H</a:t>
            </a:r>
            <a:r>
              <a:rPr lang="en-US" sz="2000" dirty="0" smtClean="0"/>
              <a:t>Q</a:t>
            </a:r>
            <a:r>
              <a:rPr lang="en-US" sz="2000" baseline="30000" dirty="0" smtClean="0"/>
              <a:t>H</a:t>
            </a:r>
            <a:endParaRPr lang="en-US" sz="2000" dirty="0"/>
          </a:p>
          <a:p>
            <a:pPr lvl="1">
              <a:spcAft>
                <a:spcPts val="1200"/>
              </a:spcAft>
            </a:pPr>
            <a:r>
              <a:rPr lang="en-US" sz="2000" dirty="0"/>
              <a:t>N</a:t>
            </a:r>
            <a:r>
              <a:rPr lang="en-US" sz="2000" dirty="0" smtClean="0"/>
              <a:t>o bill risk if Q</a:t>
            </a:r>
            <a:r>
              <a:rPr lang="en-US" sz="2000" baseline="30000" dirty="0" smtClean="0"/>
              <a:t>H</a:t>
            </a:r>
            <a:r>
              <a:rPr lang="en-US" sz="2000" dirty="0" smtClean="0"/>
              <a:t> is feasible, but opportunity to do better if P ≠ P</a:t>
            </a:r>
            <a:r>
              <a:rPr lang="en-US" sz="2000" baseline="30000" dirty="0" smtClean="0"/>
              <a:t>H</a:t>
            </a:r>
            <a:r>
              <a:rPr lang="en-US" sz="2000" dirty="0" smtClean="0"/>
              <a:t> – esp. in scarcity events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Might work for large customers with predictable, stable demand, low cost of monitoring spot price</a:t>
            </a:r>
          </a:p>
          <a:p>
            <a:pPr lvl="1">
              <a:spcAft>
                <a:spcPts val="3000"/>
              </a:spcAft>
            </a:pPr>
            <a:r>
              <a:rPr lang="en-US" sz="2000" dirty="0" smtClean="0"/>
              <a:t>Complexity of choosing Q</a:t>
            </a:r>
            <a:r>
              <a:rPr lang="en-US" sz="2000" baseline="30000" dirty="0" smtClean="0"/>
              <a:t>H</a:t>
            </a:r>
            <a:r>
              <a:rPr lang="en-US" sz="2000" dirty="0" smtClean="0"/>
              <a:t>(t) vectors &amp; costs of monitoring spot prices too much for small customers</a:t>
            </a:r>
            <a:r>
              <a:rPr lang="en-US" sz="2000" dirty="0" smtClean="0"/>
              <a:t>?</a:t>
            </a:r>
          </a:p>
          <a:p>
            <a:pPr>
              <a:spcAft>
                <a:spcPts val="1800"/>
              </a:spcAft>
            </a:pPr>
            <a:r>
              <a:rPr lang="en-US" sz="2000" dirty="0" smtClean="0"/>
              <a:t>Hedging </a:t>
            </a:r>
            <a:r>
              <a:rPr lang="en-US" sz="2000" u="sng" dirty="0" smtClean="0"/>
              <a:t>monthly average price</a:t>
            </a:r>
            <a:r>
              <a:rPr lang="en-US" sz="2000" dirty="0" smtClean="0"/>
              <a:t> can cut bill risk, but hard to get hourly demand incentives right 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61621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E0BFA-BCFE-FB45-AE49-F2F114394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04" y="352522"/>
            <a:ext cx="11436350" cy="712655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Suppose TOU+CPP Prices Work as Well in 2050 as Today (Speculation!)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5FC23-3017-374A-80E4-CA03C828B7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991" y="6377747"/>
            <a:ext cx="872959" cy="365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504" y="1343458"/>
            <a:ext cx="11237495" cy="3113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 smtClean="0"/>
              <a:t>TOU+”CPP”</a:t>
            </a:r>
            <a:r>
              <a:rPr lang="en-US" sz="2000" dirty="0" smtClean="0"/>
              <a:t>: Unhedged consumers face </a:t>
            </a:r>
            <a:r>
              <a:rPr lang="en-US" sz="2000" i="1" dirty="0" smtClean="0"/>
              <a:t>best simple </a:t>
            </a:r>
            <a:r>
              <a:rPr lang="en-US" sz="2000" dirty="0" smtClean="0"/>
              <a:t>TOU prices except in declared scarcity events.</a:t>
            </a:r>
          </a:p>
          <a:p>
            <a:pPr marL="457200">
              <a:spcAft>
                <a:spcPts val="1200"/>
              </a:spcAft>
            </a:pPr>
            <a:r>
              <a:rPr lang="en-US" sz="1700" dirty="0" smtClean="0"/>
              <a:t>Without insurance: In scarcity events they face the wholesale spot energy price.  Might rule this out?</a:t>
            </a:r>
          </a:p>
          <a:p>
            <a:pPr marL="457200">
              <a:spcAft>
                <a:spcPts val="1200"/>
              </a:spcAft>
            </a:pPr>
            <a:r>
              <a:rPr lang="en-US" sz="1700" dirty="0" smtClean="0"/>
              <a:t>With insurance: for a fixed charge depending on P</a:t>
            </a:r>
            <a:r>
              <a:rPr lang="en-US" sz="1700" dirty="0" smtClean="0"/>
              <a:t>* &amp; </a:t>
            </a:r>
            <a:r>
              <a:rPr lang="en-US" sz="1700" dirty="0" smtClean="0"/>
              <a:t>recent </a:t>
            </a:r>
            <a:r>
              <a:rPr lang="en-US" sz="1700" dirty="0"/>
              <a:t>load </a:t>
            </a:r>
            <a:r>
              <a:rPr lang="en-US" sz="1700" dirty="0" smtClean="0"/>
              <a:t>profiles and acceptance of automated load control during scarcity events, they pay no more than P*. No reason not to have multiple P*s, competition here</a:t>
            </a:r>
            <a:r>
              <a:rPr lang="en-US" sz="1700" dirty="0" smtClean="0"/>
              <a:t>?</a:t>
            </a:r>
          </a:p>
          <a:p>
            <a:pPr marL="457200">
              <a:spcAft>
                <a:spcPts val="3600"/>
              </a:spcAft>
            </a:pPr>
            <a:r>
              <a:rPr lang="en-US" sz="1700" dirty="0" smtClean="0"/>
              <a:t>With </a:t>
            </a:r>
            <a:r>
              <a:rPr lang="en-US" sz="1700" u="sng" dirty="0" smtClean="0"/>
              <a:t>real consumers</a:t>
            </a:r>
            <a:r>
              <a:rPr lang="en-US" sz="1700" dirty="0" smtClean="0"/>
              <a:t>, can’t expect optimal response from all at all times; looking for best feasible &amp; acceptable</a:t>
            </a:r>
            <a:endParaRPr lang="en-US" sz="1700" dirty="0"/>
          </a:p>
          <a:p>
            <a:pPr>
              <a:spcBef>
                <a:spcPts val="1000"/>
              </a:spcBef>
            </a:pPr>
            <a:r>
              <a:rPr lang="en-US" sz="2000" dirty="0" smtClean="0">
                <a:solidFill>
                  <a:srgbClr val="C00000"/>
                </a:solidFill>
              </a:rPr>
              <a:t>This is all very speculative; not clear what will work for real consumers  &amp; policy-makers. The problem is important, and there is plenty of room for innovation and great need for experiments to test proposals.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5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E4561C71-B1C6-3446-A023-A7D5D0753D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E73BF8A-390C-3140-A052-9515AEFBA2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DF1BC77-684C-8445-BF67-C720089F1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27" y="1632802"/>
            <a:ext cx="12192000" cy="251290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FF0000"/>
                </a:solidFill>
              </a:rPr>
              <a:t>        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0CE5ECC-0CBE-1843-BE90-B444FD977D53}"/>
              </a:ext>
            </a:extLst>
          </p:cNvPr>
          <p:cNvSpPr txBox="1">
            <a:spLocks/>
          </p:cNvSpPr>
          <p:nvPr/>
        </p:nvSpPr>
        <p:spPr>
          <a:xfrm>
            <a:off x="1" y="4785580"/>
            <a:ext cx="5459730" cy="39213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i="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0917BD1-8F2A-9842-BDF4-3117A300EE2D}"/>
              </a:ext>
            </a:extLst>
          </p:cNvPr>
          <p:cNvSpPr txBox="1">
            <a:spLocks/>
          </p:cNvSpPr>
          <p:nvPr/>
        </p:nvSpPr>
        <p:spPr>
          <a:xfrm>
            <a:off x="6732269" y="4724504"/>
            <a:ext cx="5459731" cy="39213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i="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60">
            <a:extLst>
              <a:ext uri="{FF2B5EF4-FFF2-40B4-BE49-F238E27FC236}">
                <a16:creationId xmlns:a16="http://schemas.microsoft.com/office/drawing/2014/main" id="{DE8200D0-A663-9D40-BDA0-DC907248C339}"/>
              </a:ext>
            </a:extLst>
          </p:cNvPr>
          <p:cNvSpPr txBox="1">
            <a:spLocks/>
          </p:cNvSpPr>
          <p:nvPr/>
        </p:nvSpPr>
        <p:spPr>
          <a:xfrm>
            <a:off x="68329" y="2154698"/>
            <a:ext cx="12191998" cy="39319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i="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/>
              <a:t>Questions, Comments?</a:t>
            </a:r>
          </a:p>
        </p:txBody>
      </p:sp>
    </p:spTree>
    <p:extLst>
      <p:ext uri="{BB962C8B-B14F-4D97-AF65-F5344CB8AC3E}">
        <p14:creationId xmlns:p14="http://schemas.microsoft.com/office/powerpoint/2010/main" val="14913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346" y="520930"/>
            <a:ext cx="6956213" cy="585681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MITEI’s </a:t>
            </a:r>
            <a:r>
              <a:rPr lang="en-US" sz="2200" b="0" i="1" dirty="0">
                <a:latin typeface="Arial" panose="020B0604020202020204" pitchFamily="34" charset="0"/>
                <a:cs typeface="Arial" panose="020B0604020202020204" pitchFamily="34" charset="0"/>
              </a:rPr>
              <a:t>Future of Energy Storage </a:t>
            </a: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r>
              <a:rPr 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released in May</a:t>
            </a:r>
            <a:r>
              <a:rPr 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 explored </a:t>
            </a: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the potential roles of </a:t>
            </a:r>
            <a:r>
              <a:rPr 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storage </a:t>
            </a:r>
            <a:r>
              <a:rPr 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future decarbonized power systems</a:t>
            </a:r>
            <a:r>
              <a:rPr 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are three main messages from the study:</a:t>
            </a:r>
            <a:b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1. Federal R&amp;D policy should focus on long-duration storage technologies to support affordable, reliable future electricity systems.</a:t>
            </a:r>
            <a:b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2. Storage can make regionally-tailored, net-zero electricity systems affordable.</a:t>
            </a:r>
            <a:b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3. Market designs and regulatory policies need to be reformed to enable equitable &amp; efficient decarbonization</a:t>
            </a:r>
            <a:r>
              <a:rPr lang="en-US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US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I’ll focus on #3, with an emphasis on retail pricing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438" y="730480"/>
            <a:ext cx="4171032" cy="53533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991" y="6377747"/>
            <a:ext cx="872959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4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101100-8EC5-495B-AD31-11E7DA01D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03" y="133661"/>
            <a:ext cx="11467070" cy="737446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FoES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study modeled carbon-constrained, mid-century power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systems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in three US regions: jointly optimized capacity, hourly operation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861873-3F84-4384-90D7-E3826B8788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 algn="l">
              <a:spcAft>
                <a:spcPts val="300"/>
              </a:spcAft>
              <a:buAutoNum type="arabicPeriod"/>
            </a:pPr>
            <a:r>
              <a:rPr lang="en-US" sz="1200" dirty="0"/>
              <a:t>Data from Independent System operators and EIA State Electricity Profiles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5F1F04-70CF-43DB-8B03-FB7B8EA71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32" t="5501" r="5275" b="10862"/>
          <a:stretch/>
        </p:blipFill>
        <p:spPr>
          <a:xfrm>
            <a:off x="2697704" y="1395522"/>
            <a:ext cx="2928092" cy="17148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6DAFEB-1AA9-4DC6-BC08-91D6618DFD3E}"/>
              </a:ext>
            </a:extLst>
          </p:cNvPr>
          <p:cNvSpPr txBox="1"/>
          <p:nvPr/>
        </p:nvSpPr>
        <p:spPr>
          <a:xfrm>
            <a:off x="479345" y="1837965"/>
            <a:ext cx="130015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U.S. Regions</a:t>
            </a:r>
            <a:endParaRPr kumimoji="0" lang="en-US" sz="16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040C71-44DC-4F3B-8E66-C3C49ACDD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111" y="1382189"/>
            <a:ext cx="1810641" cy="18046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6E8458-B2B5-454E-9150-0C15157E8A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91" t="5255" r="6523" b="14607"/>
          <a:stretch/>
        </p:blipFill>
        <p:spPr>
          <a:xfrm>
            <a:off x="6292122" y="1423085"/>
            <a:ext cx="2132278" cy="16472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B08A5E-4FF3-4F0C-B44C-516D17109917}"/>
              </a:ext>
            </a:extLst>
          </p:cNvPr>
          <p:cNvSpPr txBox="1"/>
          <p:nvPr/>
        </p:nvSpPr>
        <p:spPr>
          <a:xfrm>
            <a:off x="3379028" y="1021482"/>
            <a:ext cx="1788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U.S. Northeast</a:t>
            </a:r>
            <a:endParaRPr kumimoji="0" lang="en-US" sz="16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F85F0F-9070-4882-9922-237169CC4C47}"/>
              </a:ext>
            </a:extLst>
          </p:cNvPr>
          <p:cNvSpPr txBox="1"/>
          <p:nvPr/>
        </p:nvSpPr>
        <p:spPr>
          <a:xfrm>
            <a:off x="9945812" y="1021482"/>
            <a:ext cx="909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Texas</a:t>
            </a:r>
            <a:endParaRPr kumimoji="0" lang="en-US" sz="16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F7D75B-55C9-4982-AF6C-1449B02B7D6B}"/>
              </a:ext>
            </a:extLst>
          </p:cNvPr>
          <p:cNvSpPr txBox="1"/>
          <p:nvPr/>
        </p:nvSpPr>
        <p:spPr>
          <a:xfrm>
            <a:off x="6456114" y="1021482"/>
            <a:ext cx="1632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U.S. Southeast</a:t>
            </a:r>
            <a:endParaRPr kumimoji="0" lang="en-US" sz="16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DDEB39-2F1F-47E6-B850-26EF17D3403C}"/>
              </a:ext>
            </a:extLst>
          </p:cNvPr>
          <p:cNvSpPr txBox="1"/>
          <p:nvPr/>
        </p:nvSpPr>
        <p:spPr>
          <a:xfrm>
            <a:off x="493364" y="3110390"/>
            <a:ext cx="2314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Grid CO</a:t>
            </a:r>
            <a:r>
              <a:rPr kumimoji="0" lang="en-US" sz="140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emissions intensity (2018)</a:t>
            </a:r>
            <a:r>
              <a:rPr kumimoji="0" lang="en-US" sz="140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22D63A-7F60-41F3-9AA0-D8C128FC5426}"/>
              </a:ext>
            </a:extLst>
          </p:cNvPr>
          <p:cNvSpPr txBox="1"/>
          <p:nvPr/>
        </p:nvSpPr>
        <p:spPr>
          <a:xfrm>
            <a:off x="3175954" y="3110390"/>
            <a:ext cx="1804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232 gCO</a:t>
            </a:r>
            <a:r>
              <a:rPr kumimoji="0" lang="en-US" sz="140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/kWh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ACB322-A40B-47B2-899A-EE5F560D3863}"/>
              </a:ext>
            </a:extLst>
          </p:cNvPr>
          <p:cNvSpPr txBox="1"/>
          <p:nvPr/>
        </p:nvSpPr>
        <p:spPr>
          <a:xfrm>
            <a:off x="9756883" y="3110390"/>
            <a:ext cx="1804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482 gCO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/kWh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893CBD-39C2-4819-B92F-C39C234CEFE4}"/>
              </a:ext>
            </a:extLst>
          </p:cNvPr>
          <p:cNvSpPr txBox="1"/>
          <p:nvPr/>
        </p:nvSpPr>
        <p:spPr>
          <a:xfrm>
            <a:off x="6513552" y="3110390"/>
            <a:ext cx="1804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392 gCO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/kWh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2F9040-17F6-45C8-B79E-B89A5AC2CB4E}"/>
              </a:ext>
            </a:extLst>
          </p:cNvPr>
          <p:cNvSpPr txBox="1"/>
          <p:nvPr/>
        </p:nvSpPr>
        <p:spPr>
          <a:xfrm>
            <a:off x="595316" y="4046607"/>
            <a:ext cx="1124245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Used a wide </a:t>
            </a:r>
            <a:r>
              <a:rPr kumimoji="0" lang="en-US" sz="1600" b="0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range </a:t>
            </a: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 </a:t>
            </a:r>
            <a:r>
              <a:rPr kumimoji="0" lang="en-US" sz="1600" b="0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technological, cost, </a:t>
            </a: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 policy assumptions, including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</a:t>
            </a:r>
            <a:r>
              <a:rPr kumimoji="0" lang="en-US" sz="1600" b="1" i="0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en-US" sz="16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emissions intensity limits </a:t>
            </a: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ranging from 50 gCO</a:t>
            </a:r>
            <a:r>
              <a:rPr kumimoji="0" lang="en-US" sz="1600" b="0" i="0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/kWh to 5 gCO</a:t>
            </a:r>
            <a:r>
              <a:rPr kumimoji="0" lang="en-US" sz="1600" b="0" i="0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/kWh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Projection of </a:t>
            </a:r>
            <a:r>
              <a:rPr kumimoji="0" lang="en-US" sz="16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substantial increase in </a:t>
            </a:r>
            <a:r>
              <a:rPr kumimoji="0" lang="en-US" sz="1600" b="1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hourly electricity </a:t>
            </a:r>
            <a:r>
              <a:rPr kumimoji="0" lang="en-US" sz="16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demand </a:t>
            </a:r>
            <a:r>
              <a:rPr kumimoji="0" lang="en-US" sz="16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consistent with a highly electrified economy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/>
              </a:rPr>
              <a:t>Simulated hourly solar PV and wind capacity factors for 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/>
              </a:rPr>
              <a:t>seven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/>
              </a:rPr>
              <a:t>weather years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16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Continued cost reductions </a:t>
            </a:r>
            <a:r>
              <a:rPr kumimoji="0" lang="en-US" sz="1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</a:t>
            </a:r>
            <a:r>
              <a:rPr kumimoji="0" lang="en-US" sz="1600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VRE</a:t>
            </a:r>
            <a:r>
              <a:rPr kumimoji="0" lang="en-US" sz="1600" i="0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and</a:t>
            </a:r>
            <a:r>
              <a:rPr kumimoji="0" lang="en-US" sz="1600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Li-ion storage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 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2050; modeled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impact of other technologies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Continued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availability of existing zero-carbon supply (e.g. nuclear in Southeast, hydro in Northeast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), natural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gas + CCS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Arial" panose="020B0604020202020204"/>
              </a:rPr>
              <a:t>Perfect foresight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/>
              </a:rPr>
              <a:t>assumed throughout. No tractable alternative, but may understate the value of storage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4F80E164-13CD-4A5F-A823-2A6F0758DB9A}"/>
              </a:ext>
            </a:extLst>
          </p:cNvPr>
          <p:cNvSpPr txBox="1">
            <a:spLocks/>
          </p:cNvSpPr>
          <p:nvPr/>
        </p:nvSpPr>
        <p:spPr>
          <a:xfrm>
            <a:off x="8610600" y="63400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6A0616-BD37-4DC9-8D00-A679454CDAF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AutoShape 2" descr="Sponsors — MIT Energy Nigh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Sponsors — MIT Energy Nigh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t="20351" b="20230"/>
          <a:stretch/>
        </p:blipFill>
        <p:spPr>
          <a:xfrm>
            <a:off x="0" y="5944386"/>
            <a:ext cx="1465385" cy="914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991" y="6377747"/>
            <a:ext cx="872959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CD04A0C-5F20-4344-9459-B0DC55A110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44183" y="6382853"/>
            <a:ext cx="7226300" cy="56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227A1B0-57B6-4EC0-834D-18B2856A53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8076" y="778492"/>
            <a:ext cx="5462348" cy="4194353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Optimization modeling for </a:t>
            </a:r>
            <a:r>
              <a:rPr lang="en-US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dirty="0" err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FoES</a:t>
            </a:r>
            <a:r>
              <a:rPr lang="en-US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study </a:t>
            </a: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suggests near-complete </a:t>
            </a:r>
            <a:r>
              <a:rPr lang="en-US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decarbonization</a:t>
            </a: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these three major </a:t>
            </a: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 regions by mid-century is feasible without sacrificing reliability or incurring significant cost </a:t>
            </a:r>
            <a:r>
              <a:rPr lang="en-US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penalties </a:t>
            </a: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using VRE and Li-ion storage – </a:t>
            </a:r>
            <a:r>
              <a:rPr lang="en-US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a little gas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08035BAA-D0D2-4932-B569-D93D34DCDC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56554"/>
          <a:stretch/>
        </p:blipFill>
        <p:spPr>
          <a:xfrm>
            <a:off x="52318" y="1282089"/>
            <a:ext cx="4050661" cy="4572000"/>
          </a:xfrm>
          <a:prstGeom prst="rect">
            <a:avLst/>
          </a:prstGeom>
        </p:spPr>
      </p:pic>
      <p:pic>
        <p:nvPicPr>
          <p:cNvPr id="7" name="Content Placeholder 21">
            <a:extLst>
              <a:ext uri="{FF2B5EF4-FFF2-40B4-BE49-F238E27FC236}">
                <a16:creationId xmlns:a16="http://schemas.microsoft.com/office/drawing/2014/main" id="{47D12990-2A4D-4B84-A65F-21FFCAB1BD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450" r="896"/>
          <a:stretch/>
        </p:blipFill>
        <p:spPr>
          <a:xfrm>
            <a:off x="4102979" y="1327585"/>
            <a:ext cx="1832330" cy="4572000"/>
          </a:xfrm>
          <a:prstGeom prst="rect">
            <a:avLst/>
          </a:prstGeom>
          <a:solidFill>
            <a:srgbClr val="E8E8E8">
              <a:alpha val="55000"/>
            </a:srgbClr>
          </a:solidFill>
        </p:spPr>
      </p:pic>
      <p:pic>
        <p:nvPicPr>
          <p:cNvPr id="8" name="Content Placeholder 21">
            <a:extLst>
              <a:ext uri="{FF2B5EF4-FFF2-40B4-BE49-F238E27FC236}">
                <a16:creationId xmlns:a16="http://schemas.microsoft.com/office/drawing/2014/main" id="{04AD191D-4A40-4389-AFEE-77C731DAA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39" t="3333" r="20124" b="75909"/>
          <a:stretch/>
        </p:blipFill>
        <p:spPr>
          <a:xfrm>
            <a:off x="2709643" y="3162649"/>
            <a:ext cx="1233182" cy="715813"/>
          </a:xfrm>
          <a:prstGeom prst="rect">
            <a:avLst/>
          </a:prstGeom>
          <a:solidFill>
            <a:srgbClr val="E8E8E8">
              <a:alpha val="55000"/>
            </a:srgb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FAA55E-7C06-442B-B75E-3527289AFA87}"/>
              </a:ext>
            </a:extLst>
          </p:cNvPr>
          <p:cNvSpPr txBox="1"/>
          <p:nvPr/>
        </p:nvSpPr>
        <p:spPr>
          <a:xfrm>
            <a:off x="883877" y="1045486"/>
            <a:ext cx="2249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Annual generation mix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BADC14-8461-4C5D-A304-0FDAC10C3793}"/>
              </a:ext>
            </a:extLst>
          </p:cNvPr>
          <p:cNvSpPr txBox="1"/>
          <p:nvPr/>
        </p:nvSpPr>
        <p:spPr>
          <a:xfrm>
            <a:off x="3843591" y="1045487"/>
            <a:ext cx="2274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System cost of electricity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1AA27A-DC16-44F5-8685-B483F9672B13}"/>
              </a:ext>
            </a:extLst>
          </p:cNvPr>
          <p:cNvSpPr txBox="1"/>
          <p:nvPr/>
        </p:nvSpPr>
        <p:spPr>
          <a:xfrm>
            <a:off x="2150546" y="603993"/>
            <a:ext cx="2351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2050 Scenarios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991" y="6377747"/>
            <a:ext cx="872959" cy="3657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t="20351" b="20230"/>
          <a:stretch/>
        </p:blipFill>
        <p:spPr>
          <a:xfrm>
            <a:off x="0" y="6042924"/>
            <a:ext cx="1465385" cy="81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0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311DA172-25CF-47F8-B1D1-76FC2AC6D1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3F174909-A005-4610-8F99-C7CE1DA7E5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73301" y="992605"/>
            <a:ext cx="5199599" cy="3407984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en-US" dirty="0" smtClean="0"/>
              <a:t>Emergin</a:t>
            </a:r>
            <a:r>
              <a:rPr lang="en-US" dirty="0" smtClean="0"/>
              <a:t>g Long-Duration energy storage (LDES) technologies could moderately reduce the cost of getting to </a:t>
            </a:r>
            <a:r>
              <a:rPr lang="en-US" i="1" dirty="0" smtClean="0"/>
              <a:t>near</a:t>
            </a:r>
            <a:r>
              <a:rPr lang="en-US" dirty="0" smtClean="0"/>
              <a:t> zero; greater cost benefits </a:t>
            </a:r>
            <a:r>
              <a:rPr lang="en-US" i="1" dirty="0" smtClean="0"/>
              <a:t>at</a:t>
            </a:r>
            <a:r>
              <a:rPr lang="en-US" dirty="0" smtClean="0"/>
              <a:t> zero, when gas cannot be used at all.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83A9E2-F1B7-48DA-9AE5-D5B04048EE39}"/>
              </a:ext>
            </a:extLst>
          </p:cNvPr>
          <p:cNvSpPr txBox="1"/>
          <p:nvPr/>
        </p:nvSpPr>
        <p:spPr>
          <a:xfrm rot="16200000">
            <a:off x="-1819287" y="2837607"/>
            <a:ext cx="4112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CO2 emissions intensity (gCO</a:t>
            </a:r>
            <a:r>
              <a:rPr kumimoji="0" lang="en-US" sz="11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/kWh) &amp; storage technologies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39E64848-D7D6-4523-9CAA-64A3923D20BA}"/>
              </a:ext>
            </a:extLst>
          </p:cNvPr>
          <p:cNvSpPr/>
          <p:nvPr/>
        </p:nvSpPr>
        <p:spPr>
          <a:xfrm>
            <a:off x="6362600" y="5308662"/>
            <a:ext cx="210702" cy="90509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6688E0-7A07-4751-BCC0-77870490DF10}"/>
              </a:ext>
            </a:extLst>
          </p:cNvPr>
          <p:cNvGrpSpPr>
            <a:grpSpLocks noChangeAspect="1"/>
          </p:cNvGrpSpPr>
          <p:nvPr/>
        </p:nvGrpSpPr>
        <p:grpSpPr>
          <a:xfrm>
            <a:off x="544348" y="1195558"/>
            <a:ext cx="3038971" cy="3749040"/>
            <a:chOff x="674686" y="1699493"/>
            <a:chExt cx="2643878" cy="326163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85AD19A-98AE-487C-8E87-A1ADD8026C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0462" b="41066"/>
            <a:stretch/>
          </p:blipFill>
          <p:spPr>
            <a:xfrm>
              <a:off x="674686" y="1699493"/>
              <a:ext cx="2643878" cy="275433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637ABA5-C404-425D-92FE-A1E609C712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9056" r="70462"/>
            <a:stretch/>
          </p:blipFill>
          <p:spPr>
            <a:xfrm>
              <a:off x="674686" y="4449674"/>
              <a:ext cx="2643878" cy="511449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9DDAEAA0-2B62-41E0-8385-29C26F1932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115" r="-176" b="79129"/>
          <a:stretch/>
        </p:blipFill>
        <p:spPr>
          <a:xfrm>
            <a:off x="3158868" y="4991138"/>
            <a:ext cx="2356545" cy="128016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C93DD34-B1A4-4626-8F19-129898C90D59}"/>
              </a:ext>
            </a:extLst>
          </p:cNvPr>
          <p:cNvGrpSpPr>
            <a:grpSpLocks noChangeAspect="1"/>
          </p:cNvGrpSpPr>
          <p:nvPr/>
        </p:nvGrpSpPr>
        <p:grpSpPr>
          <a:xfrm>
            <a:off x="3321295" y="1172361"/>
            <a:ext cx="2458179" cy="3657600"/>
            <a:chOff x="3318558" y="1699493"/>
            <a:chExt cx="2851097" cy="424223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D073CFF-A957-4775-ACF4-98DC935001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6255" r="20341" b="41066"/>
            <a:stretch/>
          </p:blipFill>
          <p:spPr>
            <a:xfrm>
              <a:off x="3318559" y="1699493"/>
              <a:ext cx="2851096" cy="374871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AF985D9-45F1-48F7-9F07-449406DA93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6255" t="89057" r="20341"/>
            <a:stretch/>
          </p:blipFill>
          <p:spPr>
            <a:xfrm>
              <a:off x="3318558" y="5430274"/>
              <a:ext cx="2851097" cy="511450"/>
            </a:xfrm>
            <a:prstGeom prst="rect">
              <a:avLst/>
            </a:prstGeom>
          </p:spPr>
        </p:pic>
      </p:grpSp>
      <p:sp>
        <p:nvSpPr>
          <p:cNvPr id="85" name="Right Brace 84">
            <a:extLst>
              <a:ext uri="{FF2B5EF4-FFF2-40B4-BE49-F238E27FC236}">
                <a16:creationId xmlns:a16="http://schemas.microsoft.com/office/drawing/2014/main" id="{E22D188D-ED7D-4C2E-BB8F-844AB887E8CE}"/>
              </a:ext>
            </a:extLst>
          </p:cNvPr>
          <p:cNvSpPr/>
          <p:nvPr/>
        </p:nvSpPr>
        <p:spPr>
          <a:xfrm>
            <a:off x="4842567" y="1581717"/>
            <a:ext cx="183161" cy="921825"/>
          </a:xfrm>
          <a:prstGeom prst="rightBrace">
            <a:avLst>
              <a:gd name="adj1" fmla="val 0"/>
              <a:gd name="adj2" fmla="val 5096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6CFF34B-2CEE-48D2-A264-7E20A895E9F8}"/>
              </a:ext>
            </a:extLst>
          </p:cNvPr>
          <p:cNvSpPr txBox="1"/>
          <p:nvPr/>
        </p:nvSpPr>
        <p:spPr>
          <a:xfrm>
            <a:off x="5174058" y="1826228"/>
            <a:ext cx="1041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Scenarios with LDES</a:t>
            </a: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24C49A23-062F-424C-A522-46FC892B9CBB}"/>
              </a:ext>
            </a:extLst>
          </p:cNvPr>
          <p:cNvSpPr/>
          <p:nvPr/>
        </p:nvSpPr>
        <p:spPr>
          <a:xfrm>
            <a:off x="4552831" y="3120241"/>
            <a:ext cx="154174" cy="923791"/>
          </a:xfrm>
          <a:prstGeom prst="rightBrace">
            <a:avLst>
              <a:gd name="adj1" fmla="val 20277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EFFCF3-C606-4381-962B-B1A5DCECB13E}"/>
              </a:ext>
            </a:extLst>
          </p:cNvPr>
          <p:cNvSpPr txBox="1"/>
          <p:nvPr/>
        </p:nvSpPr>
        <p:spPr>
          <a:xfrm>
            <a:off x="4839015" y="3332984"/>
            <a:ext cx="1158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Scenarios with LDES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E1D4B3-E21D-45E4-987C-C9695070A945}"/>
              </a:ext>
            </a:extLst>
          </p:cNvPr>
          <p:cNvSpPr txBox="1"/>
          <p:nvPr/>
        </p:nvSpPr>
        <p:spPr>
          <a:xfrm>
            <a:off x="1251284" y="387600"/>
            <a:ext cx="4584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System cost of electricity (SCOE) in 2050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5C3705-7AF3-4205-9333-C76A779371D3}"/>
              </a:ext>
            </a:extLst>
          </p:cNvPr>
          <p:cNvSpPr txBox="1"/>
          <p:nvPr/>
        </p:nvSpPr>
        <p:spPr>
          <a:xfrm>
            <a:off x="1599418" y="872101"/>
            <a:ext cx="1247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Northeast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2410E30-9C17-4F3A-A21F-BD5EA25EC562}"/>
              </a:ext>
            </a:extLst>
          </p:cNvPr>
          <p:cNvSpPr txBox="1"/>
          <p:nvPr/>
        </p:nvSpPr>
        <p:spPr>
          <a:xfrm>
            <a:off x="3926713" y="922124"/>
            <a:ext cx="1247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Texas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94ED28-E9E3-481A-A2A1-9FEFBBEBF7EC}"/>
              </a:ext>
            </a:extLst>
          </p:cNvPr>
          <p:cNvSpPr txBox="1">
            <a:spLocks noChangeAspect="1"/>
          </p:cNvSpPr>
          <p:nvPr/>
        </p:nvSpPr>
        <p:spPr>
          <a:xfrm>
            <a:off x="1405449" y="5070969"/>
            <a:ext cx="1635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BC= Li-ion only</a:t>
            </a:r>
          </a:p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L = Li-ion</a:t>
            </a:r>
          </a:p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R = Redox flow battery</a:t>
            </a:r>
          </a:p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Th = Thermal</a:t>
            </a:r>
          </a:p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Ma = Metal-air</a:t>
            </a:r>
          </a:p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H2 = Hydrogen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t="20351" b="20230"/>
          <a:stretch/>
        </p:blipFill>
        <p:spPr>
          <a:xfrm>
            <a:off x="0" y="6042924"/>
            <a:ext cx="1465385" cy="8158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991" y="6377747"/>
            <a:ext cx="872959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8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EA5B057-5CB9-334E-8846-3672D9AC1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01975"/>
            <a:ext cx="5084805" cy="3831818"/>
          </a:xfrm>
          <a:solidFill>
            <a:schemeClr val="bg2">
              <a:alpha val="94000"/>
            </a:schemeClr>
          </a:solidFill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400" dirty="0" smtClean="0"/>
              <a:t>Optimization ≈ an energy-only market; the shadow price on supply ≥ demand </a:t>
            </a:r>
            <a:r>
              <a:rPr lang="en-US" sz="1400" dirty="0"/>
              <a:t>≈ </a:t>
            </a:r>
            <a:r>
              <a:rPr lang="en-US" sz="1400" dirty="0" smtClean="0"/>
              <a:t>the spot energy price.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400" dirty="0" smtClean="0"/>
              <a:t>VRE </a:t>
            </a:r>
            <a:r>
              <a:rPr lang="en-US" sz="1400" dirty="0"/>
              <a:t>capacity </a:t>
            </a:r>
            <a:r>
              <a:rPr lang="en-US" sz="1400" dirty="0" smtClean="0"/>
              <a:t>substitutes </a:t>
            </a:r>
            <a:r>
              <a:rPr lang="en-US" sz="1400" dirty="0"/>
              <a:t>for </a:t>
            </a:r>
            <a:r>
              <a:rPr lang="en-US" sz="1400" dirty="0" smtClean="0"/>
              <a:t>storage, so curtailment </a:t>
            </a:r>
            <a:r>
              <a:rPr lang="en-US" sz="1400" dirty="0"/>
              <a:t>is </a:t>
            </a:r>
            <a:r>
              <a:rPr lang="en-US" sz="1400" dirty="0" smtClean="0"/>
              <a:t>often </a:t>
            </a:r>
            <a:r>
              <a:rPr lang="en-US" sz="1400" u="sng" dirty="0" smtClean="0"/>
              <a:t>efficient</a:t>
            </a:r>
            <a:r>
              <a:rPr lang="en-US" sz="1400" dirty="0" smtClean="0"/>
              <a:t> =&gt; zero spot energy price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 smtClean="0"/>
              <a:t>Figure</a:t>
            </a:r>
            <a:r>
              <a:rPr lang="en-US" sz="1400" dirty="0" smtClean="0"/>
              <a:t>: actual spot price distributions in ERCOT v. various simulated 2050 distributions  </a:t>
            </a:r>
          </a:p>
          <a:p>
            <a:pPr marL="400050" lvl="1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For any available technologies, more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near-zeros as carbon constraint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tightens &amp; less gas is allowed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 smtClean="0">
                <a:cs typeface="Arial" panose="020B0604020202020204" pitchFamily="34" charset="0"/>
              </a:rPr>
              <a:t>To </a:t>
            </a:r>
            <a:r>
              <a:rPr lang="en-US" sz="1400" dirty="0">
                <a:cs typeface="Arial" panose="020B0604020202020204" pitchFamily="34" charset="0"/>
              </a:rPr>
              <a:t>cover higher investment </a:t>
            </a:r>
            <a:r>
              <a:rPr lang="en-US" sz="1400" dirty="0" smtClean="0">
                <a:cs typeface="Arial" panose="020B0604020202020204" pitchFamily="34" charset="0"/>
              </a:rPr>
              <a:t>costs</a:t>
            </a:r>
            <a:r>
              <a:rPr lang="en-US" sz="1400" dirty="0" smtClean="0"/>
              <a:t>, </a:t>
            </a:r>
            <a:r>
              <a:rPr lang="en-US" sz="1400" dirty="0"/>
              <a:t>need </a:t>
            </a:r>
            <a:r>
              <a:rPr lang="en-US" sz="1400" dirty="0" smtClean="0"/>
              <a:t>more </a:t>
            </a:r>
            <a:r>
              <a:rPr lang="en-US" sz="1400" dirty="0"/>
              <a:t>frequent high prices than today </a:t>
            </a:r>
            <a:r>
              <a:rPr lang="en-US" sz="1400" dirty="0" smtClean="0"/>
              <a:t>(Figure) or capacity payments </a:t>
            </a:r>
          </a:p>
          <a:p>
            <a:pPr marL="40005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Longer-duration technologies tend to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reduce the incidence of high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prices but not eliminate them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B9997C-25B5-1149-9D0E-D164EBF8FA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7A03A21-9CC7-374D-B945-6385E3D74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19" y="306216"/>
            <a:ext cx="11897097" cy="74328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 Very Robust Prediction: Decarbonized 2050 Energy-Only Spot Prices will be MUCH More Volatile than Today’s Spot Prices  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991" y="6377747"/>
            <a:ext cx="872959" cy="3657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960" y="1582257"/>
            <a:ext cx="7277973" cy="4297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20351" b="20230"/>
          <a:stretch/>
        </p:blipFill>
        <p:spPr>
          <a:xfrm>
            <a:off x="0" y="6042924"/>
            <a:ext cx="1465385" cy="81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5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E0BFA-BCFE-FB45-AE49-F2F114394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24" y="302157"/>
            <a:ext cx="11674576" cy="712655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Market Design Problems Posed by Greater Variability of Efficient Spot Prices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5FC23-3017-374A-80E4-CA03C828B7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991" y="6377747"/>
            <a:ext cx="872959" cy="365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7424" y="1139112"/>
            <a:ext cx="1115928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Energy-only markets without price caps would be lots riskier than at present, with most earnings in only a few hours: likely to be even less attractive than currently</a:t>
            </a:r>
          </a:p>
          <a:p>
            <a:pPr>
              <a:spcAft>
                <a:spcPts val="2400"/>
              </a:spcAft>
            </a:pPr>
            <a:r>
              <a:rPr lang="en-US" sz="2000" dirty="0" smtClean="0"/>
              <a:t>Aggressive </a:t>
            </a:r>
            <a:r>
              <a:rPr lang="en-US" sz="2000" dirty="0" err="1" smtClean="0"/>
              <a:t>decarbonization</a:t>
            </a:r>
            <a:r>
              <a:rPr lang="en-US" sz="2000" dirty="0" smtClean="0"/>
              <a:t> goals in some US states plus inadequate carbon pricing likely to lead to more state intervention in electricity markets, especially as regards investment – </a:t>
            </a:r>
            <a:r>
              <a:rPr lang="en-US" sz="2000" i="1" dirty="0" smtClean="0"/>
              <a:t>hybrid systems</a:t>
            </a:r>
          </a:p>
          <a:p>
            <a:pPr>
              <a:spcAft>
                <a:spcPts val="1800"/>
              </a:spcAft>
            </a:pPr>
            <a:r>
              <a:rPr lang="en-US" sz="2000" dirty="0" smtClean="0"/>
              <a:t>How to set price caps &amp; how to manage markets for capacity/reliability or centralized procurement?</a:t>
            </a:r>
          </a:p>
          <a:p>
            <a:pPr>
              <a:spcAft>
                <a:spcPts val="1800"/>
              </a:spcAft>
            </a:pPr>
            <a:r>
              <a:rPr lang="en-US" sz="2000" dirty="0" smtClean="0"/>
              <a:t>How to measure the contributions of VRE generation and, especially, storage to reliability?</a:t>
            </a:r>
          </a:p>
          <a:p>
            <a:pPr>
              <a:spcAft>
                <a:spcPts val="1800"/>
              </a:spcAft>
            </a:pPr>
            <a:r>
              <a:rPr lang="en-US" sz="2000" dirty="0" smtClean="0"/>
              <a:t>How to integrate storage, generation, and transmission planning &amp; investment?</a:t>
            </a:r>
          </a:p>
          <a:p>
            <a:pPr>
              <a:spcAft>
                <a:spcPts val="1800"/>
              </a:spcAft>
            </a:pPr>
            <a:r>
              <a:rPr lang="en-US" sz="2000" dirty="0"/>
              <a:t>H</a:t>
            </a:r>
            <a:r>
              <a:rPr lang="en-US" sz="2000" dirty="0" smtClean="0"/>
              <a:t>ow to reward capacity/reliability via contract without distorting spot energy prices?</a:t>
            </a:r>
          </a:p>
          <a:p>
            <a:pPr>
              <a:spcAft>
                <a:spcPts val="2400"/>
              </a:spcAft>
            </a:pPr>
            <a:r>
              <a:rPr lang="en-US" sz="2000" dirty="0" smtClean="0"/>
              <a:t>How to efficiently integrate behind-the-meter generation &amp; storage? A wholesale/retail problem</a:t>
            </a:r>
          </a:p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srgbClr val="C00000"/>
                </a:solidFill>
              </a:rPr>
              <a:t>Paul and David will discuss some of </a:t>
            </a:r>
            <a:r>
              <a:rPr lang="en-US" sz="2000" b="1" dirty="0" smtClean="0">
                <a:solidFill>
                  <a:srgbClr val="C00000"/>
                </a:solidFill>
              </a:rPr>
              <a:t>the hard wholesale-level </a:t>
            </a:r>
            <a:r>
              <a:rPr lang="en-US" sz="2000" b="1" dirty="0" smtClean="0">
                <a:solidFill>
                  <a:srgbClr val="C00000"/>
                </a:solidFill>
              </a:rPr>
              <a:t>problems.  </a:t>
            </a:r>
            <a:r>
              <a:rPr lang="en-US" sz="2000" b="1" dirty="0" smtClean="0">
                <a:solidFill>
                  <a:srgbClr val="C00000"/>
                </a:solidFill>
              </a:rPr>
              <a:t>I’ll focus </a:t>
            </a:r>
            <a:r>
              <a:rPr lang="en-US" sz="2000" b="1" dirty="0" smtClean="0">
                <a:solidFill>
                  <a:srgbClr val="C00000"/>
                </a:solidFill>
              </a:rPr>
              <a:t>on </a:t>
            </a:r>
            <a:r>
              <a:rPr lang="en-US" sz="2000" b="1" dirty="0" smtClean="0">
                <a:solidFill>
                  <a:srgbClr val="C00000"/>
                </a:solidFill>
              </a:rPr>
              <a:t>the retail level…</a:t>
            </a:r>
          </a:p>
        </p:txBody>
      </p:sp>
    </p:spTree>
    <p:extLst>
      <p:ext uri="{BB962C8B-B14F-4D97-AF65-F5344CB8AC3E}">
        <p14:creationId xmlns:p14="http://schemas.microsoft.com/office/powerpoint/2010/main" val="390791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E0BFA-BCFE-FB45-AE49-F2F114394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7192"/>
            <a:ext cx="11436350" cy="712655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Retail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Rate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Problems Posed by Greater Variability of Efficient Spot Prices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5FC23-3017-374A-80E4-CA03C828B7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991" y="6377747"/>
            <a:ext cx="872959" cy="365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153714"/>
            <a:ext cx="11237495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/>
              <a:t>Standard theory</a:t>
            </a:r>
            <a:r>
              <a:rPr lang="en-US" sz="2000" dirty="0"/>
              <a:t>: </a:t>
            </a:r>
            <a:r>
              <a:rPr lang="en-US" sz="2000" dirty="0" smtClean="0"/>
              <a:t>for economy-wide efficiency all </a:t>
            </a:r>
            <a:r>
              <a:rPr lang="en-US" sz="2000" dirty="0"/>
              <a:t>customers </a:t>
            </a:r>
            <a:r>
              <a:rPr lang="en-US" sz="2000" dirty="0" smtClean="0"/>
              <a:t>now and in the future should make electricity-related investment &amp; operation </a:t>
            </a:r>
            <a:r>
              <a:rPr lang="en-US" sz="2000" dirty="0"/>
              <a:t>decisions </a:t>
            </a:r>
            <a:r>
              <a:rPr lang="en-US" sz="2000" dirty="0" smtClean="0"/>
              <a:t>by optimizing against </a:t>
            </a:r>
            <a:r>
              <a:rPr lang="en-US" sz="2000" dirty="0"/>
              <a:t>spot </a:t>
            </a:r>
            <a:r>
              <a:rPr lang="en-US" sz="2000" dirty="0" smtClean="0"/>
              <a:t>wholesale energy prices (RTP)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Fixed wires (&amp; capacity?) costs should be recovered via differentiated fixed charges (or taxes?)</a:t>
            </a:r>
            <a:endParaRPr lang="en-US" sz="2000" dirty="0"/>
          </a:p>
          <a:p>
            <a:pPr>
              <a:spcAft>
                <a:spcPts val="3000"/>
              </a:spcAft>
            </a:pPr>
            <a:r>
              <a:rPr lang="en-US" sz="2000" dirty="0" smtClean="0"/>
              <a:t>Increased </a:t>
            </a:r>
            <a:r>
              <a:rPr lang="en-US" sz="2000" dirty="0"/>
              <a:t>price volatility means that </a:t>
            </a:r>
            <a:r>
              <a:rPr lang="en-US" sz="2000" dirty="0" smtClean="0"/>
              <a:t>(a) efficiency costs of time-invariant  rates will be higher than now, but (b) </a:t>
            </a:r>
            <a:r>
              <a:rPr lang="en-US" sz="2000" dirty="0"/>
              <a:t>real-time pricing will be even less attractive than now because </a:t>
            </a:r>
            <a:r>
              <a:rPr lang="en-US" sz="2000" dirty="0" smtClean="0"/>
              <a:t>of higher bill risk.</a:t>
            </a:r>
            <a:endParaRPr lang="en-US" sz="2000" dirty="0"/>
          </a:p>
          <a:p>
            <a:pPr>
              <a:spcAft>
                <a:spcPts val="1200"/>
              </a:spcAft>
            </a:pPr>
            <a:r>
              <a:rPr lang="en-US" sz="2000" dirty="0"/>
              <a:t>R</a:t>
            </a:r>
            <a:r>
              <a:rPr lang="en-US" sz="2000" dirty="0" smtClean="0"/>
              <a:t>eal-time pricing (RTP) widely feasible now, </a:t>
            </a:r>
            <a:r>
              <a:rPr lang="en-US" sz="2000" dirty="0" smtClean="0"/>
              <a:t>and </a:t>
            </a:r>
            <a:r>
              <a:rPr lang="en-US" sz="2000" b="1" dirty="0" smtClean="0"/>
              <a:t>standard theory</a:t>
            </a:r>
            <a:r>
              <a:rPr lang="en-US" sz="2000" dirty="0" smtClean="0"/>
              <a:t>, with instantaneous optimization, price variation → higher utility.  But no visible rush by small </a:t>
            </a:r>
            <a:r>
              <a:rPr lang="en-US" sz="2000" dirty="0" smtClean="0"/>
              <a:t>customers </a:t>
            </a:r>
            <a:r>
              <a:rPr lang="en-US" sz="2000" dirty="0" smtClean="0"/>
              <a:t>to RTP even for EVs. </a:t>
            </a:r>
            <a:r>
              <a:rPr lang="en-US" sz="2000" i="1" dirty="0" smtClean="0"/>
              <a:t>Why</a:t>
            </a:r>
            <a:r>
              <a:rPr lang="en-US" sz="2000" i="1" dirty="0" smtClean="0"/>
              <a:t>?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1) Optimization </a:t>
            </a:r>
            <a:r>
              <a:rPr lang="en-US" sz="2000" dirty="0" smtClean="0"/>
              <a:t>takes consumer energy, electricity </a:t>
            </a:r>
            <a:r>
              <a:rPr lang="en-US" sz="2000" dirty="0"/>
              <a:t>is only about 2.5% of </a:t>
            </a:r>
            <a:r>
              <a:rPr lang="en-US" sz="2000" dirty="0" smtClean="0"/>
              <a:t>US household spending, </a:t>
            </a:r>
            <a:r>
              <a:rPr lang="en-US" sz="2000" dirty="0"/>
              <a:t>and </a:t>
            </a:r>
            <a:r>
              <a:rPr lang="en-US" sz="2000" dirty="0" smtClean="0"/>
              <a:t>spot </a:t>
            </a:r>
            <a:r>
              <a:rPr lang="en-US" sz="2000" dirty="0"/>
              <a:t>prices mostly don’t move much</a:t>
            </a:r>
            <a:r>
              <a:rPr lang="en-US" sz="2000" dirty="0" smtClean="0"/>
              <a:t>.  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So the per-hour </a:t>
            </a:r>
            <a:r>
              <a:rPr lang="en-US" sz="2000" dirty="0"/>
              <a:t>return from </a:t>
            </a:r>
            <a:r>
              <a:rPr lang="en-US" sz="2000" dirty="0" smtClean="0"/>
              <a:t>most optimization under RTP would </a:t>
            </a:r>
            <a:r>
              <a:rPr lang="en-US" sz="2000" dirty="0"/>
              <a:t>be trivial – </a:t>
            </a:r>
            <a:r>
              <a:rPr lang="en-US" sz="2000" i="1" dirty="0"/>
              <a:t>rational inattention</a:t>
            </a:r>
            <a:r>
              <a:rPr lang="en-US" sz="2000" dirty="0"/>
              <a:t>?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2) Sometimes</a:t>
            </a:r>
            <a:r>
              <a:rPr lang="en-US" sz="2000" dirty="0"/>
              <a:t>, though, </a:t>
            </a:r>
            <a:r>
              <a:rPr lang="en-US" sz="2000" dirty="0" smtClean="0"/>
              <a:t>particularly in markets with significant VRE penetration, prices </a:t>
            </a:r>
            <a:r>
              <a:rPr lang="en-US" sz="2000" dirty="0"/>
              <a:t>spike in </a:t>
            </a:r>
            <a:r>
              <a:rPr lang="en-US" sz="2000" dirty="0" smtClean="0"/>
              <a:t>rare scarcity </a:t>
            </a:r>
            <a:r>
              <a:rPr lang="en-US" sz="2000" dirty="0"/>
              <a:t>events, and inattention could be very costly</a:t>
            </a:r>
            <a:r>
              <a:rPr lang="en-US" sz="2000" dirty="0" smtClean="0"/>
              <a:t>!</a:t>
            </a:r>
          </a:p>
          <a:p>
            <a:pPr>
              <a:spcAft>
                <a:spcPts val="1200"/>
              </a:spcAft>
            </a:pP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359418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E0BFA-BCFE-FB45-AE49-F2F114394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1492"/>
            <a:ext cx="11665744" cy="712655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Might Time-of-Use (TOU) Pricing be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 Attractive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Compromise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?*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5FC23-3017-374A-80E4-CA03C828B7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991" y="6377747"/>
            <a:ext cx="872959" cy="365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287189"/>
            <a:ext cx="1123749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For fully rational, attentive consumers, efficiency losses if TOU prices don’t track spot prices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And </a:t>
            </a:r>
            <a:r>
              <a:rPr lang="el-GR" sz="2000" dirty="0" smtClean="0"/>
              <a:t>ρ</a:t>
            </a:r>
            <a:r>
              <a:rPr lang="en-US" sz="2000" dirty="0"/>
              <a:t>[</a:t>
            </a:r>
            <a:r>
              <a:rPr lang="en-US" sz="2000" dirty="0" smtClean="0"/>
              <a:t>TOU </a:t>
            </a:r>
            <a:r>
              <a:rPr lang="en-US" sz="2000" dirty="0" smtClean="0"/>
              <a:t>prices </a:t>
            </a:r>
            <a:r>
              <a:rPr lang="en-US" sz="2000" dirty="0" smtClean="0"/>
              <a:t>(prior </a:t>
            </a:r>
            <a:r>
              <a:rPr lang="en-US" sz="2000" dirty="0" smtClean="0"/>
              <a:t>years’ spot </a:t>
            </a:r>
            <a:r>
              <a:rPr lang="en-US" sz="2000" dirty="0" smtClean="0"/>
              <a:t>prices),  current year’s </a:t>
            </a:r>
            <a:r>
              <a:rPr lang="en-US" sz="2000" dirty="0" smtClean="0"/>
              <a:t>spot prices) generally </a:t>
            </a:r>
            <a:r>
              <a:rPr lang="en-US" sz="2000" u="sng" dirty="0" smtClean="0"/>
              <a:t>very</a:t>
            </a:r>
            <a:r>
              <a:rPr lang="en-US" sz="2000" dirty="0" smtClean="0"/>
              <a:t> low</a:t>
            </a:r>
          </a:p>
          <a:p>
            <a:pPr lvl="1">
              <a:spcAft>
                <a:spcPts val="3000"/>
              </a:spcAft>
            </a:pPr>
            <a:r>
              <a:rPr lang="en-US" sz="2000" dirty="0" smtClean="0"/>
              <a:t>But </a:t>
            </a:r>
            <a:r>
              <a:rPr lang="en-US" sz="2000" dirty="0" smtClean="0"/>
              <a:t>today, </a:t>
            </a:r>
            <a:r>
              <a:rPr lang="el-GR" sz="2000" dirty="0" smtClean="0"/>
              <a:t>ρ</a:t>
            </a:r>
            <a:r>
              <a:rPr lang="en-US" sz="2000" dirty="0" smtClean="0"/>
              <a:t> mainly </a:t>
            </a:r>
            <a:r>
              <a:rPr lang="en-US" sz="2000" dirty="0" smtClean="0"/>
              <a:t>reflects scarcity events; adding them to TOU (via “real-time CPP”) helps a </a:t>
            </a:r>
            <a:r>
              <a:rPr lang="en-US" sz="2000" dirty="0" smtClean="0"/>
              <a:t>bit</a:t>
            </a:r>
          </a:p>
          <a:p>
            <a:pPr lvl="1">
              <a:spcAft>
                <a:spcPts val="3000"/>
              </a:spcAft>
            </a:pPr>
            <a:endParaRPr lang="en-US" sz="2000" dirty="0"/>
          </a:p>
          <a:p>
            <a:pPr lvl="1">
              <a:spcAft>
                <a:spcPts val="3000"/>
              </a:spcAft>
            </a:pPr>
            <a:endParaRPr lang="en-US" sz="2000" dirty="0" smtClean="0"/>
          </a:p>
          <a:p>
            <a:pPr lvl="1">
              <a:spcAft>
                <a:spcPts val="3000"/>
              </a:spcAft>
            </a:pPr>
            <a:endParaRPr lang="en-US" sz="2000" dirty="0"/>
          </a:p>
          <a:p>
            <a:pPr lvl="1">
              <a:spcAft>
                <a:spcPts val="3000"/>
              </a:spcAft>
            </a:pPr>
            <a:endParaRPr lang="en-US" sz="2000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*Ongoing research with Tim Schittekatte, Dharik </a:t>
            </a:r>
            <a:r>
              <a:rPr lang="en-US" dirty="0" err="1" smtClean="0"/>
              <a:t>Malapragada</a:t>
            </a:r>
            <a:r>
              <a:rPr lang="en-US" dirty="0" smtClean="0"/>
              <a:t>, and Paul Joskow.</a:t>
            </a:r>
            <a:endParaRPr lang="en-US" dirty="0" smtClean="0"/>
          </a:p>
          <a:p>
            <a:pPr lvl="1">
              <a:spcAft>
                <a:spcPts val="12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37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77E1442E52814FA9F1B51739530B2E" ma:contentTypeVersion="16" ma:contentTypeDescription="Create a new document." ma:contentTypeScope="" ma:versionID="fae0b0589eed6b0f2d1d2cd49dff4d92">
  <xsd:schema xmlns:xsd="http://www.w3.org/2001/XMLSchema" xmlns:xs="http://www.w3.org/2001/XMLSchema" xmlns:p="http://schemas.microsoft.com/office/2006/metadata/properties" xmlns:ns2="a4bd4da7-b61f-4c8f-a6b6-0fba449af9a5" xmlns:ns3="030e9ef2-c089-4150-a305-fe53eb106fe7" targetNamespace="http://schemas.microsoft.com/office/2006/metadata/properties" ma:root="true" ma:fieldsID="6cfa9e63b8406bfe0f530dd5587d0445" ns2:_="" ns3:_="">
    <xsd:import namespace="a4bd4da7-b61f-4c8f-a6b6-0fba449af9a5"/>
    <xsd:import namespace="030e9ef2-c089-4150-a305-fe53eb106f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bd4da7-b61f-4c8f-a6b6-0fba449af9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74d4432-dc9c-456d-883f-1444e39995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0e9ef2-c089-4150-a305-fe53eb106fe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da4c30c-6ed2-4417-9787-fb3a49792937}" ma:internalName="TaxCatchAll" ma:showField="CatchAllData" ma:web="030e9ef2-c089-4150-a305-fe53eb106f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a4bd4da7-b61f-4c8f-a6b6-0fba449af9a5" xsi:nil="true"/>
    <SharedWithUsers xmlns="030e9ef2-c089-4150-a305-fe53eb106fe7">
      <UserInfo>
        <DisplayName/>
        <AccountId xsi:nil="true"/>
        <AccountType/>
      </UserInfo>
    </SharedWithUsers>
    <TaxCatchAll xmlns="030e9ef2-c089-4150-a305-fe53eb106fe7" xsi:nil="true"/>
    <lcf76f155ced4ddcb4097134ff3c332f xmlns="a4bd4da7-b61f-4c8f-a6b6-0fba449af9a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054015-ECEB-4824-A206-F70CC87433A5}"/>
</file>

<file path=customXml/itemProps2.xml><?xml version="1.0" encoding="utf-8"?>
<ds:datastoreItem xmlns:ds="http://schemas.openxmlformats.org/officeDocument/2006/customXml" ds:itemID="{46088845-05E4-43DB-96EA-228E5E0AB427}"/>
</file>

<file path=customXml/itemProps3.xml><?xml version="1.0" encoding="utf-8"?>
<ds:datastoreItem xmlns:ds="http://schemas.openxmlformats.org/officeDocument/2006/customXml" ds:itemID="{78D50C6D-472D-4A24-AFA5-886306114112}"/>
</file>

<file path=docProps/app.xml><?xml version="1.0" encoding="utf-8"?>
<Properties xmlns="http://schemas.openxmlformats.org/officeDocument/2006/extended-properties" xmlns:vt="http://schemas.openxmlformats.org/officeDocument/2006/docPropsVTypes">
  <TotalTime>10761</TotalTime>
  <Words>1707</Words>
  <Application>Microsoft Office PowerPoint</Application>
  <PresentationFormat>Widescreen</PresentationFormat>
  <Paragraphs>112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Minion</vt:lpstr>
      <vt:lpstr>Times New Roman</vt:lpstr>
      <vt:lpstr>Office Theme</vt:lpstr>
      <vt:lpstr>Rethinking Electricity Market Design and Pricing </vt:lpstr>
      <vt:lpstr>MITEI’s Future of Energy Storage study (released in May) explored the potential roles of energy storage in future decarbonized power systems.  There are three main messages from the study:  1. Federal R&amp;D policy should focus on long-duration storage technologies to support affordable, reliable future electricity systems.  2. Storage can make regionally-tailored, net-zero electricity systems affordable.  3. Market designs and regulatory policies need to be reformed to enable equitable &amp; efficient decarbonization.   I’ll focus on #3, with an emphasis on retail pricing  </vt:lpstr>
      <vt:lpstr>The FoES study modeled carbon-constrained, mid-century power systems in three US regions: jointly optimized capacity, hourly operation</vt:lpstr>
      <vt:lpstr>PowerPoint Presentation</vt:lpstr>
      <vt:lpstr>PowerPoint Presentation</vt:lpstr>
      <vt:lpstr>A Very Robust Prediction: Decarbonized 2050 Energy-Only Spot Prices will be MUCH More Volatile than Today’s Spot Prices  </vt:lpstr>
      <vt:lpstr>Market Design Problems Posed by Greater Variability of Efficient Spot Prices</vt:lpstr>
      <vt:lpstr>Retail Rate Problems Posed by Greater Variability of Efficient Spot Prices</vt:lpstr>
      <vt:lpstr>Might Time-of-Use (TOU) Pricing be an Attractive Compromise?*</vt:lpstr>
      <vt:lpstr>Spot Energy Prices in ERCOT, 2017-2020: Spikes, Low Year-to-Year Correlations</vt:lpstr>
      <vt:lpstr>What TOU Prices, What Criteria?</vt:lpstr>
      <vt:lpstr>TOU+CPP typically implies directionally efficient demand shifting,  especially when load is high</vt:lpstr>
      <vt:lpstr>Back to the Future: How to Encourage Efficient Electrification ca. 2050?</vt:lpstr>
      <vt:lpstr>Suppose TOU+CPP Prices Work as Well in 2050 as Today (Speculation!)</vt:lpstr>
      <vt:lpstr>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Cycling of storage</dc:title>
  <dc:creator>Cristian Junge</dc:creator>
  <cp:lastModifiedBy>Richard Schmalensee</cp:lastModifiedBy>
  <cp:revision>450</cp:revision>
  <cp:lastPrinted>2022-07-28T14:03:01Z</cp:lastPrinted>
  <dcterms:created xsi:type="dcterms:W3CDTF">2020-05-03T15:35:21Z</dcterms:created>
  <dcterms:modified xsi:type="dcterms:W3CDTF">2022-08-28T17:48:55Z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3897200</vt:r8>
  </property>
  <property fmtid="{D5CDD505-2E9C-101B-9397-08002B2CF9AE}" pid="3" name="xd_ProgID">
    <vt:lpwstr/>
  </property>
  <property fmtid="{D5CDD505-2E9C-101B-9397-08002B2CF9AE}" pid="4" name="MediaServiceImageTags">
    <vt:lpwstr/>
  </property>
  <property fmtid="{D5CDD505-2E9C-101B-9397-08002B2CF9AE}" pid="5" name="ContentTypeId">
    <vt:lpwstr>0x010100C977E1442E52814FA9F1B51739530B2E</vt:lpwstr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bool>false</vt:bool>
  </property>
</Properties>
</file>