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3.xml" ContentType="application/vnd.openxmlformats-officedocument.theme+xml"/>
  <Override PartName="/ppt/theme/theme1.xml" ContentType="application/vnd.openxmlformats-officedocument.theme+xml"/>
  <Override PartName="/ppt/theme/theme4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0" r:id="rId1"/>
    <p:sldMasterId id="2147483649" r:id="rId2"/>
  </p:sldMasterIdLst>
  <p:notesMasterIdLst>
    <p:notesMasterId r:id="rId22"/>
  </p:notesMasterIdLst>
  <p:handoutMasterIdLst>
    <p:handoutMasterId r:id="rId23"/>
  </p:handoutMasterIdLst>
  <p:sldIdLst>
    <p:sldId id="333" r:id="rId3"/>
    <p:sldId id="556" r:id="rId4"/>
    <p:sldId id="490" r:id="rId5"/>
    <p:sldId id="559" r:id="rId6"/>
    <p:sldId id="528" r:id="rId7"/>
    <p:sldId id="549" r:id="rId8"/>
    <p:sldId id="550" r:id="rId9"/>
    <p:sldId id="551" r:id="rId10"/>
    <p:sldId id="560" r:id="rId11"/>
    <p:sldId id="552" r:id="rId12"/>
    <p:sldId id="540" r:id="rId13"/>
    <p:sldId id="554" r:id="rId14"/>
    <p:sldId id="541" r:id="rId15"/>
    <p:sldId id="543" r:id="rId16"/>
    <p:sldId id="561" r:id="rId17"/>
    <p:sldId id="545" r:id="rId18"/>
    <p:sldId id="546" r:id="rId19"/>
    <p:sldId id="555" r:id="rId20"/>
    <p:sldId id="531" r:id="rId21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F72E"/>
    <a:srgbClr val="F1800F"/>
    <a:srgbClr val="FFC611"/>
    <a:srgbClr val="71D030"/>
    <a:srgbClr val="83D44C"/>
    <a:srgbClr val="4FC749"/>
    <a:srgbClr val="8C3EC6"/>
    <a:srgbClr val="9954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929F9F4-4A8F-4326-A1B4-22849713DDAB}" styleName="Темный стиль 1 - акцент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858" autoAdjust="0"/>
    <p:restoredTop sz="98868" autoAdjust="0"/>
  </p:normalViewPr>
  <p:slideViewPr>
    <p:cSldViewPr>
      <p:cViewPr varScale="1">
        <p:scale>
          <a:sx n="127" d="100"/>
          <a:sy n="127" d="100"/>
        </p:scale>
        <p:origin x="344" y="1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2982" y="-108"/>
      </p:cViewPr>
      <p:guideLst>
        <p:guide orient="horz" pos="3127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28" Type="http://schemas.openxmlformats.org/officeDocument/2006/relationships/customXml" Target="../customXml/item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46915" cy="49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193" y="1"/>
            <a:ext cx="2946915" cy="49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CFF85D0-C589-4FD9-BD6D-AB653480CD1D}" type="datetimeFigureOut">
              <a:rPr lang="en-US"/>
              <a:pPr/>
              <a:t>8/30/22</a:t>
            </a:fld>
            <a:endParaRPr lang="en-US"/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28920"/>
            <a:ext cx="2946915" cy="49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2" tIns="45716" rIns="91432" bIns="45716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193" y="9428920"/>
            <a:ext cx="2946915" cy="49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2" tIns="45716" rIns="91432" bIns="45716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725385F-B7EB-4428-9711-41C2FC5ED5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72881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46915" cy="49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193" y="1"/>
            <a:ext cx="2946915" cy="49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4538"/>
            <a:ext cx="4960937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024" y="4714460"/>
            <a:ext cx="5435629" cy="4468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28920"/>
            <a:ext cx="2946915" cy="49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2" tIns="45716" rIns="91432" bIns="45716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193" y="9428920"/>
            <a:ext cx="2946915" cy="49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2" tIns="45716" rIns="91432" bIns="45716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23BEAD1-4DDA-4812-AB33-7202B6C0230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49568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23850" y="1125538"/>
            <a:ext cx="4171950" cy="4608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125538"/>
            <a:ext cx="4171950" cy="4608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115888"/>
            <a:ext cx="2286000" cy="561816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115888"/>
            <a:ext cx="6705600" cy="561816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05788" y="5756275"/>
            <a:ext cx="830262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7938" y="6540500"/>
            <a:ext cx="9144000" cy="336550"/>
          </a:xfrm>
          <a:prstGeom prst="rect">
            <a:avLst/>
          </a:prstGeom>
          <a:solidFill>
            <a:srgbClr val="800000">
              <a:alpha val="94901"/>
            </a:srgbClr>
          </a:solidFill>
          <a:ln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600" b="1">
                <a:solidFill>
                  <a:schemeClr val="bg1"/>
                </a:solidFill>
                <a:latin typeface="Palatino" pitchFamily="18" charset="0"/>
              </a:rPr>
              <a:t>www.eprg.group.cam.ac.uk</a:t>
            </a:r>
            <a:endParaRPr lang="en-US" sz="1600" b="1">
              <a:solidFill>
                <a:schemeClr val="bg1"/>
              </a:solidFill>
              <a:latin typeface="Palatino" pitchFamily="18" charset="0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7938" y="825500"/>
            <a:ext cx="9144000" cy="73025"/>
          </a:xfrm>
          <a:prstGeom prst="rect">
            <a:avLst/>
          </a:prstGeom>
          <a:solidFill>
            <a:srgbClr val="9900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uk-UA"/>
          </a:p>
        </p:txBody>
      </p:sp>
      <p:sp>
        <p:nvSpPr>
          <p:cNvPr id="8" name="Rectangle 7"/>
          <p:cNvSpPr/>
          <p:nvPr userDrawn="1"/>
        </p:nvSpPr>
        <p:spPr>
          <a:xfrm>
            <a:off x="8172450" y="5589588"/>
            <a:ext cx="971550" cy="86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8172450" y="5589588"/>
            <a:ext cx="971550" cy="86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205788" y="5756275"/>
            <a:ext cx="830262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ext Box 8"/>
          <p:cNvSpPr txBox="1">
            <a:spLocks noChangeArrowheads="1"/>
          </p:cNvSpPr>
          <p:nvPr/>
        </p:nvSpPr>
        <p:spPr bwMode="auto">
          <a:xfrm>
            <a:off x="7938" y="6540500"/>
            <a:ext cx="9144000" cy="336550"/>
          </a:xfrm>
          <a:prstGeom prst="rect">
            <a:avLst/>
          </a:prstGeom>
          <a:solidFill>
            <a:srgbClr val="800000">
              <a:alpha val="94901"/>
            </a:srgbClr>
          </a:solidFill>
          <a:ln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600" b="1">
                <a:solidFill>
                  <a:schemeClr val="bg1"/>
                </a:solidFill>
                <a:latin typeface="Palatino" pitchFamily="18" charset="0"/>
              </a:rPr>
              <a:t>www.eprg.group.cam.ac.uk</a:t>
            </a:r>
            <a:endParaRPr lang="en-US" sz="1600" b="1">
              <a:solidFill>
                <a:schemeClr val="bg1"/>
              </a:solidFill>
              <a:latin typeface="Palatino" pitchFamily="18" charset="0"/>
            </a:endParaRPr>
          </a:p>
        </p:txBody>
      </p:sp>
      <p:sp>
        <p:nvSpPr>
          <p:cNvPr id="1028" name="Rectangle 10"/>
          <p:cNvSpPr>
            <a:spLocks noChangeArrowheads="1"/>
          </p:cNvSpPr>
          <p:nvPr/>
        </p:nvSpPr>
        <p:spPr bwMode="auto">
          <a:xfrm>
            <a:off x="7938" y="825500"/>
            <a:ext cx="9144000" cy="73025"/>
          </a:xfrm>
          <a:prstGeom prst="rect">
            <a:avLst/>
          </a:prstGeom>
          <a:solidFill>
            <a:srgbClr val="9900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uk-UA"/>
          </a:p>
        </p:txBody>
      </p:sp>
      <p:sp>
        <p:nvSpPr>
          <p:cNvPr id="6" name="Rectangle 5"/>
          <p:cNvSpPr/>
          <p:nvPr userDrawn="1"/>
        </p:nvSpPr>
        <p:spPr>
          <a:xfrm>
            <a:off x="8172450" y="5589588"/>
            <a:ext cx="971550" cy="86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>
              <a:solidFill>
                <a:srgbClr val="FFFFFF"/>
              </a:solidFill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33" r:id="rId9"/>
    <p:sldLayoutId id="2147483820" r:id="rId10"/>
    <p:sldLayoutId id="214748382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178550" y="6021388"/>
            <a:ext cx="2857500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Line 9"/>
          <p:cNvSpPr>
            <a:spLocks noChangeShapeType="1"/>
          </p:cNvSpPr>
          <p:nvPr/>
        </p:nvSpPr>
        <p:spPr bwMode="auto">
          <a:xfrm>
            <a:off x="0" y="765175"/>
            <a:ext cx="9144000" cy="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GB">
              <a:latin typeface="Arial" pitchFamily="34" charset="0"/>
              <a:cs typeface="Arial" pitchFamily="34" charset="0"/>
            </a:endParaRPr>
          </a:p>
        </p:txBody>
      </p:sp>
      <p:sp>
        <p:nvSpPr>
          <p:cNvPr id="5124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0" y="115888"/>
            <a:ext cx="9144000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5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125538"/>
            <a:ext cx="849630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54" name="Text Box 15"/>
          <p:cNvSpPr txBox="1">
            <a:spLocks noChangeArrowheads="1"/>
          </p:cNvSpPr>
          <p:nvPr/>
        </p:nvSpPr>
        <p:spPr bwMode="auto">
          <a:xfrm>
            <a:off x="0" y="6548438"/>
            <a:ext cx="9144000" cy="336550"/>
          </a:xfrm>
          <a:prstGeom prst="rect">
            <a:avLst/>
          </a:prstGeom>
          <a:solidFill>
            <a:srgbClr val="800000">
              <a:alpha val="94901"/>
            </a:srgbClr>
          </a:solidFill>
          <a:ln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600" b="1">
                <a:solidFill>
                  <a:schemeClr val="bg1"/>
                </a:solidFill>
                <a:latin typeface="Palatino" pitchFamily="18" charset="0"/>
              </a:rPr>
              <a:t>						           www.eprg.group.cam.ac.uk      </a:t>
            </a:r>
            <a:endParaRPr lang="en-US" sz="1600" b="1">
              <a:solidFill>
                <a:schemeClr val="bg1"/>
              </a:solidFill>
              <a:latin typeface="Palatino" pitchFamily="18" charset="0"/>
            </a:endParaRPr>
          </a:p>
        </p:txBody>
      </p:sp>
      <p:sp>
        <p:nvSpPr>
          <p:cNvPr id="2055" name="Text Box 16"/>
          <p:cNvSpPr txBox="1">
            <a:spLocks noChangeArrowheads="1"/>
          </p:cNvSpPr>
          <p:nvPr/>
        </p:nvSpPr>
        <p:spPr bwMode="auto">
          <a:xfrm>
            <a:off x="8242300" y="5832475"/>
            <a:ext cx="354013" cy="2603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fld id="{6C91FB71-1AE5-4412-8907-739E6FF9C203}" type="slidenum">
              <a:rPr lang="en-GB" sz="1100" b="1">
                <a:latin typeface="Palatino" pitchFamily="18" charset="0"/>
              </a:rPr>
              <a:pPr/>
              <a:t>‹#›</a:t>
            </a:fld>
            <a:endParaRPr lang="en-GB" sz="1100" b="1">
              <a:latin typeface="Palatino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ChangeArrowheads="1"/>
          </p:cNvSpPr>
          <p:nvPr/>
        </p:nvSpPr>
        <p:spPr bwMode="auto">
          <a:xfrm>
            <a:off x="1138349" y="1150095"/>
            <a:ext cx="686730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Carbon pricing and</a:t>
            </a:r>
          </a:p>
          <a:p>
            <a:pPr algn="ctr"/>
            <a:r>
              <a:rPr lang="en-US" sz="3200" b="1" dirty="0"/>
              <a:t>overlapping climate policies</a:t>
            </a:r>
            <a:endParaRPr lang="en-GB" sz="3600" b="1" dirty="0"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5" name="Picture 5" descr="EPRG logo ne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400" y="19050"/>
            <a:ext cx="4330700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88466" y="2564904"/>
            <a:ext cx="8874571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Robert A. Ritz</a:t>
            </a:r>
          </a:p>
          <a:p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Assistant Director, Energy Policy Research Group</a:t>
            </a:r>
          </a:p>
          <a:p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Director, Energy Policy Forum</a:t>
            </a:r>
          </a:p>
          <a:p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Judge Business School, Cambridge University </a:t>
            </a:r>
          </a:p>
          <a:p>
            <a:endParaRPr lang="en-US" sz="20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r>
              <a:rPr lang="en-US" sz="22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2022 CEEPR-EPRG International Conference</a:t>
            </a:r>
          </a:p>
          <a:p>
            <a:r>
              <a:rPr lang="en-US" sz="22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Session on “Carbon pricing: Is it useful?”</a:t>
            </a:r>
          </a:p>
          <a:p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Brussels, 2 September 2022</a:t>
            </a:r>
          </a:p>
          <a:p>
            <a:endParaRPr lang="en-US" sz="24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Views are mine &amp; not necessarily those of any organization </a:t>
            </a:r>
          </a:p>
          <a:p>
            <a:endParaRPr lang="en-US" sz="20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 spd="slow" advTm="1759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576064"/>
          </a:xfrm>
        </p:spPr>
        <p:txBody>
          <a:bodyPr/>
          <a:lstStyle/>
          <a:p>
            <a:r>
              <a:rPr lang="en-US" sz="3200" dirty="0"/>
              <a:t>Rise of hybrid carbon markets</a:t>
            </a:r>
            <a:endParaRPr lang="en-GB" sz="32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1DC4030-ABBA-4A09-B049-D09267808952}"/>
              </a:ext>
            </a:extLst>
          </p:cNvPr>
          <p:cNvSpPr/>
          <p:nvPr/>
        </p:nvSpPr>
        <p:spPr>
          <a:xfrm>
            <a:off x="215516" y="980728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endParaRPr lang="en-US" sz="22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0" lvl="1"/>
            <a:endParaRPr lang="en-US" sz="22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99657E9B-514B-A440-72B6-0AB884DAB3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3383254"/>
              </p:ext>
            </p:extLst>
          </p:nvPr>
        </p:nvGraphicFramePr>
        <p:xfrm>
          <a:off x="323528" y="1059289"/>
          <a:ext cx="8604956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9422">
                  <a:extLst>
                    <a:ext uri="{9D8B030D-6E8A-4147-A177-3AD203B41FA5}">
                      <a16:colId xmlns:a16="http://schemas.microsoft.com/office/drawing/2014/main" val="505002256"/>
                    </a:ext>
                  </a:extLst>
                </a:gridCol>
                <a:gridCol w="1592561">
                  <a:extLst>
                    <a:ext uri="{9D8B030D-6E8A-4147-A177-3AD203B41FA5}">
                      <a16:colId xmlns:a16="http://schemas.microsoft.com/office/drawing/2014/main" val="4102972954"/>
                    </a:ext>
                  </a:extLst>
                </a:gridCol>
                <a:gridCol w="1720991">
                  <a:extLst>
                    <a:ext uri="{9D8B030D-6E8A-4147-A177-3AD203B41FA5}">
                      <a16:colId xmlns:a16="http://schemas.microsoft.com/office/drawing/2014/main" val="2966584277"/>
                    </a:ext>
                  </a:extLst>
                </a:gridCol>
                <a:gridCol w="1720991">
                  <a:extLst>
                    <a:ext uri="{9D8B030D-6E8A-4147-A177-3AD203B41FA5}">
                      <a16:colId xmlns:a16="http://schemas.microsoft.com/office/drawing/2014/main" val="1358658415"/>
                    </a:ext>
                  </a:extLst>
                </a:gridCol>
                <a:gridCol w="1720991">
                  <a:extLst>
                    <a:ext uri="{9D8B030D-6E8A-4147-A177-3AD203B41FA5}">
                      <a16:colId xmlns:a16="http://schemas.microsoft.com/office/drawing/2014/main" val="19241056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accent4"/>
                          </a:solidFill>
                        </a:rPr>
                        <a:t>Emissions certainty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accent4"/>
                          </a:solidFill>
                        </a:rPr>
                        <a:t>Price</a:t>
                      </a:r>
                    </a:p>
                    <a:p>
                      <a:pPr algn="ctr"/>
                      <a:r>
                        <a:rPr lang="en-US" b="0" dirty="0">
                          <a:solidFill>
                            <a:schemeClr val="accent4"/>
                          </a:solidFill>
                        </a:rPr>
                        <a:t>certainty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accent4"/>
                          </a:solidFill>
                        </a:rPr>
                        <a:t>Political economy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accent4"/>
                          </a:solidFill>
                        </a:rPr>
                        <a:t>Waterbed effect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90725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Cap-and-trade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 ✗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6878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Carbon tax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✓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1119596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A40FB184-23F8-5448-639A-4696530FAB1D}"/>
              </a:ext>
            </a:extLst>
          </p:cNvPr>
          <p:cNvSpPr/>
          <p:nvPr/>
        </p:nvSpPr>
        <p:spPr>
          <a:xfrm>
            <a:off x="395536" y="2636912"/>
            <a:ext cx="8712968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Font typeface="Symbol" pitchFamily="2" charset="2"/>
              <a:buChar char="Þ"/>
            </a:pPr>
            <a:r>
              <a:rPr lang="en-US" sz="22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Hybrid carbon-market designs</a:t>
            </a:r>
          </a:p>
          <a:p>
            <a:pPr marL="1257300" lvl="3" indent="-342900">
              <a:buFont typeface="System Font Regular"/>
              <a:buChar char="—"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EU ETS Market Stability Reserve</a:t>
            </a:r>
          </a:p>
          <a:p>
            <a:pPr marL="1257300" lvl="3" indent="-342900">
              <a:buFont typeface="System Font Regular"/>
              <a:buChar char="—"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ETS with price caps &amp; floors (RGGI, California, UK ETS)</a:t>
            </a:r>
          </a:p>
          <a:p>
            <a:pPr marL="342900" lvl="1" indent="-342900">
              <a:buFontTx/>
              <a:buChar char="-"/>
            </a:pPr>
            <a:endParaRPr lang="en-US" sz="22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342900" lvl="1" indent="-342900">
              <a:buFont typeface="Symbol" pitchFamily="2" charset="2"/>
              <a:buChar char="Þ"/>
            </a:pPr>
            <a:r>
              <a:rPr lang="en-US" sz="22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Complex policy interactions</a:t>
            </a:r>
          </a:p>
          <a:p>
            <a:pPr marL="1257300" lvl="3" indent="-342900">
              <a:buFont typeface="System Font Regular"/>
              <a:buChar char="—"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Gas/LNG price ↑ ⟹ carbon price ↑ ⟹ electricity price ↑↑</a:t>
            </a:r>
          </a:p>
          <a:p>
            <a:pPr marL="1257300" lvl="3" indent="-342900">
              <a:buFont typeface="System Font Regular"/>
              <a:buChar char="—"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“Complementary policies” now affect aggregate emissions</a:t>
            </a:r>
          </a:p>
          <a:p>
            <a:pPr marL="457200" lvl="2"/>
            <a:endParaRPr lang="en-US" sz="22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457200" lvl="2"/>
            <a:r>
              <a:rPr lang="en-US" sz="22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2018 EU ETS reform</a:t>
            </a:r>
            <a:r>
              <a:rPr lang="en-US" sz="2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: “the Market Stability Reserve will also enhance synergy with other climate and energy policies” 						</a:t>
            </a:r>
            <a:r>
              <a:rPr lang="en-US" sz="1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European Parliament and Council (2015)</a:t>
            </a:r>
          </a:p>
          <a:p>
            <a:pPr marL="800100" lvl="2" indent="-342900">
              <a:buFontTx/>
              <a:buChar char="-"/>
            </a:pPr>
            <a:endParaRPr lang="en-US" sz="22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800100" lvl="2" indent="-342900">
              <a:buFontTx/>
              <a:buChar char="-"/>
            </a:pPr>
            <a:endParaRPr lang="en-US" sz="22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342900" lvl="1" indent="-342900">
              <a:buFontTx/>
              <a:buChar char="-"/>
            </a:pPr>
            <a:endParaRPr lang="en-US" sz="22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0" lvl="1"/>
            <a:endParaRPr lang="en-US" sz="22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226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576064"/>
          </a:xfrm>
        </p:spPr>
        <p:txBody>
          <a:bodyPr/>
          <a:lstStyle/>
          <a:p>
            <a:r>
              <a:rPr lang="en-US" sz="3200" dirty="0"/>
              <a:t>Overlapping climate policies</a:t>
            </a:r>
            <a:endParaRPr lang="en-GB" sz="32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1DC4030-ABBA-4A09-B049-D09267808952}"/>
              </a:ext>
            </a:extLst>
          </p:cNvPr>
          <p:cNvSpPr/>
          <p:nvPr/>
        </p:nvSpPr>
        <p:spPr>
          <a:xfrm>
            <a:off x="282163" y="1484784"/>
            <a:ext cx="8856984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Two observations about policy practice:</a:t>
            </a:r>
          </a:p>
          <a:p>
            <a:endParaRPr lang="en-US" sz="22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514350" indent="-514350">
              <a:buFont typeface="+mj-ea"/>
              <a:buAutoNum type="circleNumDbPlain"/>
            </a:pPr>
            <a:r>
              <a:rPr lang="en-US" sz="22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Carbon pricing often involves multiple jurisdictions</a:t>
            </a:r>
            <a:endParaRPr lang="en-US" sz="22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800100" lvl="1" indent="-342900">
              <a:buFont typeface="System Font Regular"/>
              <a:buChar char="–"/>
            </a:pPr>
            <a:r>
              <a:rPr lang="en-US" sz="2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EU ETS, RGGI, California-Quebec, Canada minimum CO</a:t>
            </a:r>
            <a:r>
              <a:rPr lang="en-US" sz="2200" baseline="-25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2</a:t>
            </a:r>
            <a:r>
              <a:rPr lang="en-US" sz="2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tax</a:t>
            </a:r>
          </a:p>
          <a:p>
            <a:endParaRPr lang="en-US" sz="22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514350" indent="-514350">
              <a:buFont typeface="Wingdings" pitchFamily="2" charset="2"/>
              <a:buAutoNum type="circleNumDbPlain" startAt="2"/>
            </a:pPr>
            <a:r>
              <a:rPr lang="en-US" sz="22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Unilateral policies often overlap with wider carbon price</a:t>
            </a:r>
          </a:p>
          <a:p>
            <a:pPr marL="514350" indent="-514350">
              <a:buFont typeface="Wingdings" pitchFamily="2" charset="2"/>
              <a:buAutoNum type="circleNumDbPlain" startAt="2"/>
            </a:pPr>
            <a:endParaRPr lang="en-US" sz="10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800100" lvl="1" indent="-342900">
              <a:buFont typeface="System Font Regular"/>
              <a:buChar char="–"/>
            </a:pPr>
            <a:r>
              <a:rPr lang="en-US" sz="2200" b="1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Supply-side</a:t>
            </a:r>
            <a:r>
              <a:rPr lang="en-US" sz="2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: Unilateral CO</a:t>
            </a:r>
            <a:r>
              <a:rPr lang="en-US" sz="2200" baseline="-25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2</a:t>
            </a:r>
            <a:r>
              <a:rPr lang="en-US" sz="2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fee, coal phase-out, aviation tax</a:t>
            </a:r>
          </a:p>
          <a:p>
            <a:pPr marL="800100" lvl="1" indent="-342900">
              <a:buFont typeface="System Font Regular"/>
              <a:buChar char="–"/>
            </a:pPr>
            <a:r>
              <a:rPr lang="en-US" sz="2200" b="1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Demand-side</a:t>
            </a:r>
            <a:r>
              <a:rPr lang="en-US" sz="2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: Renewable subsidies, energy-efficiency 								program</a:t>
            </a:r>
          </a:p>
          <a:p>
            <a:pPr marL="800100" lvl="1" indent="-342900">
              <a:buFont typeface="System Font Regular"/>
              <a:buChar char="–"/>
            </a:pPr>
            <a:r>
              <a:rPr lang="en-US" sz="2200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Future</a:t>
            </a:r>
            <a:r>
              <a:rPr lang="en-US" sz="2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: Green hydrogen subsidies? Natural gas phase-out? </a:t>
            </a:r>
          </a:p>
          <a:p>
            <a:pPr marL="0" lvl="1"/>
            <a:endParaRPr lang="en-US" sz="22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342900" lvl="1" indent="-342900">
              <a:buFont typeface="Symbol" pitchFamily="2" charset="2"/>
              <a:buChar char="Þ"/>
            </a:pPr>
            <a:r>
              <a:rPr lang="en-US" sz="2200" b="1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What is the climate benefit of an “overlapping policy”?</a:t>
            </a:r>
          </a:p>
        </p:txBody>
      </p:sp>
    </p:spTree>
    <p:extLst>
      <p:ext uri="{BB962C8B-B14F-4D97-AF65-F5344CB8AC3E}">
        <p14:creationId xmlns:p14="http://schemas.microsoft.com/office/powerpoint/2010/main" val="10376355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576064"/>
          </a:xfrm>
        </p:spPr>
        <p:txBody>
          <a:bodyPr/>
          <a:lstStyle/>
          <a:p>
            <a:r>
              <a:rPr lang="en-US" sz="3200" dirty="0"/>
              <a:t>Conceptual framework</a:t>
            </a:r>
            <a:endParaRPr lang="en-GB" sz="32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1DC4030-ABBA-4A09-B049-D09267808952}"/>
              </a:ext>
            </a:extLst>
          </p:cNvPr>
          <p:cNvSpPr/>
          <p:nvPr/>
        </p:nvSpPr>
        <p:spPr>
          <a:xfrm>
            <a:off x="287524" y="1086991"/>
            <a:ext cx="856895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u="sng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Carbon market</a:t>
            </a:r>
          </a:p>
          <a:p>
            <a:r>
              <a:rPr lang="en-US" sz="2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Say overlapping reduces ETS-wide allowance demand by 1 tCO</a:t>
            </a:r>
            <a:r>
              <a:rPr lang="en-US" sz="2200" baseline="-25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2</a:t>
            </a:r>
          </a:p>
          <a:p>
            <a:endParaRPr lang="en-US" sz="1000" i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r>
              <a:rPr lang="en-US" sz="2200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Textbook ETS</a:t>
            </a:r>
            <a:r>
              <a:rPr lang="en-US" sz="2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: Fixed emissions cap ⇒ 100% waterbed effect 				(as equilibrium ETS carbon price declines)</a:t>
            </a:r>
          </a:p>
          <a:p>
            <a:endParaRPr lang="en-US" sz="1000" i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r>
              <a:rPr lang="en-US" sz="2200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Carbon tax</a:t>
            </a:r>
            <a:r>
              <a:rPr lang="en-US" sz="2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: Zero waterbed effect</a:t>
            </a:r>
          </a:p>
          <a:p>
            <a:endParaRPr lang="en-US" sz="1000" i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r>
              <a:rPr lang="en-US" sz="2200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Hybrid carbon market</a:t>
            </a:r>
            <a:r>
              <a:rPr lang="en-US" sz="2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: Punctured waterbed so overlapping policy 					</a:t>
            </a:r>
            <a:r>
              <a:rPr lang="en-US" sz="2200" u="sng" dirty="0">
                <a:solidFill>
                  <a:schemeClr val="tx2">
                    <a:lumMod val="75000"/>
                    <a:lumOff val="25000"/>
                  </a:schemeClr>
                </a:solidFill>
              </a:rPr>
              <a:t>may</a:t>
            </a:r>
            <a:r>
              <a:rPr lang="en-US" sz="2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reduce aggregate emissions</a:t>
            </a:r>
          </a:p>
          <a:p>
            <a:endParaRPr lang="en-US" sz="22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r>
              <a:rPr lang="en-US" sz="2200" b="1" u="sng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Product market</a:t>
            </a:r>
          </a:p>
          <a:p>
            <a:r>
              <a:rPr lang="en-US" sz="2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Say coal phase-out cuts </a:t>
            </a:r>
            <a:r>
              <a:rPr lang="en-US" sz="2200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domestic </a:t>
            </a:r>
            <a:r>
              <a:rPr lang="en-US" sz="2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emissions by 1 tCO</a:t>
            </a:r>
            <a:r>
              <a:rPr lang="en-US" sz="2200" baseline="-25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2</a:t>
            </a:r>
            <a:r>
              <a:rPr lang="en-US" sz="2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but raises electricity imports by 1 tCO</a:t>
            </a:r>
            <a:r>
              <a:rPr lang="en-US" sz="2200" baseline="-25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2</a:t>
            </a:r>
            <a:r>
              <a:rPr lang="en-US" sz="2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⇒ 100% “internal carbon leakage”</a:t>
            </a:r>
          </a:p>
          <a:p>
            <a:endParaRPr lang="en-US" sz="10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800100" lvl="1" indent="-342900">
              <a:buFont typeface="System Font Regular"/>
              <a:buChar char="—"/>
            </a:pPr>
            <a:r>
              <a:rPr lang="en-US" sz="2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For sectors like electricity &amp; aviation, more important than “external” carbon leakage to jurisdictions outside the ETS…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6BCB7E-860A-8173-413F-CE928CA53BB7}"/>
              </a:ext>
            </a:extLst>
          </p:cNvPr>
          <p:cNvSpPr/>
          <p:nvPr/>
        </p:nvSpPr>
        <p:spPr>
          <a:xfrm>
            <a:off x="179512" y="1052680"/>
            <a:ext cx="8676964" cy="3024392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7000"/>
                </a:schemeClr>
              </a:gs>
              <a:gs pos="80000">
                <a:schemeClr val="accent1">
                  <a:shade val="93000"/>
                  <a:satMod val="130000"/>
                  <a:alpha val="7000"/>
                </a:schemeClr>
              </a:gs>
              <a:gs pos="100000">
                <a:schemeClr val="accent1">
                  <a:shade val="94000"/>
                  <a:satMod val="135000"/>
                  <a:alpha val="7000"/>
                </a:schemeClr>
              </a:gs>
            </a:gsLst>
            <a:lin ang="16200000" scaled="0"/>
            <a:tileRect/>
          </a:gradFill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99B4B6-100D-50BE-0CE3-97FB01C99AB9}"/>
              </a:ext>
            </a:extLst>
          </p:cNvPr>
          <p:cNvSpPr/>
          <p:nvPr/>
        </p:nvSpPr>
        <p:spPr>
          <a:xfrm>
            <a:off x="184458" y="4221088"/>
            <a:ext cx="8676964" cy="2088288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7000"/>
                </a:schemeClr>
              </a:gs>
              <a:gs pos="80000">
                <a:schemeClr val="accent1">
                  <a:shade val="93000"/>
                  <a:satMod val="130000"/>
                  <a:alpha val="7000"/>
                </a:schemeClr>
              </a:gs>
              <a:gs pos="100000">
                <a:schemeClr val="accent1">
                  <a:shade val="94000"/>
                  <a:satMod val="135000"/>
                  <a:alpha val="7000"/>
                </a:schemeClr>
              </a:gs>
            </a:gsLst>
            <a:lin ang="16200000" scaled="0"/>
            <a:tileRect/>
          </a:gradFill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7038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576064"/>
          </a:xfrm>
        </p:spPr>
        <p:txBody>
          <a:bodyPr/>
          <a:lstStyle/>
          <a:p>
            <a:r>
              <a:rPr lang="en-US" sz="3200" dirty="0"/>
              <a:t>A simple formula for overlapping policies</a:t>
            </a:r>
            <a:endParaRPr lang="en-GB" sz="32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1DC4030-ABBA-4A09-B049-D09267808952}"/>
              </a:ext>
            </a:extLst>
          </p:cNvPr>
          <p:cNvSpPr/>
          <p:nvPr/>
        </p:nvSpPr>
        <p:spPr>
          <a:xfrm>
            <a:off x="287524" y="1196752"/>
            <a:ext cx="8568952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Question: </a:t>
            </a:r>
            <a:r>
              <a:rPr lang="en-US" sz="2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What is the emissions reduction rate </a:t>
            </a:r>
            <a:r>
              <a:rPr lang="en-US" sz="2200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R</a:t>
            </a:r>
            <a:r>
              <a:rPr lang="en-US" sz="2200" i="1" baseline="-25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i</a:t>
            </a:r>
            <a:r>
              <a:rPr lang="en-US" sz="2200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≡ ∆e</a:t>
            </a:r>
            <a:r>
              <a:rPr lang="en-US" sz="2200" i="1" baseline="30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∗</a:t>
            </a:r>
            <a:r>
              <a:rPr lang="en-US" sz="2200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/∆</a:t>
            </a:r>
            <a:r>
              <a:rPr lang="en-US" sz="2200" i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e</a:t>
            </a:r>
            <a:r>
              <a:rPr lang="en-US" sz="2200" i="1" baseline="-250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i</a:t>
            </a:r>
            <a:r>
              <a:rPr lang="en-US" sz="2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?</a:t>
            </a:r>
          </a:p>
          <a:p>
            <a:endParaRPr lang="en-US" sz="22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r>
              <a:rPr lang="en-US" sz="2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	Overlapping policy reduces domestic emissions by ∆</a:t>
            </a:r>
            <a:r>
              <a:rPr lang="en-US" sz="22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e</a:t>
            </a:r>
            <a:r>
              <a:rPr lang="en-US" sz="2200" baseline="-250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i</a:t>
            </a:r>
            <a:r>
              <a:rPr lang="en-US" sz="2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&lt;0</a:t>
            </a:r>
          </a:p>
          <a:p>
            <a:r>
              <a:rPr lang="en-US" sz="2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		(holding </a:t>
            </a:r>
            <a:r>
              <a:rPr lang="en-US" sz="2200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fixed</a:t>
            </a:r>
            <a:r>
              <a:rPr lang="en-US" sz="2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the system-wide carbon price 𝜏)</a:t>
            </a:r>
          </a:p>
          <a:p>
            <a:endParaRPr lang="en-US" sz="10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r>
              <a:rPr lang="en-US" sz="2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	Equilibrium change in aggregate emissions is </a:t>
            </a:r>
            <a:r>
              <a:rPr lang="en-US" sz="2200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∆e</a:t>
            </a:r>
            <a:r>
              <a:rPr lang="en-US" sz="2200" i="1" baseline="30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∗</a:t>
            </a:r>
            <a:endParaRPr lang="en-US" sz="22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r>
              <a:rPr lang="en-US" sz="2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		(with an </a:t>
            </a:r>
            <a:r>
              <a:rPr lang="en-US" sz="2200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equilibrium</a:t>
            </a:r>
            <a:r>
              <a:rPr lang="en-US" sz="2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carbon price 𝜏)</a:t>
            </a:r>
          </a:p>
          <a:p>
            <a:endParaRPr lang="en-US" sz="22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r>
              <a:rPr lang="en-US" sz="22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Answer: </a:t>
            </a:r>
            <a:r>
              <a:rPr lang="en-US" sz="2200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R</a:t>
            </a:r>
            <a:r>
              <a:rPr lang="en-US" sz="2200" i="1" baseline="-25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i</a:t>
            </a:r>
            <a:r>
              <a:rPr lang="en-US" sz="2200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= </a:t>
            </a:r>
            <a:r>
              <a:rPr lang="en-US" sz="2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[</a:t>
            </a:r>
            <a:r>
              <a:rPr lang="en-US" sz="2200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1 − L</a:t>
            </a:r>
            <a:r>
              <a:rPr lang="en-US" sz="2200" i="1" baseline="-25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i</a:t>
            </a:r>
            <a:r>
              <a:rPr lang="en-US" sz="2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][</a:t>
            </a:r>
            <a:r>
              <a:rPr lang="en-US" sz="2200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1 − W</a:t>
            </a:r>
            <a:r>
              <a:rPr lang="en-US" sz="2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]</a:t>
            </a:r>
          </a:p>
          <a:p>
            <a:pPr marL="914400" lvl="1" indent="-457200">
              <a:buFont typeface="+mj-lt"/>
              <a:buAutoNum type="arabicParenR"/>
            </a:pPr>
            <a:endParaRPr lang="en-US" sz="2200" i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Symbol" pitchFamily="2" charset="2"/>
              <a:buChar char="Þ"/>
            </a:pPr>
            <a:r>
              <a:rPr lang="en-US" sz="2200" b="1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Climate benefit driven by internal leakage &amp; waterbed effect</a:t>
            </a:r>
          </a:p>
          <a:p>
            <a:endParaRPr lang="en-US" sz="22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r>
              <a:rPr lang="en-US" sz="22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	Implications for an overlapping policy:</a:t>
            </a:r>
          </a:p>
          <a:p>
            <a:pPr marL="1828800" lvl="3" indent="-457200">
              <a:buFont typeface="+mj-lt"/>
              <a:buAutoNum type="arabicParenR"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Cuts aggregate emissions if </a:t>
            </a:r>
            <a:r>
              <a:rPr lang="en-US" sz="2000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R</a:t>
            </a:r>
            <a:r>
              <a:rPr lang="en-US" sz="2000" i="1" baseline="-25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i</a:t>
            </a:r>
            <a:r>
              <a:rPr lang="en-US" sz="2000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&gt;0</a:t>
            </a:r>
          </a:p>
          <a:p>
            <a:pPr marL="1828800" lvl="3" indent="-457200">
              <a:buFont typeface="+mj-lt"/>
              <a:buAutoNum type="arabicParenR"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Is “complementary” to the ETS if </a:t>
            </a:r>
            <a:r>
              <a:rPr lang="en-US" sz="2000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R</a:t>
            </a:r>
            <a:r>
              <a:rPr lang="en-US" sz="2000" i="1" baseline="-25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i</a:t>
            </a:r>
            <a:r>
              <a:rPr lang="en-US" sz="2000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&gt;1</a:t>
            </a:r>
            <a:endParaRPr lang="en-US" sz="20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1828800" lvl="3" indent="-457200">
              <a:buFont typeface="+mj-lt"/>
              <a:buAutoNum type="arabicParenR"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Has no impact if 100% waterbed or 100% internal leakage</a:t>
            </a:r>
            <a:endParaRPr lang="en-US" sz="2000" i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endParaRPr lang="en-US" sz="2200" i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8E6A493-55CF-5163-2CB3-94F94A2230B9}"/>
              </a:ext>
            </a:extLst>
          </p:cNvPr>
          <p:cNvSpPr/>
          <p:nvPr/>
        </p:nvSpPr>
        <p:spPr>
          <a:xfrm>
            <a:off x="179512" y="1124744"/>
            <a:ext cx="8676964" cy="57606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7000"/>
                </a:schemeClr>
              </a:gs>
              <a:gs pos="80000">
                <a:schemeClr val="accent1">
                  <a:shade val="93000"/>
                  <a:satMod val="130000"/>
                  <a:alpha val="7000"/>
                </a:schemeClr>
              </a:gs>
              <a:gs pos="100000">
                <a:schemeClr val="accent1">
                  <a:shade val="94000"/>
                  <a:satMod val="135000"/>
                  <a:alpha val="7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D6B174-E680-A807-F530-0196EB523841}"/>
              </a:ext>
            </a:extLst>
          </p:cNvPr>
          <p:cNvSpPr/>
          <p:nvPr/>
        </p:nvSpPr>
        <p:spPr>
          <a:xfrm>
            <a:off x="194569" y="3645024"/>
            <a:ext cx="4017391" cy="57606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7000"/>
                </a:schemeClr>
              </a:gs>
              <a:gs pos="80000">
                <a:schemeClr val="accent1">
                  <a:shade val="93000"/>
                  <a:satMod val="130000"/>
                  <a:alpha val="7000"/>
                </a:schemeClr>
              </a:gs>
              <a:gs pos="100000">
                <a:schemeClr val="accent1">
                  <a:shade val="94000"/>
                  <a:satMod val="135000"/>
                  <a:alpha val="7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7399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576064"/>
          </a:xfrm>
        </p:spPr>
        <p:txBody>
          <a:bodyPr/>
          <a:lstStyle/>
          <a:p>
            <a:r>
              <a:rPr lang="en-US" sz="3200" dirty="0"/>
              <a:t>Empirical illustrations: Framework recap</a:t>
            </a:r>
            <a:endParaRPr lang="en-GB" sz="32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1DC4030-ABBA-4A09-B049-D09267808952}"/>
              </a:ext>
            </a:extLst>
          </p:cNvPr>
          <p:cNvSpPr/>
          <p:nvPr/>
        </p:nvSpPr>
        <p:spPr>
          <a:xfrm>
            <a:off x="323528" y="1124744"/>
            <a:ext cx="82444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2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4FF7E9-A7C7-77DC-3D67-9B123DF1F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411615"/>
            <a:ext cx="6984776" cy="50995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DFDB041-1EF6-5AE7-41EC-433A9A0EE80E}"/>
              </a:ext>
            </a:extLst>
          </p:cNvPr>
          <p:cNvSpPr/>
          <p:nvPr/>
        </p:nvSpPr>
        <p:spPr>
          <a:xfrm>
            <a:off x="251520" y="980728"/>
            <a:ext cx="82444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Framework</a:t>
            </a:r>
            <a:r>
              <a:rPr lang="en-US" sz="2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: Emissions reduction rate </a:t>
            </a:r>
            <a:r>
              <a:rPr lang="en-US" sz="2200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R</a:t>
            </a:r>
            <a:r>
              <a:rPr lang="en-US" sz="2200" i="1" baseline="-25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i</a:t>
            </a:r>
            <a:r>
              <a:rPr lang="en-US" sz="2200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≡ </a:t>
            </a:r>
            <a:r>
              <a:rPr lang="en-US" sz="2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[</a:t>
            </a:r>
            <a:r>
              <a:rPr lang="en-US" sz="2200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1 − L</a:t>
            </a:r>
            <a:r>
              <a:rPr lang="en-US" sz="2200" i="1" baseline="-25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i</a:t>
            </a:r>
            <a:r>
              <a:rPr lang="en-US" sz="2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][</a:t>
            </a:r>
            <a:r>
              <a:rPr lang="en-US" sz="2200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1 − W</a:t>
            </a:r>
            <a:r>
              <a:rPr lang="en-US" sz="2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04800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576064"/>
          </a:xfrm>
        </p:spPr>
        <p:txBody>
          <a:bodyPr/>
          <a:lstStyle/>
          <a:p>
            <a:r>
              <a:rPr lang="en-US" sz="3200" dirty="0"/>
              <a:t>Empirical illustrations: Punctured waterbeds</a:t>
            </a:r>
            <a:endParaRPr lang="en-GB" sz="32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1DC4030-ABBA-4A09-B049-D09267808952}"/>
              </a:ext>
            </a:extLst>
          </p:cNvPr>
          <p:cNvSpPr/>
          <p:nvPr/>
        </p:nvSpPr>
        <p:spPr>
          <a:xfrm>
            <a:off x="323528" y="1124744"/>
            <a:ext cx="82444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2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4FF7E9-A7C7-77DC-3D67-9B123DF1F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411615"/>
            <a:ext cx="6984776" cy="50995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DFDB041-1EF6-5AE7-41EC-433A9A0EE80E}"/>
              </a:ext>
            </a:extLst>
          </p:cNvPr>
          <p:cNvSpPr/>
          <p:nvPr/>
        </p:nvSpPr>
        <p:spPr>
          <a:xfrm>
            <a:off x="54260" y="980728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Waterbeds are punctured in hybrid markets: EU ETS &amp; North America…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85F256E-0848-EB76-615A-228B82EC2CD4}"/>
              </a:ext>
            </a:extLst>
          </p:cNvPr>
          <p:cNvSpPr/>
          <p:nvPr/>
        </p:nvSpPr>
        <p:spPr>
          <a:xfrm>
            <a:off x="3419873" y="4293096"/>
            <a:ext cx="1281968" cy="1728192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469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576064"/>
          </a:xfrm>
        </p:spPr>
        <p:txBody>
          <a:bodyPr/>
          <a:lstStyle/>
          <a:p>
            <a:r>
              <a:rPr lang="en-US" sz="3200" dirty="0"/>
              <a:t>Empirical illustrations: Supply-side policies (1)</a:t>
            </a:r>
            <a:endParaRPr lang="en-GB" sz="32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1DC4030-ABBA-4A09-B049-D09267808952}"/>
              </a:ext>
            </a:extLst>
          </p:cNvPr>
          <p:cNvSpPr/>
          <p:nvPr/>
        </p:nvSpPr>
        <p:spPr>
          <a:xfrm>
            <a:off x="323528" y="1124744"/>
            <a:ext cx="82444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2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4FF7E9-A7C7-77DC-3D67-9B123DF1F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411615"/>
            <a:ext cx="6984776" cy="50995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DFDB041-1EF6-5AE7-41EC-433A9A0EE80E}"/>
              </a:ext>
            </a:extLst>
          </p:cNvPr>
          <p:cNvSpPr/>
          <p:nvPr/>
        </p:nvSpPr>
        <p:spPr>
          <a:xfrm>
            <a:off x="323528" y="980728"/>
            <a:ext cx="950404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… so “supply-side” policies can have a climate benefit (</a:t>
            </a:r>
            <a:r>
              <a:rPr lang="en-US" sz="2200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R</a:t>
            </a:r>
            <a:r>
              <a:rPr lang="en-US" sz="2200" i="1" baseline="-25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i</a:t>
            </a:r>
            <a:r>
              <a:rPr lang="en-US" sz="2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&gt;0)…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90DE3BD-2BF2-9114-8763-DD2F3FB1CE69}"/>
              </a:ext>
            </a:extLst>
          </p:cNvPr>
          <p:cNvSpPr/>
          <p:nvPr/>
        </p:nvSpPr>
        <p:spPr>
          <a:xfrm>
            <a:off x="3579066" y="2476717"/>
            <a:ext cx="1589315" cy="3135086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1294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576064"/>
          </a:xfrm>
        </p:spPr>
        <p:txBody>
          <a:bodyPr/>
          <a:lstStyle/>
          <a:p>
            <a:r>
              <a:rPr lang="en-US" sz="3200" dirty="0"/>
              <a:t>Empirical illustrations: Supply-side policies (2)</a:t>
            </a:r>
            <a:endParaRPr lang="en-GB" sz="32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1DC4030-ABBA-4A09-B049-D09267808952}"/>
              </a:ext>
            </a:extLst>
          </p:cNvPr>
          <p:cNvSpPr/>
          <p:nvPr/>
        </p:nvSpPr>
        <p:spPr>
          <a:xfrm>
            <a:off x="323528" y="1124744"/>
            <a:ext cx="82444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2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4FF7E9-A7C7-77DC-3D67-9B123DF1F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411615"/>
            <a:ext cx="6984776" cy="50995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DFDB041-1EF6-5AE7-41EC-433A9A0EE80E}"/>
              </a:ext>
            </a:extLst>
          </p:cNvPr>
          <p:cNvSpPr/>
          <p:nvPr/>
        </p:nvSpPr>
        <p:spPr>
          <a:xfrm>
            <a:off x="251520" y="980728"/>
            <a:ext cx="871296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… but they can also backfire if imports are sufficiently “dirty” (</a:t>
            </a:r>
            <a:r>
              <a:rPr lang="en-US" sz="2200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R</a:t>
            </a:r>
            <a:r>
              <a:rPr lang="en-US" sz="2200" i="1" baseline="-25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i</a:t>
            </a:r>
            <a:r>
              <a:rPr lang="en-US" sz="2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&lt;0)...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580ACCE-EBFE-2231-4553-0AD6D4E96EB6}"/>
              </a:ext>
            </a:extLst>
          </p:cNvPr>
          <p:cNvSpPr/>
          <p:nvPr/>
        </p:nvSpPr>
        <p:spPr>
          <a:xfrm>
            <a:off x="5076056" y="4480829"/>
            <a:ext cx="1589315" cy="1246699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3584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576064"/>
          </a:xfrm>
        </p:spPr>
        <p:txBody>
          <a:bodyPr/>
          <a:lstStyle/>
          <a:p>
            <a:r>
              <a:rPr lang="en-US" sz="3200" dirty="0"/>
              <a:t>Empirical illustrations: Demand-side policies</a:t>
            </a:r>
            <a:endParaRPr lang="en-GB" sz="32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1DC4030-ABBA-4A09-B049-D09267808952}"/>
              </a:ext>
            </a:extLst>
          </p:cNvPr>
          <p:cNvSpPr/>
          <p:nvPr/>
        </p:nvSpPr>
        <p:spPr>
          <a:xfrm>
            <a:off x="323528" y="1124744"/>
            <a:ext cx="82444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2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4FF7E9-A7C7-77DC-3D67-9B123DF1F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411615"/>
            <a:ext cx="6984776" cy="50995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DFDB041-1EF6-5AE7-41EC-433A9A0EE80E}"/>
              </a:ext>
            </a:extLst>
          </p:cNvPr>
          <p:cNvSpPr/>
          <p:nvPr/>
        </p:nvSpPr>
        <p:spPr>
          <a:xfrm>
            <a:off x="251520" y="980728"/>
            <a:ext cx="856895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... while “demand-side” policies </a:t>
            </a:r>
            <a:r>
              <a:rPr lang="en-US" sz="2200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may</a:t>
            </a:r>
            <a:r>
              <a:rPr lang="en-US" sz="2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be truly complementary (</a:t>
            </a:r>
            <a:r>
              <a:rPr lang="en-US" sz="2200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R</a:t>
            </a:r>
            <a:r>
              <a:rPr lang="en-US" sz="2200" i="1" baseline="-25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i</a:t>
            </a:r>
            <a:r>
              <a:rPr lang="en-US" sz="2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&gt;1)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21D2A7B-BBAD-A2DC-670B-7EF85D9A225F}"/>
              </a:ext>
            </a:extLst>
          </p:cNvPr>
          <p:cNvSpPr/>
          <p:nvPr/>
        </p:nvSpPr>
        <p:spPr>
          <a:xfrm>
            <a:off x="1691680" y="1400198"/>
            <a:ext cx="1589315" cy="4477073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4160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576064"/>
          </a:xfrm>
        </p:spPr>
        <p:txBody>
          <a:bodyPr/>
          <a:lstStyle/>
          <a:p>
            <a:r>
              <a:rPr lang="en-US" sz="3200" dirty="0"/>
              <a:t>Conclusions</a:t>
            </a:r>
            <a:endParaRPr lang="en-GB" sz="32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1DC4030-ABBA-4A09-B049-D09267808952}"/>
              </a:ext>
            </a:extLst>
          </p:cNvPr>
          <p:cNvSpPr/>
          <p:nvPr/>
        </p:nvSpPr>
        <p:spPr>
          <a:xfrm>
            <a:off x="215516" y="1772816"/>
            <a:ext cx="871296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ea"/>
              <a:buAutoNum type="circleNumDbPlain"/>
            </a:pPr>
            <a:r>
              <a:rPr lang="en-US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Carbon pricing </a:t>
            </a:r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important &amp; likely necessary—but also not sufficient—for cost-efficient transition to net zero</a:t>
            </a:r>
          </a:p>
          <a:p>
            <a:pPr marL="514350" indent="-514350">
              <a:buFont typeface="+mj-ea"/>
              <a:buAutoNum type="circleNumDbPlain"/>
            </a:pPr>
            <a:endParaRPr lang="en-US" sz="24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514350" indent="-514350">
              <a:buFont typeface="+mj-ea"/>
              <a:buAutoNum type="circleNumDbPlain"/>
            </a:pPr>
            <a:r>
              <a:rPr lang="en-US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Hybrid carbon market design </a:t>
            </a:r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raises the stakes: some overlapping policies truly complementary, others backfire</a:t>
            </a:r>
          </a:p>
          <a:p>
            <a:pPr marL="514350" indent="-514350">
              <a:buFont typeface="+mj-ea"/>
              <a:buAutoNum type="circleNumDbPlain"/>
            </a:pPr>
            <a:endParaRPr lang="en-US" sz="24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514350" indent="-514350">
              <a:buFont typeface="+mj-ea"/>
              <a:buAutoNum type="circleNumDbPlain"/>
            </a:pPr>
            <a:r>
              <a:rPr lang="en-US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Broader welfare trade-offs</a:t>
            </a:r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: (</a:t>
            </a:r>
            <a:r>
              <a:rPr lang="en-US" sz="24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i</a:t>
            </a:r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) Internal carbon leakage vs abatement costs, (ii) Consumer prices vs fiscal cost</a:t>
            </a:r>
          </a:p>
          <a:p>
            <a:pPr marL="514350" indent="-514350">
              <a:buFont typeface="+mj-ea"/>
              <a:buAutoNum type="circleNumDbPlain"/>
            </a:pPr>
            <a:endParaRPr lang="en-US" sz="24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514350" indent="-514350">
              <a:buFont typeface="+mj-ea"/>
              <a:buAutoNum type="circleNumDbPlain"/>
            </a:pPr>
            <a:endParaRPr lang="en-US" sz="24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0" lvl="1"/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0" lvl="1"/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0" lvl="1"/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0" lvl="1"/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506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576064"/>
          </a:xfrm>
        </p:spPr>
        <p:txBody>
          <a:bodyPr/>
          <a:lstStyle/>
          <a:p>
            <a:r>
              <a:rPr lang="en-US" sz="3200" dirty="0"/>
              <a:t>Plan for this talk</a:t>
            </a:r>
            <a:endParaRPr lang="en-GB" sz="32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1DC4030-ABBA-4A09-B049-D09267808952}"/>
              </a:ext>
            </a:extLst>
          </p:cNvPr>
          <p:cNvSpPr/>
          <p:nvPr/>
        </p:nvSpPr>
        <p:spPr>
          <a:xfrm>
            <a:off x="1043608" y="2492896"/>
            <a:ext cx="87129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ea"/>
              <a:buAutoNum type="circleNumDbPlain"/>
            </a:pPr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Role of carbon pricing</a:t>
            </a:r>
          </a:p>
          <a:p>
            <a:pPr marL="514350" indent="-514350">
              <a:buFont typeface="+mj-ea"/>
              <a:buAutoNum type="circleNumDbPlain"/>
            </a:pPr>
            <a:endParaRPr lang="en-US" sz="24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514350" indent="-514350">
              <a:buFont typeface="+mj-ea"/>
              <a:buAutoNum type="circleNumDbPlain"/>
            </a:pPr>
            <a:endParaRPr lang="en-US" sz="24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514350" indent="-514350">
              <a:buFont typeface="+mj-ea"/>
              <a:buAutoNum type="circleNumDbPlain"/>
            </a:pPr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Overlapping climate policies</a:t>
            </a:r>
            <a:endParaRPr lang="en-US" sz="22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0" lvl="1"/>
            <a:endParaRPr lang="en-US" sz="22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0" lvl="1"/>
            <a:endParaRPr lang="en-US" sz="2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513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576064"/>
          </a:xfrm>
        </p:spPr>
        <p:txBody>
          <a:bodyPr/>
          <a:lstStyle/>
          <a:p>
            <a:r>
              <a:rPr lang="en-US" sz="3200" dirty="0"/>
              <a:t>Recent research</a:t>
            </a:r>
            <a:endParaRPr lang="en-GB" sz="32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1DC4030-ABBA-4A09-B049-D09267808952}"/>
              </a:ext>
            </a:extLst>
          </p:cNvPr>
          <p:cNvSpPr/>
          <p:nvPr/>
        </p:nvSpPr>
        <p:spPr>
          <a:xfrm>
            <a:off x="161510" y="1250751"/>
            <a:ext cx="882098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b="1" u="sng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Carbon pricing</a:t>
            </a:r>
          </a:p>
          <a:p>
            <a:pPr marL="0" lvl="1"/>
            <a:endParaRPr lang="en-US" sz="10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342900" lvl="1" indent="-342900">
              <a:buFont typeface="Wingdings" pitchFamily="2" charset="2"/>
              <a:buChar char="q"/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Perino, Ritz &amp; van </a:t>
            </a:r>
            <a:r>
              <a:rPr lang="en-US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Benthem</a:t>
            </a: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(2022). Overlapping climate policies. NBER Working Paper 25643, July 2022</a:t>
            </a:r>
          </a:p>
          <a:p>
            <a:pPr marL="342900" lvl="1" indent="-342900">
              <a:buFont typeface="Wingdings" pitchFamily="2" charset="2"/>
              <a:buChar char="q"/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Ritz (2022). Global carbon price asymmetry. </a:t>
            </a:r>
            <a:r>
              <a:rPr lang="en-US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Journal of Environmental Economics &amp; Management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342900" lvl="1" indent="-342900">
              <a:buFont typeface="Wingdings" pitchFamily="2" charset="2"/>
              <a:buChar char="q"/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Neuhoff &amp; Ritz (2020). Carbon cost pass-through in emissions-intensive industrial sectors. R&amp;R </a:t>
            </a:r>
            <a:r>
              <a:rPr lang="en-US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The Energy Journal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0" lvl="1"/>
            <a:endParaRPr lang="en-US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0" lvl="1"/>
            <a:r>
              <a:rPr lang="en-US" b="1" u="sng" dirty="0">
                <a:solidFill>
                  <a:schemeClr val="tx2">
                    <a:lumMod val="75000"/>
                    <a:lumOff val="25000"/>
                  </a:schemeClr>
                </a:solidFill>
              </a:rPr>
              <a:t>Border carbon adjustments</a:t>
            </a:r>
          </a:p>
          <a:p>
            <a:pPr marL="0" lvl="1"/>
            <a:endParaRPr lang="en-US" sz="10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342900" lvl="1" indent="-342900">
              <a:buFont typeface="Wingdings" pitchFamily="2" charset="2"/>
              <a:buChar char="q"/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Ritz (2022). Carbon pricing and industrial competitiveness: Border adjustment or free allocation? EPRG Working Paper 2211, May 2022</a:t>
            </a:r>
          </a:p>
          <a:p>
            <a:pPr marL="342900" lvl="1" indent="-342900">
              <a:buFont typeface="Wingdings" pitchFamily="2" charset="2"/>
              <a:buChar char="q"/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Mehling &amp; Ritz (2022). From theory to practice: Determining emissions in traded goods under a border carbon adjustment. R&amp;R </a:t>
            </a:r>
            <a:r>
              <a:rPr lang="en-US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Oxford Review of Economic Policy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342900" lvl="1" indent="-342900">
              <a:buFont typeface="Wingdings" pitchFamily="2" charset="2"/>
              <a:buChar char="q"/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Evans, Mehling, Ritz &amp; </a:t>
            </a:r>
            <a:r>
              <a:rPr lang="en-US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Sammon</a:t>
            </a: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(2021). Border carbon adjustments and industrial competitiveness in a European Green Deal. </a:t>
            </a:r>
            <a:r>
              <a:rPr lang="en-US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Climate Policy</a:t>
            </a:r>
          </a:p>
          <a:p>
            <a:pPr indent="-457200">
              <a:buFont typeface="Wingdings" pitchFamily="2" charset="2"/>
              <a:buChar char="q"/>
            </a:pPr>
            <a:endParaRPr lang="en-US" sz="16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057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576064"/>
          </a:xfrm>
        </p:spPr>
        <p:txBody>
          <a:bodyPr/>
          <a:lstStyle/>
          <a:p>
            <a:r>
              <a:rPr lang="en-US" sz="3200" dirty="0"/>
              <a:t>Plan for this talk</a:t>
            </a:r>
            <a:endParaRPr lang="en-GB" sz="32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1DC4030-ABBA-4A09-B049-D09267808952}"/>
              </a:ext>
            </a:extLst>
          </p:cNvPr>
          <p:cNvSpPr/>
          <p:nvPr/>
        </p:nvSpPr>
        <p:spPr>
          <a:xfrm>
            <a:off x="1043608" y="2492896"/>
            <a:ext cx="87129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ea"/>
              <a:buAutoNum type="circleNumDbPlain"/>
            </a:pPr>
            <a:r>
              <a:rPr lang="en-US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Role of carbon pricing</a:t>
            </a:r>
          </a:p>
          <a:p>
            <a:pPr marL="514350" indent="-514350">
              <a:buFont typeface="+mj-ea"/>
              <a:buAutoNum type="circleNumDbPlain"/>
            </a:pPr>
            <a:endParaRPr lang="en-US" sz="24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514350" indent="-514350">
              <a:buFont typeface="+mj-ea"/>
              <a:buAutoNum type="circleNumDbPlain"/>
            </a:pPr>
            <a:endParaRPr lang="en-US" sz="24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514350" indent="-514350">
              <a:buFont typeface="+mj-ea"/>
              <a:buAutoNum type="circleNumDbPlain"/>
            </a:pPr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Overlapping climate policies</a:t>
            </a:r>
            <a:endParaRPr lang="en-US" sz="22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0" lvl="1"/>
            <a:endParaRPr lang="en-US" sz="22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0" lvl="1"/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EA0F84-CC59-CDEF-8F8F-8E13FFED2DF2}"/>
              </a:ext>
            </a:extLst>
          </p:cNvPr>
          <p:cNvSpPr/>
          <p:nvPr/>
        </p:nvSpPr>
        <p:spPr>
          <a:xfrm>
            <a:off x="341276" y="2420888"/>
            <a:ext cx="8461448" cy="57606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7000"/>
                </a:schemeClr>
              </a:gs>
              <a:gs pos="80000">
                <a:schemeClr val="accent1">
                  <a:shade val="93000"/>
                  <a:satMod val="130000"/>
                  <a:alpha val="7000"/>
                </a:schemeClr>
              </a:gs>
              <a:gs pos="100000">
                <a:schemeClr val="accent1">
                  <a:shade val="94000"/>
                  <a:satMod val="135000"/>
                  <a:alpha val="7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807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576064"/>
          </a:xfrm>
        </p:spPr>
        <p:txBody>
          <a:bodyPr/>
          <a:lstStyle/>
          <a:p>
            <a:r>
              <a:rPr lang="en-US" sz="3200" dirty="0"/>
              <a:t>Strategic context for carbon pricing</a:t>
            </a:r>
            <a:endParaRPr lang="en-GB" sz="32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1DC4030-ABBA-4A09-B049-D09267808952}"/>
              </a:ext>
            </a:extLst>
          </p:cNvPr>
          <p:cNvSpPr/>
          <p:nvPr/>
        </p:nvSpPr>
        <p:spPr>
          <a:xfrm>
            <a:off x="215516" y="1007432"/>
            <a:ext cx="8712968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Since 2019, plethora of net zero pledges by companies &amp; government</a:t>
            </a:r>
          </a:p>
          <a:p>
            <a:pPr marL="0" lvl="1"/>
            <a:endParaRPr lang="en-US" sz="20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0" lvl="1"/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Policy developments</a:t>
            </a:r>
          </a:p>
          <a:p>
            <a:pPr marL="0" lvl="1"/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After two decades, carbon pricing now ramping up…</a:t>
            </a:r>
          </a:p>
          <a:p>
            <a:pPr marL="800100" lvl="2" indent="-342900">
              <a:buFont typeface="System Font Regular"/>
              <a:buChar char="—"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CO</a:t>
            </a:r>
            <a:r>
              <a:rPr lang="en-US" sz="2000" baseline="-25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2</a:t>
            </a: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prices in Europe hard to imagine even 5 years ago</a:t>
            </a:r>
          </a:p>
          <a:p>
            <a:pPr marL="800100" lvl="2" indent="-342900">
              <a:buFont typeface="System Font Regular"/>
              <a:buChar char="—"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Geographic &amp; sectoral scope increasing (more slowly)</a:t>
            </a:r>
          </a:p>
          <a:p>
            <a:pPr marL="800100" lvl="2" indent="-342900">
              <a:buFont typeface="System Font Regular"/>
              <a:buChar char="—"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Prospect of border carbon adjustments during 2020s…</a:t>
            </a:r>
          </a:p>
          <a:p>
            <a:pPr marL="0" lvl="1"/>
            <a:endParaRPr lang="en-US" sz="1000" i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0" lvl="1"/>
            <a:r>
              <a:rPr lang="en-US" sz="2000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Plus</a:t>
            </a: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: Emergence of internal carbon pricing &amp; voluntary carbon markets</a:t>
            </a:r>
          </a:p>
          <a:p>
            <a:pPr marL="0" lvl="1"/>
            <a:endParaRPr lang="en-US" sz="16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0" lvl="1"/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Mindset shift</a:t>
            </a:r>
          </a:p>
          <a:p>
            <a:pPr marL="800100" lvl="2" indent="-342900">
              <a:buFont typeface="System Font Regular"/>
              <a:buChar char="—"/>
            </a:pPr>
            <a:r>
              <a:rPr lang="en-US" sz="2000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Past</a:t>
            </a: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: Public good provision and cost-efficiency</a:t>
            </a:r>
          </a:p>
          <a:p>
            <a:pPr marL="800100" lvl="2" indent="-342900">
              <a:buFont typeface="System Font Regular"/>
              <a:buChar char="—"/>
            </a:pPr>
            <a:r>
              <a:rPr lang="en-US" sz="2000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Present</a:t>
            </a: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: Green growth opportunities and technology policy </a:t>
            </a:r>
          </a:p>
          <a:p>
            <a:pPr marL="0" lvl="1"/>
            <a:endParaRPr lang="en-US" sz="16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0" lvl="1"/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Policy challenges</a:t>
            </a:r>
          </a:p>
          <a:p>
            <a:pPr marL="800100" lvl="2" indent="-342900">
              <a:buFont typeface="System Font Regular"/>
              <a:buChar char="—"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So far only limited success at curbing global emissions…</a:t>
            </a:r>
          </a:p>
          <a:p>
            <a:pPr marL="800100" lvl="2" indent="-342900">
              <a:buFont typeface="System Font Regular"/>
              <a:buChar char="—"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Increasing concerns about distributional implications</a:t>
            </a:r>
          </a:p>
          <a:p>
            <a:pPr marL="914400" lvl="3"/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		(energy crisis, “just transition”)</a:t>
            </a:r>
          </a:p>
          <a:p>
            <a:pPr marL="342900" lvl="1" indent="-342900">
              <a:buFont typeface="System Font Regular"/>
              <a:buChar char="—"/>
            </a:pPr>
            <a:endParaRPr lang="en-US" sz="20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0" lvl="1"/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074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576064"/>
          </a:xfrm>
        </p:spPr>
        <p:txBody>
          <a:bodyPr/>
          <a:lstStyle/>
          <a:p>
            <a:r>
              <a:rPr lang="en-US" sz="3200" dirty="0"/>
              <a:t>Carbon markets as a waste of energy?</a:t>
            </a:r>
            <a:endParaRPr lang="en-GB" sz="32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1DC4030-ABBA-4A09-B049-D09267808952}"/>
              </a:ext>
            </a:extLst>
          </p:cNvPr>
          <p:cNvSpPr/>
          <p:nvPr/>
        </p:nvSpPr>
        <p:spPr>
          <a:xfrm>
            <a:off x="215516" y="980728"/>
            <a:ext cx="871296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endParaRPr lang="en-US" sz="22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0" lvl="1"/>
            <a:r>
              <a:rPr lang="en-US" sz="2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“Companies and investors alike have spent the best part</a:t>
            </a:r>
          </a:p>
          <a:p>
            <a:pPr marL="0" lvl="1"/>
            <a:r>
              <a:rPr lang="en-US" sz="2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of 20 years worshipping on the altar of carbon markets</a:t>
            </a:r>
          </a:p>
          <a:p>
            <a:pPr marL="0" lvl="1"/>
            <a:r>
              <a:rPr lang="en-US" sz="2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only to find that politics gets in the way of a sufficient price”</a:t>
            </a:r>
          </a:p>
          <a:p>
            <a:pPr marL="0" lvl="1"/>
            <a:r>
              <a:rPr lang="en-US" sz="22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Nathan Fabian, Chief responsible investment officer,</a:t>
            </a:r>
          </a:p>
          <a:p>
            <a:pPr marL="0" lvl="1"/>
            <a:r>
              <a:rPr lang="en-US" sz="22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Principles for Responsible Investment*</a:t>
            </a:r>
          </a:p>
          <a:p>
            <a:pPr marL="0" lvl="1"/>
            <a:endParaRPr lang="en-US" sz="22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0" lvl="1"/>
            <a:endParaRPr lang="en-US" sz="22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0" lvl="1"/>
            <a:r>
              <a:rPr lang="en-US" sz="2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“Potemkin (cap-and-trade) markets create the impression that costs are low and markets are performing well, even as most of the real work is emission control is done through regulatory instruments”</a:t>
            </a:r>
          </a:p>
          <a:p>
            <a:pPr marL="0" lvl="1"/>
            <a:r>
              <a:rPr lang="en-US" sz="22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Danny </a:t>
            </a:r>
            <a:r>
              <a:rPr lang="en-US" sz="22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Cullenward</a:t>
            </a:r>
            <a:r>
              <a:rPr lang="en-US" sz="22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&amp; David Victor, </a:t>
            </a:r>
            <a:r>
              <a:rPr lang="en-US" sz="2200" b="1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Making Climate Policy Work**</a:t>
            </a:r>
          </a:p>
          <a:p>
            <a:pPr marL="0" lvl="1"/>
            <a:endParaRPr lang="en-US" sz="2200" i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0" lvl="1"/>
            <a:endParaRPr lang="en-US" sz="2200" i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0" lvl="1"/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*Letter to </a:t>
            </a:r>
            <a:r>
              <a:rPr lang="en-US" sz="1400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The Economist</a:t>
            </a:r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, 13 August 2022</a:t>
            </a:r>
          </a:p>
          <a:p>
            <a:pPr marL="0" lvl="1"/>
            <a:r>
              <a:rPr lang="en-US" sz="1400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**Making Climate Policy Work </a:t>
            </a:r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(2021), p.10 </a:t>
            </a:r>
          </a:p>
          <a:p>
            <a:pPr marL="0" lvl="1"/>
            <a:endParaRPr lang="en-US" sz="2200" dirty="0">
              <a:solidFill>
                <a:srgbClr val="FF0000"/>
              </a:solidFill>
            </a:endParaRPr>
          </a:p>
          <a:p>
            <a:pPr marL="0" lvl="1"/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4C0DF5-F0FB-92B6-7CF7-F4D0C53B2F99}"/>
              </a:ext>
            </a:extLst>
          </p:cNvPr>
          <p:cNvSpPr/>
          <p:nvPr/>
        </p:nvSpPr>
        <p:spPr>
          <a:xfrm>
            <a:off x="143508" y="1124744"/>
            <a:ext cx="7596844" cy="2096792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7000"/>
                </a:schemeClr>
              </a:gs>
              <a:gs pos="80000">
                <a:schemeClr val="accent1">
                  <a:shade val="93000"/>
                  <a:satMod val="130000"/>
                  <a:alpha val="7000"/>
                </a:schemeClr>
              </a:gs>
              <a:gs pos="100000">
                <a:schemeClr val="accent1">
                  <a:shade val="94000"/>
                  <a:satMod val="135000"/>
                  <a:alpha val="7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506565-6AF3-F073-7ED4-2C87E7CD21FB}"/>
              </a:ext>
            </a:extLst>
          </p:cNvPr>
          <p:cNvSpPr/>
          <p:nvPr/>
        </p:nvSpPr>
        <p:spPr>
          <a:xfrm>
            <a:off x="143508" y="3501008"/>
            <a:ext cx="8856984" cy="1728192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7000"/>
                </a:schemeClr>
              </a:gs>
              <a:gs pos="80000">
                <a:schemeClr val="accent1">
                  <a:shade val="93000"/>
                  <a:satMod val="130000"/>
                  <a:alpha val="7000"/>
                </a:schemeClr>
              </a:gs>
              <a:gs pos="100000">
                <a:schemeClr val="accent1">
                  <a:shade val="94000"/>
                  <a:satMod val="135000"/>
                  <a:alpha val="7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72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en-US" sz="3200" dirty="0"/>
              <a:t>Economic theory &amp; climate policy</a:t>
            </a:r>
            <a:endParaRPr lang="en-GB" sz="320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CDE3C5-883A-A964-E7D3-42F4AB194E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2276872"/>
            <a:ext cx="4040188" cy="639762"/>
          </a:xfrm>
        </p:spPr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Pigouvian logic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69ACA44-BFF5-8BA6-3C68-3E82A38171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916634"/>
            <a:ext cx="4040188" cy="3951288"/>
          </a:xfrm>
        </p:spPr>
        <p:txBody>
          <a:bodyPr/>
          <a:lstStyle/>
          <a:p>
            <a:pPr marL="514350" indent="-514350">
              <a:buFont typeface="+mj-ea"/>
              <a:buAutoNum type="circleNumDbPlain"/>
            </a:pPr>
            <a:r>
              <a:rPr lang="en-US" sz="2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Local externality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sz="2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Small problem 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sz="2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Known solution</a:t>
            </a:r>
          </a:p>
          <a:p>
            <a:pPr marL="342900" lvl="1" indent="-342900">
              <a:buFont typeface="Symbol" pitchFamily="2" charset="2"/>
              <a:buChar char="Þ"/>
            </a:pPr>
            <a:r>
              <a:rPr lang="en-US" sz="2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Incremental change: emissions price is sufficient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17188C1-8C28-2294-AEFF-2DD819BE71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5025" y="2276872"/>
            <a:ext cx="4041775" cy="639762"/>
          </a:xfrm>
        </p:spPr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Climate change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EB891F40-4D9E-7C1F-F9EA-30D431DD53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5025" y="2916634"/>
            <a:ext cx="4041775" cy="3951288"/>
          </a:xfrm>
        </p:spPr>
        <p:txBody>
          <a:bodyPr/>
          <a:lstStyle/>
          <a:p>
            <a:pPr marL="514350" indent="-514350">
              <a:buFont typeface="Wingdings" pitchFamily="2" charset="2"/>
              <a:buAutoNum type="circleNumDbPlain"/>
            </a:pPr>
            <a:r>
              <a:rPr lang="en-US" sz="2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Global externality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sz="2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Large problem 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sz="2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Unknown technologies</a:t>
            </a:r>
          </a:p>
          <a:p>
            <a:pPr marL="342900" lvl="1" indent="-342900">
              <a:buFont typeface="Symbol" pitchFamily="2" charset="2"/>
              <a:buChar char="Þ"/>
            </a:pPr>
            <a:r>
              <a:rPr lang="en-US" sz="2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Radical change: carbon pricing no longer enough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1125FB-5D9A-A16F-65FE-A4F5ED7C1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848" y="2542600"/>
            <a:ext cx="1026026" cy="15664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F72C58-3BBB-AABE-604C-2BF668A8D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6336" y="2707790"/>
            <a:ext cx="992245" cy="99224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9DD1176-58FD-8DC6-02D3-F4C78DAE0B2E}"/>
              </a:ext>
            </a:extLst>
          </p:cNvPr>
          <p:cNvSpPr/>
          <p:nvPr/>
        </p:nvSpPr>
        <p:spPr>
          <a:xfrm>
            <a:off x="971600" y="1412776"/>
            <a:ext cx="871296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sz="22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Strawman: </a:t>
            </a:r>
            <a:r>
              <a:rPr lang="en-US" sz="2200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“Global carbon price at social cost of carbon”</a:t>
            </a:r>
            <a:endParaRPr lang="en-US" sz="22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342900" lvl="1" indent="-342900">
              <a:buFont typeface="Symbol" pitchFamily="2" charset="2"/>
              <a:buChar char="Þ"/>
            </a:pPr>
            <a:endParaRPr lang="en-US" sz="22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342900" lvl="1" indent="-342900">
              <a:buFont typeface="Symbol" pitchFamily="2" charset="2"/>
              <a:buChar char="Þ"/>
            </a:pPr>
            <a:endParaRPr lang="en-US" sz="22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342900" lvl="1" indent="-342900">
              <a:buFont typeface="Symbol" pitchFamily="2" charset="2"/>
              <a:buChar char="Þ"/>
            </a:pPr>
            <a:endParaRPr lang="en-US" sz="22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342900" lvl="1" indent="-342900">
              <a:buFont typeface="Symbol" pitchFamily="2" charset="2"/>
              <a:buChar char="Þ"/>
            </a:pPr>
            <a:endParaRPr lang="en-US" sz="22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342900" lvl="1" indent="-342900">
              <a:buFont typeface="Symbol" pitchFamily="2" charset="2"/>
              <a:buChar char="Þ"/>
            </a:pPr>
            <a:endParaRPr lang="en-US" sz="22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342900" lvl="1" indent="-342900">
              <a:buFont typeface="Symbol" pitchFamily="2" charset="2"/>
              <a:buChar char="Þ"/>
            </a:pPr>
            <a:endParaRPr lang="en-US" sz="22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342900" lvl="1" indent="-342900">
              <a:buFont typeface="Symbol" pitchFamily="2" charset="2"/>
              <a:buChar char="Þ"/>
            </a:pPr>
            <a:endParaRPr lang="en-US" sz="22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342900" lvl="1" indent="-342900">
              <a:buFont typeface="Symbol" pitchFamily="2" charset="2"/>
              <a:buChar char="Þ"/>
            </a:pPr>
            <a:endParaRPr lang="en-US" sz="22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342900" lvl="1" indent="-342900">
              <a:buFont typeface="Symbol" pitchFamily="2" charset="2"/>
              <a:buChar char="Þ"/>
            </a:pPr>
            <a:endParaRPr lang="en-US" sz="22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342900" lvl="1" indent="-342900">
              <a:buFont typeface="Symbol" pitchFamily="2" charset="2"/>
              <a:buChar char="Þ"/>
            </a:pPr>
            <a:endParaRPr lang="en-US" sz="22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342900" lvl="1" indent="-342900">
              <a:buFont typeface="Symbol" pitchFamily="2" charset="2"/>
              <a:buChar char="Þ"/>
            </a:pPr>
            <a:endParaRPr lang="en-US" sz="22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342900" lvl="1" indent="-342900">
              <a:buFont typeface="Symbol" pitchFamily="2" charset="2"/>
              <a:buChar char="Þ"/>
            </a:pPr>
            <a:r>
              <a:rPr lang="en-US" sz="2200" b="1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Simplest theory has limited applicability in practice…</a:t>
            </a:r>
          </a:p>
          <a:p>
            <a:pPr marL="0" lvl="1"/>
            <a:endParaRPr lang="en-US" sz="22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5E92BAE-7DDE-5F7C-8EF5-930A477AD4B0}"/>
              </a:ext>
            </a:extLst>
          </p:cNvPr>
          <p:cNvSpPr/>
          <p:nvPr/>
        </p:nvSpPr>
        <p:spPr>
          <a:xfrm>
            <a:off x="279866" y="2132856"/>
            <a:ext cx="4217522" cy="2952328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7000"/>
                </a:schemeClr>
              </a:gs>
              <a:gs pos="80000">
                <a:schemeClr val="accent1">
                  <a:shade val="93000"/>
                  <a:satMod val="130000"/>
                  <a:alpha val="7000"/>
                </a:schemeClr>
              </a:gs>
              <a:gs pos="100000">
                <a:schemeClr val="accent1">
                  <a:shade val="94000"/>
                  <a:satMod val="135000"/>
                  <a:alpha val="7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912A03E-4C8B-F248-9C65-69B82B24A630}"/>
              </a:ext>
            </a:extLst>
          </p:cNvPr>
          <p:cNvSpPr/>
          <p:nvPr/>
        </p:nvSpPr>
        <p:spPr>
          <a:xfrm>
            <a:off x="4602950" y="2132856"/>
            <a:ext cx="4217522" cy="2952328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7000"/>
                </a:schemeClr>
              </a:gs>
              <a:gs pos="80000">
                <a:schemeClr val="accent1">
                  <a:shade val="93000"/>
                  <a:satMod val="130000"/>
                  <a:alpha val="7000"/>
                </a:schemeClr>
              </a:gs>
              <a:gs pos="100000">
                <a:schemeClr val="accent1">
                  <a:shade val="94000"/>
                  <a:satMod val="135000"/>
                  <a:alpha val="7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743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576064"/>
          </a:xfrm>
        </p:spPr>
        <p:txBody>
          <a:bodyPr/>
          <a:lstStyle/>
          <a:p>
            <a:r>
              <a:rPr lang="en-US" sz="3200" dirty="0"/>
              <a:t>A more holistic policy approach…</a:t>
            </a:r>
            <a:endParaRPr lang="en-GB" sz="32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1DC4030-ABBA-4A09-B049-D09267808952}"/>
              </a:ext>
            </a:extLst>
          </p:cNvPr>
          <p:cNvSpPr/>
          <p:nvPr/>
        </p:nvSpPr>
        <p:spPr>
          <a:xfrm>
            <a:off x="323528" y="1124744"/>
            <a:ext cx="7920880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sz="22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Multiple failures</a:t>
            </a:r>
          </a:p>
          <a:p>
            <a:pPr marL="800100" lvl="2" indent="-342900">
              <a:buFont typeface="Wingdings" pitchFamily="2" charset="2"/>
              <a:buChar char="§"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Environmental externalities</a:t>
            </a:r>
          </a:p>
          <a:p>
            <a:pPr marL="800100" lvl="2" indent="-342900">
              <a:buFont typeface="Wingdings" pitchFamily="2" charset="2"/>
              <a:buChar char="§"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Innovation spillovers</a:t>
            </a:r>
          </a:p>
          <a:p>
            <a:pPr marL="800100" lvl="2" indent="-342900">
              <a:buFont typeface="Wingdings" pitchFamily="2" charset="2"/>
              <a:buChar char="§"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Financial frictions</a:t>
            </a:r>
          </a:p>
          <a:p>
            <a:pPr marL="800100" lvl="2" indent="-342900">
              <a:buFont typeface="Wingdings" pitchFamily="2" charset="2"/>
              <a:buChar char="§"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System/network complementarities</a:t>
            </a:r>
          </a:p>
          <a:p>
            <a:pPr marL="800100" lvl="2" indent="-342900">
              <a:buFont typeface="Wingdings" pitchFamily="2" charset="2"/>
              <a:buChar char="§"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Imperfect competition</a:t>
            </a:r>
          </a:p>
          <a:p>
            <a:pPr marL="1257300" lvl="3" indent="-342900">
              <a:buFont typeface="Wingdings" pitchFamily="2" charset="2"/>
              <a:buChar char="§"/>
            </a:pPr>
            <a:r>
              <a:rPr lang="en-US" sz="2000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Plus</a:t>
            </a: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: Political economy</a:t>
            </a:r>
          </a:p>
          <a:p>
            <a:pPr marL="0" lvl="1"/>
            <a:endParaRPr lang="en-US" sz="10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0" lvl="1"/>
            <a:r>
              <a:rPr lang="en-US" sz="22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Multiple instruments</a:t>
            </a:r>
          </a:p>
          <a:p>
            <a:pPr marL="800100" lvl="2" indent="-342900">
              <a:buFont typeface="Wingdings" pitchFamily="2" charset="2"/>
              <a:buChar char="§"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Emissions prices</a:t>
            </a:r>
          </a:p>
          <a:p>
            <a:pPr marL="800100" lvl="2" indent="-342900">
              <a:buFont typeface="Wingdings" pitchFamily="2" charset="2"/>
              <a:buChar char="§"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Green technology subsidies</a:t>
            </a:r>
          </a:p>
          <a:p>
            <a:pPr marL="800100" lvl="2" indent="-342900">
              <a:buFont typeface="Wingdings" pitchFamily="2" charset="2"/>
              <a:buChar char="§"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Regulation </a:t>
            </a: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sym typeface="Wingdings" pitchFamily="2" charset="2"/>
              </a:rPr>
              <a:t>(</a:t>
            </a: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standards, phase-outs)</a:t>
            </a:r>
          </a:p>
          <a:p>
            <a:pPr marL="1257300" lvl="3" indent="-342900">
              <a:buFont typeface="Wingdings" pitchFamily="2" charset="2"/>
              <a:buChar char="§"/>
            </a:pPr>
            <a:r>
              <a:rPr lang="en-US" sz="2000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Plus</a:t>
            </a: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: Links to other policy domains 			(international trade, macro/inflation)</a:t>
            </a:r>
          </a:p>
          <a:p>
            <a:pPr marL="0" lvl="1"/>
            <a:endParaRPr lang="en-US" sz="10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800100" lvl="2" indent="-342900">
              <a:buFont typeface="Symbol" pitchFamily="2" charset="2"/>
              <a:buChar char="Þ"/>
            </a:pPr>
            <a:r>
              <a:rPr lang="en-US" sz="2200" b="1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Climate policy requires multi-pronged approach</a:t>
            </a:r>
          </a:p>
          <a:p>
            <a:pPr marL="457200" lvl="2"/>
            <a:r>
              <a:rPr lang="en-US" sz="2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		</a:t>
            </a:r>
            <a:r>
              <a:rPr lang="en-US" sz="2000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But</a:t>
            </a: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: How many instruments are enough? </a:t>
            </a:r>
            <a:endParaRPr lang="en-US" sz="22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1FF9FB-3F2A-7FE5-E83B-DE93EEC380CA}"/>
              </a:ext>
            </a:extLst>
          </p:cNvPr>
          <p:cNvSpPr txBox="1"/>
          <p:nvPr/>
        </p:nvSpPr>
        <p:spPr>
          <a:xfrm>
            <a:off x="5220072" y="1028343"/>
            <a:ext cx="64807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}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F8BD7B-890B-3C94-D256-036187EB7F12}"/>
              </a:ext>
            </a:extLst>
          </p:cNvPr>
          <p:cNvSpPr txBox="1"/>
          <p:nvPr/>
        </p:nvSpPr>
        <p:spPr>
          <a:xfrm>
            <a:off x="6156176" y="1484784"/>
            <a:ext cx="252859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Socially-optimal carbon price:</a:t>
            </a:r>
          </a:p>
          <a:p>
            <a:endParaRPr lang="en-US" sz="1000" i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Symbol" pitchFamily="2" charset="2"/>
              <a:buChar char="Þ"/>
            </a:pPr>
            <a:r>
              <a:rPr lang="en-US" sz="2000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not necessarily set at social cost of carbon</a:t>
            </a:r>
          </a:p>
          <a:p>
            <a:endParaRPr lang="en-US" sz="1000" i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Symbol" pitchFamily="2" charset="2"/>
              <a:buChar char="Þ"/>
            </a:pPr>
            <a:r>
              <a:rPr lang="en-US" sz="2000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not necessarily uniform across sectors or across countries</a:t>
            </a:r>
          </a:p>
          <a:p>
            <a:pPr marL="342900" indent="-342900">
              <a:buFont typeface="Symbol" pitchFamily="2" charset="2"/>
              <a:buChar char="Þ"/>
            </a:pPr>
            <a:endParaRPr lang="en-US" sz="20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5250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576064"/>
          </a:xfrm>
        </p:spPr>
        <p:txBody>
          <a:bodyPr/>
          <a:lstStyle/>
          <a:p>
            <a:r>
              <a:rPr lang="en-US" sz="3200" dirty="0"/>
              <a:t>Plan for this talk</a:t>
            </a:r>
            <a:endParaRPr lang="en-GB" sz="32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1DC4030-ABBA-4A09-B049-D09267808952}"/>
              </a:ext>
            </a:extLst>
          </p:cNvPr>
          <p:cNvSpPr/>
          <p:nvPr/>
        </p:nvSpPr>
        <p:spPr>
          <a:xfrm>
            <a:off x="1043608" y="2492896"/>
            <a:ext cx="87129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ea"/>
              <a:buAutoNum type="circleNumDbPlain"/>
            </a:pPr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Role of carbon pricing</a:t>
            </a:r>
          </a:p>
          <a:p>
            <a:pPr marL="514350" indent="-514350">
              <a:buFont typeface="+mj-ea"/>
              <a:buAutoNum type="circleNumDbPlain"/>
            </a:pPr>
            <a:endParaRPr lang="en-US" sz="24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514350" indent="-514350">
              <a:buFont typeface="+mj-ea"/>
              <a:buAutoNum type="circleNumDbPlain"/>
            </a:pPr>
            <a:endParaRPr lang="en-US" sz="24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514350" indent="-514350">
              <a:buFont typeface="+mj-ea"/>
              <a:buAutoNum type="circleNumDbPlain"/>
            </a:pPr>
            <a:r>
              <a:rPr lang="en-US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Overlapping climate policies</a:t>
            </a:r>
            <a:endParaRPr lang="en-US" sz="22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0" lvl="1"/>
            <a:endParaRPr lang="en-US" sz="22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0" lvl="1"/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EA0F84-CC59-CDEF-8F8F-8E13FFED2DF2}"/>
              </a:ext>
            </a:extLst>
          </p:cNvPr>
          <p:cNvSpPr/>
          <p:nvPr/>
        </p:nvSpPr>
        <p:spPr>
          <a:xfrm>
            <a:off x="341276" y="3501008"/>
            <a:ext cx="8461448" cy="57606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7000"/>
                </a:schemeClr>
              </a:gs>
              <a:gs pos="80000">
                <a:schemeClr val="accent1">
                  <a:shade val="93000"/>
                  <a:satMod val="130000"/>
                  <a:alpha val="7000"/>
                </a:schemeClr>
              </a:gs>
              <a:gs pos="100000">
                <a:schemeClr val="accent1">
                  <a:shade val="94000"/>
                  <a:satMod val="135000"/>
                  <a:alpha val="7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809945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9050">
          <a:solidFill>
            <a:schemeClr val="tx1"/>
          </a:solidFill>
          <a:prstDash val="solid"/>
          <a:tailEnd type="none" w="sm" len="sm"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  <a:lnDef>
      <a:spPr>
        <a:ln w="76200" cmpd="dbl">
          <a:solidFill>
            <a:srgbClr val="00B050"/>
          </a:solidFill>
          <a:prstDash val="sysDash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77E1442E52814FA9F1B51739530B2E" ma:contentTypeVersion="16" ma:contentTypeDescription="Create a new document." ma:contentTypeScope="" ma:versionID="fae0b0589eed6b0f2d1d2cd49dff4d92">
  <xsd:schema xmlns:xsd="http://www.w3.org/2001/XMLSchema" xmlns:xs="http://www.w3.org/2001/XMLSchema" xmlns:p="http://schemas.microsoft.com/office/2006/metadata/properties" xmlns:ns2="a4bd4da7-b61f-4c8f-a6b6-0fba449af9a5" xmlns:ns3="030e9ef2-c089-4150-a305-fe53eb106fe7" targetNamespace="http://schemas.microsoft.com/office/2006/metadata/properties" ma:root="true" ma:fieldsID="6cfa9e63b8406bfe0f530dd5587d0445" ns2:_="" ns3:_="">
    <xsd:import namespace="a4bd4da7-b61f-4c8f-a6b6-0fba449af9a5"/>
    <xsd:import namespace="030e9ef2-c089-4150-a305-fe53eb106f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bd4da7-b61f-4c8f-a6b6-0fba449af9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74d4432-dc9c-456d-883f-1444e39995a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0e9ef2-c089-4150-a305-fe53eb106fe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9da4c30c-6ed2-4417-9787-fb3a49792937}" ma:internalName="TaxCatchAll" ma:showField="CatchAllData" ma:web="030e9ef2-c089-4150-a305-fe53eb106fe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a4bd4da7-b61f-4c8f-a6b6-0fba449af9a5" xsi:nil="true"/>
    <SharedWithUsers xmlns="030e9ef2-c089-4150-a305-fe53eb106fe7">
      <UserInfo>
        <DisplayName/>
        <AccountId xsi:nil="true"/>
        <AccountType/>
      </UserInfo>
    </SharedWithUsers>
    <lcf76f155ced4ddcb4097134ff3c332f xmlns="a4bd4da7-b61f-4c8f-a6b6-0fba449af9a5">
      <Terms xmlns="http://schemas.microsoft.com/office/infopath/2007/PartnerControls"/>
    </lcf76f155ced4ddcb4097134ff3c332f>
    <TaxCatchAll xmlns="030e9ef2-c089-4150-a305-fe53eb106fe7" xsi:nil="true"/>
  </documentManagement>
</p:properties>
</file>

<file path=customXml/itemProps1.xml><?xml version="1.0" encoding="utf-8"?>
<ds:datastoreItem xmlns:ds="http://schemas.openxmlformats.org/officeDocument/2006/customXml" ds:itemID="{6399BEF5-339D-4B23-B8D1-2CB702AA3558}"/>
</file>

<file path=customXml/itemProps2.xml><?xml version="1.0" encoding="utf-8"?>
<ds:datastoreItem xmlns:ds="http://schemas.openxmlformats.org/officeDocument/2006/customXml" ds:itemID="{1E31D8C2-69BF-4608-8853-32FBA4FADAAD}"/>
</file>

<file path=customXml/itemProps3.xml><?xml version="1.0" encoding="utf-8"?>
<ds:datastoreItem xmlns:ds="http://schemas.openxmlformats.org/officeDocument/2006/customXml" ds:itemID="{1E8DDD8C-4C05-492F-BAE5-D452CD90EB56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4340248</TotalTime>
  <Words>1192</Words>
  <Application>Microsoft Macintosh PowerPoint</Application>
  <PresentationFormat>On-screen Show (4:3)</PresentationFormat>
  <Paragraphs>211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Cambria</vt:lpstr>
      <vt:lpstr>Palatino</vt:lpstr>
      <vt:lpstr>Symbol</vt:lpstr>
      <vt:lpstr>System Font Regular</vt:lpstr>
      <vt:lpstr>Verdana</vt:lpstr>
      <vt:lpstr>Wingdings</vt:lpstr>
      <vt:lpstr>1_Custom Design</vt:lpstr>
      <vt:lpstr>Custom Design</vt:lpstr>
      <vt:lpstr>PowerPoint Presentation</vt:lpstr>
      <vt:lpstr>Plan for this talk</vt:lpstr>
      <vt:lpstr>Recent research</vt:lpstr>
      <vt:lpstr>Plan for this talk</vt:lpstr>
      <vt:lpstr>Strategic context for carbon pricing</vt:lpstr>
      <vt:lpstr>Carbon markets as a waste of energy?</vt:lpstr>
      <vt:lpstr>Economic theory &amp; climate policy</vt:lpstr>
      <vt:lpstr>A more holistic policy approach…</vt:lpstr>
      <vt:lpstr>Plan for this talk</vt:lpstr>
      <vt:lpstr>Rise of hybrid carbon markets</vt:lpstr>
      <vt:lpstr>Overlapping climate policies</vt:lpstr>
      <vt:lpstr>Conceptual framework</vt:lpstr>
      <vt:lpstr>A simple formula for overlapping policies</vt:lpstr>
      <vt:lpstr>Empirical illustrations: Framework recap</vt:lpstr>
      <vt:lpstr>Empirical illustrations: Punctured waterbeds</vt:lpstr>
      <vt:lpstr>Empirical illustrations: Supply-side policies (1)</vt:lpstr>
      <vt:lpstr>Empirical illustrations: Supply-side policies (2)</vt:lpstr>
      <vt:lpstr>Empirical illustrations: Demand-side policies</vt:lpstr>
      <vt:lpstr>Conclusions</vt:lpstr>
    </vt:vector>
  </TitlesOfParts>
  <Company>eprg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sl492</dc:creator>
  <cp:lastModifiedBy>Robert Ritz</cp:lastModifiedBy>
  <cp:revision>2903</cp:revision>
  <cp:lastPrinted>2020-05-05T08:50:02Z</cp:lastPrinted>
  <dcterms:created xsi:type="dcterms:W3CDTF">2008-10-17T15:10:14Z</dcterms:created>
  <dcterms:modified xsi:type="dcterms:W3CDTF">2022-08-30T14:04:42Z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3896800.00000000</vt:lpwstr>
  </property>
  <property fmtid="{D5CDD505-2E9C-101B-9397-08002B2CF9AE}" pid="3" name="xd_ProgID">
    <vt:lpwstr/>
  </property>
  <property fmtid="{D5CDD505-2E9C-101B-9397-08002B2CF9AE}" pid="4" name="MediaServiceImageTags">
    <vt:lpwstr/>
  </property>
  <property fmtid="{D5CDD505-2E9C-101B-9397-08002B2CF9AE}" pid="5" name="ContentTypeId">
    <vt:lpwstr>0x010100C977E1442E52814FA9F1B51739530B2E</vt:lpwstr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xd_Signature">
    <vt:lpwstr/>
  </property>
</Properties>
</file>