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charts/style2.xml" ContentType="application/vnd.ms-office.chartstyle+xml"/>
  <Override PartName="/ppt/charts/colors2.xml" ContentType="application/vnd.ms-office.chartcolorstyle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85" r:id="rId2"/>
    <p:sldId id="383" r:id="rId3"/>
    <p:sldId id="271" r:id="rId4"/>
    <p:sldId id="272" r:id="rId5"/>
    <p:sldId id="388" r:id="rId6"/>
    <p:sldId id="307" r:id="rId7"/>
    <p:sldId id="389" r:id="rId8"/>
    <p:sldId id="294" r:id="rId9"/>
    <p:sldId id="370" r:id="rId10"/>
    <p:sldId id="371" r:id="rId11"/>
    <p:sldId id="417" r:id="rId12"/>
    <p:sldId id="390" r:id="rId13"/>
    <p:sldId id="308" r:id="rId14"/>
    <p:sldId id="391" r:id="rId15"/>
    <p:sldId id="277" r:id="rId16"/>
    <p:sldId id="278" r:id="rId17"/>
    <p:sldId id="418" r:id="rId18"/>
    <p:sldId id="385" r:id="rId19"/>
    <p:sldId id="392" r:id="rId20"/>
    <p:sldId id="401" r:id="rId21"/>
    <p:sldId id="420" r:id="rId22"/>
    <p:sldId id="379" r:id="rId23"/>
    <p:sldId id="421" r:id="rId24"/>
    <p:sldId id="423" r:id="rId25"/>
    <p:sldId id="422" r:id="rId26"/>
    <p:sldId id="419" r:id="rId27"/>
    <p:sldId id="377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98" autoAdjust="0"/>
    <p:restoredTop sz="94660"/>
  </p:normalViewPr>
  <p:slideViewPr>
    <p:cSldViewPr snapToGrid="0">
      <p:cViewPr varScale="1">
        <p:scale>
          <a:sx n="68" d="100"/>
          <a:sy n="68" d="100"/>
        </p:scale>
        <p:origin x="62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35" Type="http://schemas.openxmlformats.org/officeDocument/2006/relationships/customXml" Target="../customXml/item2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metcalf\Box\Metcalf%20Files\Carbon%20Tax%20and%20Employment\AEO%20emissions%20estimat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1"/>
          <c:order val="0"/>
          <c:tx>
            <c:v>Energy Related Emissions</c:v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Carbon_Dioxide_Total_by_Fuel_To!$A$6:$A$31</c:f>
              <c:numCache>
                <c:formatCode>General</c:formatCode>
                <c:ptCount val="26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  <c:pt idx="15">
                  <c:v>2020</c:v>
                </c:pt>
                <c:pt idx="16">
                  <c:v>2021</c:v>
                </c:pt>
                <c:pt idx="17">
                  <c:v>2022</c:v>
                </c:pt>
                <c:pt idx="18">
                  <c:v>2023</c:v>
                </c:pt>
                <c:pt idx="19">
                  <c:v>2024</c:v>
                </c:pt>
                <c:pt idx="20">
                  <c:v>2025</c:v>
                </c:pt>
                <c:pt idx="21">
                  <c:v>2026</c:v>
                </c:pt>
                <c:pt idx="22">
                  <c:v>2027</c:v>
                </c:pt>
                <c:pt idx="23">
                  <c:v>2028</c:v>
                </c:pt>
                <c:pt idx="24">
                  <c:v>2029</c:v>
                </c:pt>
                <c:pt idx="25">
                  <c:v>2030</c:v>
                </c:pt>
              </c:numCache>
            </c:numRef>
          </c:cat>
          <c:val>
            <c:numRef>
              <c:f>Carbon_Dioxide_Total_by_Fuel_To!$B$6:$B$31</c:f>
              <c:numCache>
                <c:formatCode>#,##0</c:formatCode>
                <c:ptCount val="26"/>
                <c:pt idx="0">
                  <c:v>5997.5829999999996</c:v>
                </c:pt>
                <c:pt idx="1">
                  <c:v>5915.3670000000002</c:v>
                </c:pt>
                <c:pt idx="2">
                  <c:v>6004.665</c:v>
                </c:pt>
                <c:pt idx="3">
                  <c:v>5818.0730000000003</c:v>
                </c:pt>
                <c:pt idx="4">
                  <c:v>5393.4080000000004</c:v>
                </c:pt>
                <c:pt idx="5">
                  <c:v>5583.9260000000004</c:v>
                </c:pt>
                <c:pt idx="6">
                  <c:v>5445.2690000000002</c:v>
                </c:pt>
                <c:pt idx="7">
                  <c:v>5228.2920000000004</c:v>
                </c:pt>
                <c:pt idx="8">
                  <c:v>5355.424</c:v>
                </c:pt>
                <c:pt idx="9">
                  <c:v>5412.1409999999996</c:v>
                </c:pt>
                <c:pt idx="10">
                  <c:v>5261.75</c:v>
                </c:pt>
                <c:pt idx="11">
                  <c:v>5169.4340000000002</c:v>
                </c:pt>
                <c:pt idx="12">
                  <c:v>5129.5590000000002</c:v>
                </c:pt>
                <c:pt idx="13">
                  <c:v>5274.8890000000001</c:v>
                </c:pt>
                <c:pt idx="14">
                  <c:v>5139.7250000000004</c:v>
                </c:pt>
                <c:pt idx="15">
                  <c:v>4570.5410000000002</c:v>
                </c:pt>
                <c:pt idx="16">
                  <c:v>4725.0307620000003</c:v>
                </c:pt>
                <c:pt idx="17">
                  <c:v>4844.703125</c:v>
                </c:pt>
                <c:pt idx="18">
                  <c:v>4768.6396480000003</c:v>
                </c:pt>
                <c:pt idx="19">
                  <c:v>4687.7612300000001</c:v>
                </c:pt>
                <c:pt idx="20">
                  <c:v>4622.8789059999999</c:v>
                </c:pt>
                <c:pt idx="21">
                  <c:v>4649.904297</c:v>
                </c:pt>
                <c:pt idx="22">
                  <c:v>4615.0253910000001</c:v>
                </c:pt>
                <c:pt idx="23">
                  <c:v>4606.2368159999996</c:v>
                </c:pt>
                <c:pt idx="24">
                  <c:v>4601.1010740000002</c:v>
                </c:pt>
                <c:pt idx="25">
                  <c:v>4583.5478519999997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238-4D66-B7EB-5EADB9372B8D}"/>
            </c:ext>
          </c:extLst>
        </c:ser>
        <c:ser>
          <c:idx val="0"/>
          <c:order val="1"/>
          <c:tx>
            <c:v>2005 Benchmark</c:v>
          </c:tx>
          <c:spPr>
            <a:ln w="28575" cap="rnd">
              <a:solidFill>
                <a:schemeClr val="tx1"/>
              </a:solidFill>
              <a:prstDash val="dash"/>
              <a:round/>
            </a:ln>
            <a:effectLst/>
          </c:spPr>
          <c:marker>
            <c:symbol val="none"/>
          </c:marker>
          <c:cat>
            <c:numRef>
              <c:f>Carbon_Dioxide_Total_by_Fuel_To!$A$6:$A$31</c:f>
              <c:numCache>
                <c:formatCode>General</c:formatCode>
                <c:ptCount val="26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  <c:pt idx="15">
                  <c:v>2020</c:v>
                </c:pt>
                <c:pt idx="16">
                  <c:v>2021</c:v>
                </c:pt>
                <c:pt idx="17">
                  <c:v>2022</c:v>
                </c:pt>
                <c:pt idx="18">
                  <c:v>2023</c:v>
                </c:pt>
                <c:pt idx="19">
                  <c:v>2024</c:v>
                </c:pt>
                <c:pt idx="20">
                  <c:v>2025</c:v>
                </c:pt>
                <c:pt idx="21">
                  <c:v>2026</c:v>
                </c:pt>
                <c:pt idx="22">
                  <c:v>2027</c:v>
                </c:pt>
                <c:pt idx="23">
                  <c:v>2028</c:v>
                </c:pt>
                <c:pt idx="24">
                  <c:v>2029</c:v>
                </c:pt>
                <c:pt idx="25">
                  <c:v>2030</c:v>
                </c:pt>
              </c:numCache>
            </c:numRef>
          </c:cat>
          <c:val>
            <c:numRef>
              <c:f>Carbon_Dioxide_Total_by_Fuel_To!$C$6:$C$31</c:f>
              <c:numCache>
                <c:formatCode>#,##0</c:formatCode>
                <c:ptCount val="26"/>
                <c:pt idx="0">
                  <c:v>2998.7914999999998</c:v>
                </c:pt>
                <c:pt idx="1">
                  <c:v>2998.7914999999998</c:v>
                </c:pt>
                <c:pt idx="2">
                  <c:v>2998.7914999999998</c:v>
                </c:pt>
                <c:pt idx="3">
                  <c:v>2998.7914999999998</c:v>
                </c:pt>
                <c:pt idx="4">
                  <c:v>2998.7914999999998</c:v>
                </c:pt>
                <c:pt idx="5">
                  <c:v>2998.7914999999998</c:v>
                </c:pt>
                <c:pt idx="6">
                  <c:v>2998.7914999999998</c:v>
                </c:pt>
                <c:pt idx="7">
                  <c:v>2998.7914999999998</c:v>
                </c:pt>
                <c:pt idx="8">
                  <c:v>2998.7914999999998</c:v>
                </c:pt>
                <c:pt idx="9">
                  <c:v>2998.7914999999998</c:v>
                </c:pt>
                <c:pt idx="10">
                  <c:v>2998.7914999999998</c:v>
                </c:pt>
                <c:pt idx="11">
                  <c:v>2998.7914999999998</c:v>
                </c:pt>
                <c:pt idx="12">
                  <c:v>2998.7914999999998</c:v>
                </c:pt>
                <c:pt idx="13">
                  <c:v>2998.7914999999998</c:v>
                </c:pt>
                <c:pt idx="14">
                  <c:v>2998.7914999999998</c:v>
                </c:pt>
                <c:pt idx="15">
                  <c:v>2998.7914999999998</c:v>
                </c:pt>
                <c:pt idx="16">
                  <c:v>2998.7914999999998</c:v>
                </c:pt>
                <c:pt idx="17">
                  <c:v>2998.7914999999998</c:v>
                </c:pt>
                <c:pt idx="18">
                  <c:v>2998.7914999999998</c:v>
                </c:pt>
                <c:pt idx="19">
                  <c:v>2998.7914999999998</c:v>
                </c:pt>
                <c:pt idx="20">
                  <c:v>2998.7914999999998</c:v>
                </c:pt>
                <c:pt idx="21">
                  <c:v>2998.7914999999998</c:v>
                </c:pt>
                <c:pt idx="22">
                  <c:v>2998.7914999999998</c:v>
                </c:pt>
                <c:pt idx="23">
                  <c:v>2998.7914999999998</c:v>
                </c:pt>
                <c:pt idx="24">
                  <c:v>2998.7914999999998</c:v>
                </c:pt>
                <c:pt idx="25">
                  <c:v>2998.7914999999998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238-4D66-B7EB-5EADB9372B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17661320"/>
        <c:axId val="617662632"/>
      </c:lineChart>
      <c:catAx>
        <c:axId val="617661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7662632"/>
        <c:crosses val="autoZero"/>
        <c:auto val="1"/>
        <c:lblAlgn val="ctr"/>
        <c:lblOffset val="100"/>
        <c:tickLblSkip val="5"/>
        <c:noMultiLvlLbl val="0"/>
      </c:catAx>
      <c:valAx>
        <c:axId val="617662632"/>
        <c:scaling>
          <c:orientation val="minMax"/>
          <c:min val="25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MMmt CO2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76613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No Technology Adoption or Firm Entry</c:v>
                </c:pt>
                <c:pt idx="1">
                  <c:v>No Firm Entry</c:v>
                </c:pt>
                <c:pt idx="2">
                  <c:v>Full Model</c:v>
                </c:pt>
              </c:strCache>
            </c:strRef>
          </c:cat>
          <c:val>
            <c:numRef>
              <c:f>Sheet1!$B$2:$B$4</c:f>
              <c:numCache>
                <c:formatCode>"$"#,##0</c:formatCode>
                <c:ptCount val="3"/>
                <c:pt idx="0">
                  <c:v>100</c:v>
                </c:pt>
                <c:pt idx="1">
                  <c:v>30</c:v>
                </c:pt>
                <c:pt idx="2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D50-46A4-97E2-DB9D2D6F5E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780932736"/>
        <c:axId val="1780940224"/>
      </c:barChart>
      <c:lineChart>
        <c:grouping val="standard"/>
        <c:varyColors val="0"/>
        <c:ser>
          <c:idx val="1"/>
          <c:order val="1"/>
          <c:tx>
            <c:v>Revenue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val>
            <c:numRef>
              <c:f>Sheet1!$D$2:$D$4</c:f>
              <c:numCache>
                <c:formatCode>0</c:formatCode>
                <c:ptCount val="3"/>
                <c:pt idx="0">
                  <c:v>399.37689999999998</c:v>
                </c:pt>
                <c:pt idx="1">
                  <c:v>110.0645</c:v>
                </c:pt>
                <c:pt idx="2">
                  <c:v>56.604599999999998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D50-46A4-97E2-DB9D2D6F5E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20447664"/>
        <c:axId val="920443504"/>
      </c:lineChart>
      <c:catAx>
        <c:axId val="1780932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80940224"/>
        <c:crosses val="autoZero"/>
        <c:auto val="1"/>
        <c:lblAlgn val="ctr"/>
        <c:lblOffset val="100"/>
        <c:noMultiLvlLbl val="0"/>
      </c:catAx>
      <c:valAx>
        <c:axId val="17809402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/>
                  <a:t>Dollars per metric ton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80932736"/>
        <c:crosses val="autoZero"/>
        <c:crossBetween val="between"/>
      </c:valAx>
      <c:valAx>
        <c:axId val="920443504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/>
                  <a:t>Annual Revenue (Billions)</a:t>
                </a:r>
              </a:p>
            </c:rich>
          </c:tx>
          <c:layout>
            <c:manualLayout>
              <c:xMode val="edge"/>
              <c:yMode val="edge"/>
              <c:x val="0.9438852633372502"/>
              <c:y val="0.1816391334145297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20447664"/>
        <c:crosses val="max"/>
        <c:crossBetween val="between"/>
      </c:valAx>
      <c:catAx>
        <c:axId val="920447664"/>
        <c:scaling>
          <c:orientation val="minMax"/>
        </c:scaling>
        <c:delete val="1"/>
        <c:axPos val="b"/>
        <c:majorTickMark val="out"/>
        <c:minorTickMark val="none"/>
        <c:tickLblPos val="nextTo"/>
        <c:crossAx val="92044350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9394A5-397E-489D-BEF4-9BE330DC7910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EF014D-B01D-4589-BED3-8839BE863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950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 2019 emissions were 5130.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EF014D-B01D-4589-BED3-8839BE86397C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3778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A76E6B-F50D-4349-8332-084D83161A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359A8E-76EA-487C-A901-F07EC4602A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6B37D1-D1F6-4B2B-9A5C-2527A367F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4505E-3D47-4253-85E7-46859D9FCC43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E918E9-F09B-4F3E-960A-CCFDF8AF4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F4E9AC-594C-4886-A3A8-62C8ED47E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B7B79-4DD5-4B72-BF09-502BF56F3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979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A17CA-DC37-48D1-BC90-685E441A2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4551E3-CC34-46EA-80A7-AC94177983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D79773-1602-49C0-85A4-81DB670EC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4505E-3D47-4253-85E7-46859D9FCC43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D04B3D-0768-48B0-AE6F-FC339477E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6C75C6-1916-4234-B87B-A9D08B4FB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B7B79-4DD5-4B72-BF09-502BF56F3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708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89D9A1B-77CB-43C2-8A9A-B8964119F7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755206-5ADB-4EDE-BC86-2CA72732B0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B715AB-A7F9-4BE1-9CE3-8F20EF920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4505E-3D47-4253-85E7-46859D9FCC43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CC4633-48A7-4283-981A-228FBBD08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FD0402-D70B-401A-BD89-5B3AF9443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B7B79-4DD5-4B72-BF09-502BF56F3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60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4883AF-9729-426D-855D-AF7C3E1F0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95149E-A6DD-4878-98B4-F9AB1D0DBE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E1D4EB-6443-4F17-A4AE-9AFD9A513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4505E-3D47-4253-85E7-46859D9FCC43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8266AB-22D4-4574-9974-38DA50A53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51F2A4-4745-446B-AF54-81A8DF1BB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B7B79-4DD5-4B72-BF09-502BF56F3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505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89167-86C7-462C-8B51-765B8D531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0022C9-BBFF-4B6E-A0D3-52C9295587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3D772E-0863-4BBD-B13D-9046887C7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4505E-3D47-4253-85E7-46859D9FCC43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2B7B1A-8DCD-4EF8-90EB-D16FB7F65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25B37E-63F4-45FA-8FF4-945D0C63D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B7B79-4DD5-4B72-BF09-502BF56F3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599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4DF17-077E-4671-AE1A-417B7E4BB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64C38B-C7EE-427C-B884-A908C56B13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EC962C-EFBE-4387-A945-508519FF40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B34801-D2DE-430B-8DEE-8C4BC2672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4505E-3D47-4253-85E7-46859D9FCC43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9334E6-5E6F-4C46-B4A4-BA6A0E476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E6981D-4652-4B4A-A14E-54844F9AB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B7B79-4DD5-4B72-BF09-502BF56F3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235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6018D-E6AB-4095-9FE3-0E4CC91CF9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A149A0-6ACC-493B-863F-B0271576B7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C1E7B5-8E88-4CA7-8B5C-1CE3414EDB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31C65D4-D58E-4987-8E62-B1CADBE124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010671-0B6D-476A-A218-550D0D119B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29CCC4-690E-4C67-B2AE-280FF3C98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4505E-3D47-4253-85E7-46859D9FCC43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0AD8E8-9581-4B9C-8689-845740977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B78311-1DD7-4DDA-9548-21FBDE0A7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B7B79-4DD5-4B72-BF09-502BF56F3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380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6D73D-CFE1-46CB-B8B0-151DB79DB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686F092-2953-4D24-91B2-94D86C138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4505E-3D47-4253-85E7-46859D9FCC43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BBE08A-9A0B-45BF-ADC9-06FAE20DC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D5D3EB-58A7-4C8B-AAC9-ED1E21060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B7B79-4DD5-4B72-BF09-502BF56F3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606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F05697-035F-4BE6-8EEA-7D441CA2D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4505E-3D47-4253-85E7-46859D9FCC43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7EFC05-3CBA-4458-8C00-B83F31BA0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29FF65-C754-49B8-A5F4-4D35F6E5D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B7B79-4DD5-4B72-BF09-502BF56F3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732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29A6A-363C-4FC9-8302-FDB6B4689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247D36-3277-40B3-BC6F-048A06ABE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D2B041-E8F0-4A83-BD4F-055863E349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3B712A-5896-4C89-9625-866596337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4505E-3D47-4253-85E7-46859D9FCC43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58AB9D-0C60-4DF5-B558-207A54B54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32B79E-8E65-4C78-BE14-3F0D5A51D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B7B79-4DD5-4B72-BF09-502BF56F3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349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939CB-E231-4290-ADD1-AB5206BF7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574F98-4B5A-48BA-B873-3F31C10CFB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06C54D-A858-4479-AD10-309CA66741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C3E04C-8B0C-4266-9CBF-DEA4F4591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4505E-3D47-4253-85E7-46859D9FCC43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8D39CE-7C1F-429F-B035-50B652A6A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BD23BD-260E-4DBB-B212-98B31F855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B7B79-4DD5-4B72-BF09-502BF56F3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248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7C5E11-9ECB-4805-8488-8E84AE5E1C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B628B9-9BC8-490D-B48D-F4425F1136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FDACC0-9DF6-4D52-8CC6-DA898F3E1E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D4505E-3D47-4253-85E7-46859D9FCC43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9C4270-FD0F-48AA-A79E-BB676A50BC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A70D2A-86B3-4E6C-8D11-83C977BB7F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AB7B79-4DD5-4B72-BF09-502BF56F3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929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7" Type="http://schemas.openxmlformats.org/officeDocument/2006/relationships/image" Target="../media/image1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6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2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E37F4-ECE6-4F9F-8A55-CF38FB9BAC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373626"/>
            <a:ext cx="9576619" cy="3136337"/>
          </a:xfrm>
        </p:spPr>
        <p:txBody>
          <a:bodyPr anchor="ctr">
            <a:normAutofit/>
          </a:bodyPr>
          <a:lstStyle/>
          <a:p>
            <a:r>
              <a:rPr lang="en-US" sz="2800" b="0" i="0" u="none" strike="noStrike" baseline="0" dirty="0">
                <a:solidFill>
                  <a:srgbClr val="000000"/>
                </a:solidFill>
                <a:latin typeface="+mn-lt"/>
              </a:rPr>
              <a:t>Overcoming Political Opposition to Carbon Pricing Based on Economic Concerns: The Macroeconomic Effects of a Carbon Tax</a:t>
            </a:r>
            <a:br>
              <a:rPr lang="en-US" sz="2800" b="0" i="0" u="none" strike="noStrike" baseline="0" dirty="0">
                <a:solidFill>
                  <a:srgbClr val="000000"/>
                </a:solidFill>
                <a:latin typeface="+mn-lt"/>
              </a:rPr>
            </a:br>
            <a:br>
              <a:rPr lang="en-US" sz="2800" b="0" i="0" u="none" strike="noStrike" baseline="0" dirty="0">
                <a:solidFill>
                  <a:srgbClr val="000000"/>
                </a:solidFill>
                <a:latin typeface="+mn-lt"/>
              </a:rPr>
            </a:br>
            <a:r>
              <a:rPr lang="en-US" sz="2800" b="0" i="0" u="none" strike="noStrike" baseline="0" dirty="0">
                <a:solidFill>
                  <a:srgbClr val="000000"/>
                </a:solidFill>
                <a:latin typeface="+mn-lt"/>
              </a:rPr>
              <a:t>Gilbert E Metcalf</a:t>
            </a:r>
            <a:br>
              <a:rPr lang="en-US" sz="2800" b="0" i="0" u="none" strike="noStrike" baseline="0" dirty="0">
                <a:solidFill>
                  <a:srgbClr val="000000"/>
                </a:solidFill>
                <a:latin typeface="+mn-lt"/>
              </a:rPr>
            </a:br>
            <a:r>
              <a:rPr lang="en-US" sz="2800" b="0" i="0" u="none" strike="noStrike" baseline="0" dirty="0">
                <a:solidFill>
                  <a:srgbClr val="000000"/>
                </a:solidFill>
                <a:latin typeface="+mn-lt"/>
              </a:rPr>
              <a:t>MIT and Tufts University</a:t>
            </a:r>
            <a:endParaRPr lang="en-US" sz="7200" dirty="0">
              <a:latin typeface="+mn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E8C77F-ECA7-43D8-A419-09F6E4066FD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r>
              <a:rPr lang="en-US" dirty="0"/>
              <a:t>CEEPR-EPRG European Energy Policy Conference</a:t>
            </a:r>
          </a:p>
          <a:p>
            <a:r>
              <a:rPr lang="en-US" dirty="0"/>
              <a:t>Brussels, Belgium</a:t>
            </a:r>
          </a:p>
          <a:p>
            <a:r>
              <a:rPr lang="en-US" dirty="0"/>
              <a:t>September 2022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219910B-2AC5-44AF-B212-F0828AAB72E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4511" y="6105045"/>
            <a:ext cx="2075559" cy="62098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5CCA5CA-E44F-0F8C-7144-C337871A63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441" y="6171909"/>
            <a:ext cx="2731280" cy="554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06706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D988173-0358-4F49-B243-1B2155CF2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0DD09-F61C-493C-8818-4311C754F91E}" type="slidenum">
              <a:rPr lang="en-US" smtClean="0"/>
              <a:t>10</a:t>
            </a:fld>
            <a:endParaRPr lang="en-US"/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CF01A1A2-8C90-4D82-B5EC-EE89DA109CB4}"/>
              </a:ext>
            </a:extLst>
          </p:cNvPr>
          <p:cNvSpPr txBox="1">
            <a:spLocks/>
          </p:cNvSpPr>
          <p:nvPr/>
        </p:nvSpPr>
        <p:spPr bwMode="auto">
          <a:xfrm>
            <a:off x="0" y="-22356"/>
            <a:ext cx="12192000" cy="430886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ts val="0"/>
              </a:spcAft>
              <a:defRPr sz="2800" b="1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US" sz="2000" dirty="0">
                <a:solidFill>
                  <a:sysClr val="windowText" lastClr="000000"/>
                </a:solidFill>
              </a:rPr>
              <a:t>	Data description – No Controls</a:t>
            </a:r>
          </a:p>
        </p:txBody>
      </p:sp>
      <p:pic>
        <p:nvPicPr>
          <p:cNvPr id="5" name="Picture 4" descr="A close up of a map&#10;&#10;Description automatically generated">
            <a:extLst>
              <a:ext uri="{FF2B5EF4-FFF2-40B4-BE49-F238E27FC236}">
                <a16:creationId xmlns:a16="http://schemas.microsoft.com/office/drawing/2014/main" id="{CA11966A-6077-4E3D-8EB1-32E88C587C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9745" y="430886"/>
            <a:ext cx="8832509" cy="6427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21550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EBCD98B-BA3C-4D14-97F8-2413F4F42B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3312" y="633342"/>
            <a:ext cx="8548687" cy="6224658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AF2D90-82F6-40D4-A126-B36FFC249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0DD09-F61C-493C-8818-4311C754F91E}" type="slidenum">
              <a:rPr lang="en-US" smtClean="0"/>
              <a:t>11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4F26D6-14CA-446E-A0E5-C3151A7981E3}"/>
              </a:ext>
            </a:extLst>
          </p:cNvPr>
          <p:cNvSpPr txBox="1"/>
          <p:nvPr/>
        </p:nvSpPr>
        <p:spPr>
          <a:xfrm>
            <a:off x="312527" y="998844"/>
            <a:ext cx="33307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33CC"/>
                </a:solidFill>
              </a:rPr>
              <a:t>Sweden</a:t>
            </a: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B02C8124-080E-41A9-96E3-8513AC7E00EC}"/>
              </a:ext>
            </a:extLst>
          </p:cNvPr>
          <p:cNvSpPr txBox="1">
            <a:spLocks/>
          </p:cNvSpPr>
          <p:nvPr/>
        </p:nvSpPr>
        <p:spPr bwMode="auto">
          <a:xfrm>
            <a:off x="0" y="-50637"/>
            <a:ext cx="12192000" cy="430886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ts val="0"/>
              </a:spcAft>
              <a:defRPr sz="2800" b="1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US" sz="2000" dirty="0">
                <a:solidFill>
                  <a:sysClr val="windowText" lastClr="000000"/>
                </a:solidFill>
              </a:rPr>
              <a:t>	Case Study</a:t>
            </a:r>
          </a:p>
        </p:txBody>
      </p:sp>
    </p:spTree>
    <p:extLst>
      <p:ext uri="{BB962C8B-B14F-4D97-AF65-F5344CB8AC3E}">
        <p14:creationId xmlns:p14="http://schemas.microsoft.com/office/powerpoint/2010/main" val="21236412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938CA69-D376-4C76-AABC-71E25C97DB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9621"/>
            <a:ext cx="10515600" cy="1325563"/>
          </a:xfrm>
        </p:spPr>
        <p:txBody>
          <a:bodyPr/>
          <a:lstStyle/>
          <a:p>
            <a:r>
              <a:rPr lang="en-US" dirty="0"/>
              <a:t>Metcalf and Stock Approach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AF2D90-82F6-40D4-A126-B36FFC249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0DD09-F61C-493C-8818-4311C754F91E}" type="slidenum">
              <a:rPr lang="en-US" smtClean="0"/>
              <a:t>12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D8C2781-85EC-4507-B845-A66C6B58D971}"/>
              </a:ext>
            </a:extLst>
          </p:cNvPr>
          <p:cNvGrpSpPr/>
          <p:nvPr/>
        </p:nvGrpSpPr>
        <p:grpSpPr>
          <a:xfrm>
            <a:off x="218766" y="1311643"/>
            <a:ext cx="11619273" cy="4862870"/>
            <a:chOff x="985684" y="1145410"/>
            <a:chExt cx="13142518" cy="4862870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FB22FF4D-E294-4255-B545-159AC78AB7CF}"/>
                </a:ext>
              </a:extLst>
            </p:cNvPr>
            <p:cNvSpPr txBox="1"/>
            <p:nvPr/>
          </p:nvSpPr>
          <p:spPr>
            <a:xfrm>
              <a:off x="985684" y="1145410"/>
              <a:ext cx="13142518" cy="48628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/>
                <a:t>Estimand:  cumulative dynamic causal effect of change in tax rate on real variables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/>
                <a:t>Two methods, one exogeneity condition (identifying assumptions)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endParaRPr lang="en-US" sz="2000" dirty="0"/>
            </a:p>
            <a:p>
              <a:pPr>
                <a:lnSpc>
                  <a:spcPct val="150000"/>
                </a:lnSpc>
              </a:pPr>
              <a:r>
                <a:rPr lang="en-US" sz="2000" b="1" dirty="0">
                  <a:solidFill>
                    <a:srgbClr val="B00000"/>
                  </a:solidFill>
                </a:rPr>
                <a:t>Local projections (panel)</a:t>
              </a:r>
            </a:p>
            <a:p>
              <a:pPr lvl="1">
                <a:lnSpc>
                  <a:spcPct val="150000"/>
                </a:lnSpc>
              </a:pPr>
              <a:r>
                <a:rPr lang="en-US" sz="2000" i="1" dirty="0"/>
                <a:t>Exogeneity condition:</a:t>
              </a:r>
            </a:p>
            <a:p>
              <a:pPr lvl="1">
                <a:lnSpc>
                  <a:spcPct val="150000"/>
                </a:lnSpc>
              </a:pPr>
              <a:endParaRPr lang="en-US" sz="2000" i="1" dirty="0"/>
            </a:p>
            <a:p>
              <a:pPr lvl="1"/>
              <a:endParaRPr lang="en-US" sz="2000" i="1" dirty="0"/>
            </a:p>
            <a:p>
              <a:pPr lvl="1"/>
              <a:r>
                <a:rPr lang="en-US" sz="2000" i="1" dirty="0"/>
                <a:t>Note:            is h-period ahead cumulative impulse response function in VAR jargon</a:t>
              </a:r>
              <a:endParaRPr lang="en-US" sz="2000" dirty="0"/>
            </a:p>
            <a:p>
              <a:endParaRPr lang="en-US" sz="2000" b="1" dirty="0">
                <a:solidFill>
                  <a:srgbClr val="33889F"/>
                </a:solidFill>
              </a:endParaRPr>
            </a:p>
            <a:p>
              <a:r>
                <a:rPr lang="en-US" sz="2000" b="1" dirty="0">
                  <a:solidFill>
                    <a:srgbClr val="B00000"/>
                  </a:solidFill>
                </a:rPr>
                <a:t>Panel VAR: </a:t>
              </a:r>
              <a:r>
                <a:rPr lang="en-US" sz="2000" dirty="0"/>
                <a:t>Same identifying assumption as LP</a:t>
              </a:r>
            </a:p>
            <a:p>
              <a:endParaRPr lang="en-US" sz="2000" b="1" dirty="0">
                <a:solidFill>
                  <a:srgbClr val="33889F"/>
                </a:solidFill>
              </a:endParaRPr>
            </a:p>
            <a:p>
              <a:r>
                <a:rPr lang="en-US" sz="2000" b="1" dirty="0">
                  <a:solidFill>
                    <a:srgbClr val="B00000"/>
                  </a:solidFill>
                </a:rPr>
                <a:t>Restricted or unrestricted: </a:t>
              </a:r>
              <a:r>
                <a:rPr lang="en-US" sz="2000" dirty="0"/>
                <a:t>Impose zero long-run effect on growth (restricted), or not (unrestricted)</a:t>
              </a:r>
            </a:p>
            <a:p>
              <a:endParaRPr lang="en-US" sz="2000" dirty="0"/>
            </a:p>
            <a:p>
              <a:r>
                <a:rPr lang="en-US" sz="2000" b="1" i="1" dirty="0">
                  <a:solidFill>
                    <a:srgbClr val="B00000"/>
                  </a:solidFill>
                </a:rPr>
                <a:t>Identification is coming from the time series variation: </a:t>
              </a:r>
              <a:r>
                <a:rPr lang="en-US" sz="2000" i="1" dirty="0">
                  <a:solidFill>
                    <a:srgbClr val="B00000"/>
                  </a:solidFill>
                </a:rPr>
                <a:t>think “SVAR”, not “event study”</a:t>
              </a:r>
              <a:endParaRPr lang="en-US" sz="2000" dirty="0">
                <a:solidFill>
                  <a:srgbClr val="B00000"/>
                </a:solidFill>
              </a:endParaRPr>
            </a:p>
          </p:txBody>
        </p:sp>
        <p:graphicFrame>
          <p:nvGraphicFramePr>
            <p:cNvPr id="4" name="Object 3">
              <a:extLst>
                <a:ext uri="{FF2B5EF4-FFF2-40B4-BE49-F238E27FC236}">
                  <a16:creationId xmlns:a16="http://schemas.microsoft.com/office/drawing/2014/main" id="{D7EE6AC9-0440-4D13-8D00-B4BB95CB616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724505" y="2282548"/>
            <a:ext cx="7313543" cy="355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7315200" imgH="355320" progId="Equation.DSMT4">
                    <p:embed/>
                  </p:oleObj>
                </mc:Choice>
                <mc:Fallback>
                  <p:oleObj name="Equation" r:id="rId2" imgW="7315200" imgH="355320" progId="Equation.DSMT4">
                    <p:embed/>
                    <p:pic>
                      <p:nvPicPr>
                        <p:cNvPr id="4" name="Object 3">
                          <a:extLst>
                            <a:ext uri="{FF2B5EF4-FFF2-40B4-BE49-F238E27FC236}">
                              <a16:creationId xmlns:a16="http://schemas.microsoft.com/office/drawing/2014/main" id="{D7EE6AC9-0440-4D13-8D00-B4BB95CB6160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4724505" y="2282548"/>
                          <a:ext cx="7313543" cy="3556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" name="Object 7">
              <a:extLst>
                <a:ext uri="{FF2B5EF4-FFF2-40B4-BE49-F238E27FC236}">
                  <a16:creationId xmlns:a16="http://schemas.microsoft.com/office/drawing/2014/main" id="{A1E99263-2BCE-4E3F-A0A1-6A9820742D3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172920" y="2658930"/>
            <a:ext cx="4406441" cy="812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4406760" imgH="812520" progId="Equation.DSMT4">
                    <p:embed/>
                  </p:oleObj>
                </mc:Choice>
                <mc:Fallback>
                  <p:oleObj name="Equation" r:id="rId4" imgW="4406760" imgH="812520" progId="Equation.DSMT4">
                    <p:embed/>
                    <p:pic>
                      <p:nvPicPr>
                        <p:cNvPr id="8" name="Object 7">
                          <a:extLst>
                            <a:ext uri="{FF2B5EF4-FFF2-40B4-BE49-F238E27FC236}">
                              <a16:creationId xmlns:a16="http://schemas.microsoft.com/office/drawing/2014/main" id="{A1E99263-2BCE-4E3F-A0A1-6A9820742D3A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5172920" y="2658930"/>
                          <a:ext cx="4406441" cy="8128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6813AEE9-3549-4750-BD1F-C461BBA49E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9929634"/>
              </p:ext>
            </p:extLst>
          </p:nvPr>
        </p:nvGraphicFramePr>
        <p:xfrm>
          <a:off x="1473093" y="3948437"/>
          <a:ext cx="447675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07960" imgH="355320" progId="Equation.DSMT4">
                  <p:embed/>
                </p:oleObj>
              </mc:Choice>
              <mc:Fallback>
                <p:oleObj name="Equation" r:id="rId6" imgW="507960" imgH="35532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6813AEE9-3549-4750-BD1F-C461BBA49E5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473093" y="3948437"/>
                        <a:ext cx="447675" cy="3603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621614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6557BCF-D69F-9305-E014-1B82F095E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 – Additional Details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EB8B5DC-A2A2-6054-534F-3611C2C71C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342900" indent="-3429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dirty="0"/>
              <a:t>All regressions include country &amp; year fixed effects</a:t>
            </a:r>
          </a:p>
          <a:p>
            <a:pPr marL="342900" indent="-3429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dirty="0"/>
              <a:t>Carbon tax enters weighted by coverage share</a:t>
            </a:r>
          </a:p>
          <a:p>
            <a:pPr marL="342900" indent="-3429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dirty="0"/>
              <a:t>Standard errors: heteroskedasticity-robust for SVAR and LP (</a:t>
            </a:r>
            <a:r>
              <a:rPr lang="en-US" dirty="0" err="1"/>
              <a:t>Plagborg-Møller</a:t>
            </a:r>
            <a:r>
              <a:rPr lang="en-US" dirty="0"/>
              <a:t> and Wolf (2019))</a:t>
            </a:r>
          </a:p>
          <a:p>
            <a:pPr marL="342900" indent="-3429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dirty="0"/>
              <a:t>Effects calibrated to $40 carbon tax at 0% real increase; tax covers 30 percent of emissions</a:t>
            </a:r>
          </a:p>
          <a:p>
            <a:pPr marL="914400" lvl="1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/>
              <a:t>Tax innovations are solved from IRF of tax shock to tax rate IRF (Sims (1986) method)</a:t>
            </a:r>
          </a:p>
          <a:p>
            <a:pPr marL="457200" indent="-4572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dirty="0"/>
              <a:t>4 lags of control variables used (base case)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AE0AC28-8781-49DD-97AF-880DC5031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0DD09-F61C-493C-8818-4311C754F91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3247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178F55D4-BE43-4563-A5D5-3E23328F5A6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56" y="1759736"/>
            <a:ext cx="6807552" cy="496173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B22FF4D-E294-4255-B545-159AC78AB7CF}"/>
              </a:ext>
            </a:extLst>
          </p:cNvPr>
          <p:cNvSpPr txBox="1"/>
          <p:nvPr/>
        </p:nvSpPr>
        <p:spPr>
          <a:xfrm>
            <a:off x="304800" y="3117220"/>
            <a:ext cx="357691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33CC"/>
                </a:solidFill>
              </a:rPr>
              <a:t>Simulation of a $40 per ton carbon tax applied to 30 percent of emissions (average for EU)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33CC"/>
                </a:solidFill>
              </a:rPr>
              <a:t>Figure shows impact on GDP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C287793-C545-452B-8E6F-9507509E4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36137"/>
          </a:xfrm>
        </p:spPr>
        <p:txBody>
          <a:bodyPr>
            <a:normAutofit fontScale="90000"/>
          </a:bodyPr>
          <a:lstStyle/>
          <a:p>
            <a:r>
              <a:rPr lang="en-US" dirty="0"/>
              <a:t>Empirical Findings Based on Statistical Analysis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B886F39-68A3-4EED-89AA-B33517862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0DD09-F61C-493C-8818-4311C754F91E}" type="slidenum">
              <a:rPr lang="en-US" smtClean="0"/>
              <a:t>14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BF6EB4-1905-4E72-BEF6-7A7625AB1E66}"/>
              </a:ext>
            </a:extLst>
          </p:cNvPr>
          <p:cNvSpPr txBox="1"/>
          <p:nvPr/>
        </p:nvSpPr>
        <p:spPr>
          <a:xfrm>
            <a:off x="175845" y="6308209"/>
            <a:ext cx="3174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Metcalf and Stock (2022)</a:t>
            </a:r>
          </a:p>
        </p:txBody>
      </p:sp>
    </p:spTree>
    <p:extLst>
      <p:ext uri="{BB962C8B-B14F-4D97-AF65-F5344CB8AC3E}">
        <p14:creationId xmlns:p14="http://schemas.microsoft.com/office/powerpoint/2010/main" val="11676522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74F79-83B1-4DCF-8140-CDC13C93A0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127735"/>
            <a:ext cx="7886700" cy="1325563"/>
          </a:xfrm>
        </p:spPr>
        <p:txBody>
          <a:bodyPr/>
          <a:lstStyle/>
          <a:p>
            <a:r>
              <a:rPr lang="en-US" dirty="0"/>
              <a:t>Employment Growth Impacts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E3E5BA3-1987-45F2-B558-2A0A7A14A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1FB43-0B8F-4AA2-B89C-B3A15897A7C8}" type="slidenum">
              <a:rPr lang="en-US" smtClean="0"/>
              <a:t>15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B42A40F-971A-4842-9DAC-022AAAB3FDD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044"/>
          <a:stretch/>
        </p:blipFill>
        <p:spPr bwMode="auto">
          <a:xfrm>
            <a:off x="2913888" y="1919873"/>
            <a:ext cx="6364224" cy="379791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4C8B0AB-A305-44EA-BDB9-22E109F345F9}"/>
              </a:ext>
            </a:extLst>
          </p:cNvPr>
          <p:cNvSpPr txBox="1"/>
          <p:nvPr/>
        </p:nvSpPr>
        <p:spPr>
          <a:xfrm>
            <a:off x="7265378" y="5723795"/>
            <a:ext cx="20127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Metcalf and Stock (2022)</a:t>
            </a:r>
          </a:p>
        </p:txBody>
      </p:sp>
    </p:spTree>
    <p:extLst>
      <p:ext uri="{BB962C8B-B14F-4D97-AF65-F5344CB8AC3E}">
        <p14:creationId xmlns:p14="http://schemas.microsoft.com/office/powerpoint/2010/main" val="37490663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9B12C-41B0-4630-B405-589FC0D31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Manufacturing Employment Growth Impacts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406923B-FEC5-4263-A9CB-0BE81B3665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1FB43-0B8F-4AA2-B89C-B3A15897A7C8}" type="slidenum">
              <a:rPr lang="en-US" smtClean="0"/>
              <a:t>16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5FA94AA-6B00-4672-B433-D0C49B921C1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763"/>
          <a:stretch/>
        </p:blipFill>
        <p:spPr bwMode="auto">
          <a:xfrm>
            <a:off x="3071762" y="2037569"/>
            <a:ext cx="6364224" cy="381519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3D161C2-4922-4344-A0C7-0F704DA12E26}"/>
              </a:ext>
            </a:extLst>
          </p:cNvPr>
          <p:cNvSpPr txBox="1"/>
          <p:nvPr/>
        </p:nvSpPr>
        <p:spPr>
          <a:xfrm>
            <a:off x="7414847" y="5723795"/>
            <a:ext cx="20127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Metcalf and Stock (2022)</a:t>
            </a:r>
          </a:p>
        </p:txBody>
      </p:sp>
    </p:spTree>
    <p:extLst>
      <p:ext uri="{BB962C8B-B14F-4D97-AF65-F5344CB8AC3E}">
        <p14:creationId xmlns:p14="http://schemas.microsoft.com/office/powerpoint/2010/main" val="27872081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425A7-114C-5672-0A4F-56A4488CE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3676" y="16332"/>
            <a:ext cx="10515600" cy="1325563"/>
          </a:xfrm>
        </p:spPr>
        <p:txBody>
          <a:bodyPr/>
          <a:lstStyle/>
          <a:p>
            <a:r>
              <a:rPr lang="en-US" dirty="0"/>
              <a:t>Emissions Impacts</a:t>
            </a:r>
          </a:p>
        </p:txBody>
      </p:sp>
      <p:pic>
        <p:nvPicPr>
          <p:cNvPr id="3" name="Picture 2" descr="A picture containing screenshot&#10;&#10;Description automatically generated">
            <a:extLst>
              <a:ext uri="{FF2B5EF4-FFF2-40B4-BE49-F238E27FC236}">
                <a16:creationId xmlns:a16="http://schemas.microsoft.com/office/drawing/2014/main" id="{069CFEA8-F6B9-279A-A28B-0FD2C65F00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9539" y="848413"/>
            <a:ext cx="7934020" cy="576449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3FF1DB2-D05A-07FC-28D7-80D937CEA461}"/>
              </a:ext>
            </a:extLst>
          </p:cNvPr>
          <p:cNvSpPr txBox="1"/>
          <p:nvPr/>
        </p:nvSpPr>
        <p:spPr>
          <a:xfrm>
            <a:off x="198441" y="3148550"/>
            <a:ext cx="348743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Cumulative impact of carbon tax impulse on the level of emissions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Emissions from fuel consumption</a:t>
            </a:r>
          </a:p>
        </p:txBody>
      </p:sp>
    </p:spTree>
    <p:extLst>
      <p:ext uri="{BB962C8B-B14F-4D97-AF65-F5344CB8AC3E}">
        <p14:creationId xmlns:p14="http://schemas.microsoft.com/office/powerpoint/2010/main" val="696360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96D4A78-F064-90DB-9FCC-9FF938B23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>
                <a:solidFill>
                  <a:sysClr val="windowText" lastClr="000000"/>
                </a:solidFill>
              </a:rPr>
              <a:t>Results: Additional Questions &amp; Sensitivity Analysis</a:t>
            </a:r>
            <a:br>
              <a:rPr lang="en-US" sz="4400" dirty="0">
                <a:solidFill>
                  <a:sysClr val="windowText" lastClr="000000"/>
                </a:solidFill>
              </a:rPr>
            </a:b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D683CB5-92F7-D3BE-AD3E-B946F94D8D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7777"/>
            <a:ext cx="10515600" cy="4989186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Are the results driven by: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Scandinavia?</a:t>
            </a:r>
          </a:p>
          <a:p>
            <a:pPr marL="1257300" lvl="2" indent="-342900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B00000"/>
                </a:solidFill>
              </a:rPr>
              <a:t>No: results for SCA-only, or </a:t>
            </a:r>
            <a:r>
              <a:rPr lang="en-US" b="1" dirty="0" err="1">
                <a:solidFill>
                  <a:srgbClr val="B00000"/>
                </a:solidFill>
              </a:rPr>
              <a:t>EUxSCA</a:t>
            </a:r>
            <a:r>
              <a:rPr lang="en-US" b="1" dirty="0">
                <a:solidFill>
                  <a:srgbClr val="B00000"/>
                </a:solidFill>
              </a:rPr>
              <a:t>, are similar to overall results, just noisier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Countries that have low taxes?</a:t>
            </a:r>
          </a:p>
          <a:p>
            <a:pPr marL="1257300" lvl="2" indent="-342900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B00000"/>
                </a:solidFill>
              </a:rPr>
              <a:t>No: very similar results if you use only countries with tax of at least $10/ton share-weighted ($40/ton x 30% coverage = $12/ton share-weighted)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Carbon tax data decisions?</a:t>
            </a:r>
          </a:p>
          <a:p>
            <a:pPr marL="1257300" lvl="2" indent="-342900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B00000"/>
                </a:solidFill>
              </a:rPr>
              <a:t>No. Essentially no difference in results if we use the Dolphin et al. (2019) carbon tax rates, see the paper</a:t>
            </a:r>
          </a:p>
          <a:p>
            <a:pPr marL="1257300" lvl="2" indent="-342900">
              <a:buFont typeface="Wingdings" panose="05000000000000000000" pitchFamily="2" charset="2"/>
              <a:buChar char="Ø"/>
            </a:pPr>
            <a:endParaRPr lang="en-US" b="1" dirty="0">
              <a:solidFill>
                <a:srgbClr val="B00000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Are the positive GDP and employment results a consequence of how the country uses the revenue?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B00000"/>
                </a:solidFill>
              </a:rPr>
              <a:t>No. Essentially no difference in results if we focus on revenue recycling countries only</a:t>
            </a:r>
            <a:endParaRPr lang="en-US" dirty="0"/>
          </a:p>
          <a:p>
            <a:pPr marL="1257300" lvl="2" indent="-342900">
              <a:buFont typeface="Wingdings" panose="05000000000000000000" pitchFamily="2" charset="2"/>
              <a:buChar char="Ø"/>
            </a:pPr>
            <a:endParaRPr lang="en-US" b="1" dirty="0">
              <a:solidFill>
                <a:srgbClr val="B00000"/>
              </a:solidFill>
            </a:endParaRPr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B886F39-68A3-4EED-89AA-B33517862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0DD09-F61C-493C-8818-4311C754F91E}" type="slidenum">
              <a:rPr lang="en-US" smtClean="0"/>
              <a:t>18</a:t>
            </a:fld>
            <a:endParaRPr lang="en-US"/>
          </a:p>
        </p:txBody>
      </p:sp>
      <p:sp>
        <p:nvSpPr>
          <p:cNvPr id="7" name="Title 3">
            <a:extLst>
              <a:ext uri="{FF2B5EF4-FFF2-40B4-BE49-F238E27FC236}">
                <a16:creationId xmlns:a16="http://schemas.microsoft.com/office/drawing/2014/main" id="{0DB02948-09D2-439B-8AAA-97C78B8E8375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12192000" cy="430886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ts val="0"/>
              </a:spcAft>
              <a:defRPr sz="2800" b="1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endParaRPr lang="en-US" sz="20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4861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722CF-F66C-460B-B0E4-E6C97C48D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the impact so muted?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C18270-C055-40FD-91DF-A46B351407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Finkelstein Shapiro and Metcalf (2022) build a CGE model to assess the impact of a carbon tax in a world with</a:t>
            </a:r>
          </a:p>
          <a:p>
            <a:pPr lvl="1"/>
            <a:r>
              <a:rPr lang="en-US" dirty="0"/>
              <a:t>Frictional unemployment</a:t>
            </a:r>
          </a:p>
          <a:p>
            <a:pPr lvl="1"/>
            <a:r>
              <a:rPr lang="en-US" dirty="0"/>
              <a:t>Endogenous firm creation</a:t>
            </a:r>
          </a:p>
          <a:p>
            <a:pPr lvl="1"/>
            <a:r>
              <a:rPr lang="en-US" dirty="0"/>
              <a:t>Endogenous technology adoption</a:t>
            </a:r>
          </a:p>
          <a:p>
            <a:r>
              <a:rPr lang="en-US" dirty="0"/>
              <a:t>Model builds on the Dixit and Stiglitz (1977) model of endogenous product variety and increasing returns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F9360A8-C8BA-4F02-AD15-7DD10B57F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BDB38-065B-4EDA-9572-49ECFE09FCC6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77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1EBBC4-45E5-42DB-A970-9D1AB73522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Opposition to Decarbonizing the Economy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AE1E7-620D-4639-9194-66D461E0DD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Two levels of opposition based on economic grounds</a:t>
            </a:r>
          </a:p>
          <a:p>
            <a:pPr lvl="1"/>
            <a:r>
              <a:rPr lang="en-US" dirty="0"/>
              <a:t>Sector specific losses from greening the economy (lost fossil fuel jobs, higher costs of energy)</a:t>
            </a:r>
          </a:p>
          <a:p>
            <a:pPr lvl="1"/>
            <a:r>
              <a:rPr lang="en-US" dirty="0"/>
              <a:t>General concern about its impacts on the economy</a:t>
            </a:r>
          </a:p>
          <a:p>
            <a:r>
              <a:rPr lang="en-US" dirty="0"/>
              <a:t>The first concern speaks to need for transitional assistance</a:t>
            </a:r>
          </a:p>
          <a:p>
            <a:r>
              <a:rPr lang="en-US" dirty="0"/>
              <a:t>The second concern is overblown</a:t>
            </a:r>
          </a:p>
          <a:p>
            <a:endParaRPr lang="en-US" dirty="0"/>
          </a:p>
          <a:p>
            <a:r>
              <a:rPr lang="en-US" dirty="0"/>
              <a:t>Emerging real-world evidence undercuts this second concern</a:t>
            </a:r>
          </a:p>
          <a:p>
            <a:r>
              <a:rPr lang="en-US" dirty="0"/>
              <a:t>Carbon pricing is not a job or economy killer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6C67F7-3B2E-4A7D-B89E-E177E34CA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BDB38-065B-4EDA-9572-49ECFE09FCC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200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CA9EE-BBF6-4D02-A354-43A278557E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Modeling Illustrates Key Points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FB68E6-AD56-453F-84E7-B7B594DDFF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Failure to account for firm entry/exit and technology adoption distorts labor market outcomes</a:t>
            </a:r>
          </a:p>
          <a:p>
            <a:r>
              <a:rPr lang="en-US" dirty="0"/>
              <a:t>More realistic market structure yields positive impacts:</a:t>
            </a:r>
          </a:p>
          <a:p>
            <a:pPr lvl="1"/>
            <a:r>
              <a:rPr lang="en-US" dirty="0"/>
              <a:t>Negates adverse impacts on GDP and employment</a:t>
            </a:r>
          </a:p>
          <a:p>
            <a:pPr lvl="1"/>
            <a:r>
              <a:rPr lang="en-US" dirty="0"/>
              <a:t>Lower carbon tax needed to achieve desired emission reduction</a:t>
            </a:r>
          </a:p>
          <a:p>
            <a:r>
              <a:rPr lang="en-US" dirty="0"/>
              <a:t>Welfare cost of achieving the U.S. Paris Agreement goal modest (to zero), allowing for innovation and firm entry/exit</a:t>
            </a:r>
          </a:p>
          <a:p>
            <a:endParaRPr lang="en-US" dirty="0"/>
          </a:p>
          <a:p>
            <a:r>
              <a:rPr lang="en-US" dirty="0"/>
              <a:t>Intuition: Dixit-Stiglitz market equilibrium is a second-best equilibrium. Carbon tax can help offset inefficiently low degree of product variety</a:t>
            </a:r>
          </a:p>
        </p:txBody>
      </p:sp>
    </p:spTree>
    <p:extLst>
      <p:ext uri="{BB962C8B-B14F-4D97-AF65-F5344CB8AC3E}">
        <p14:creationId xmlns:p14="http://schemas.microsoft.com/office/powerpoint/2010/main" val="3983188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5E216-71FD-2674-827D-537F8479F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Sticks vs. Carrots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53E41A-0B72-47E0-8E39-6FFD511FC0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carbon price penalizes emissions</a:t>
            </a:r>
          </a:p>
          <a:p>
            <a:r>
              <a:rPr lang="en-US" dirty="0"/>
              <a:t>Subsidies to clean energy reward clean investment</a:t>
            </a:r>
          </a:p>
          <a:p>
            <a:endParaRPr lang="en-US" dirty="0"/>
          </a:p>
          <a:p>
            <a:r>
              <a:rPr lang="en-US" dirty="0"/>
              <a:t>Most economists have promoted carbon pricing</a:t>
            </a:r>
          </a:p>
          <a:p>
            <a:r>
              <a:rPr lang="en-US" dirty="0"/>
              <a:t>Inflation Reduction Act (IRA) mostly avoids penalties and rewards clean investment</a:t>
            </a:r>
          </a:p>
          <a:p>
            <a:r>
              <a:rPr lang="en-US" dirty="0"/>
              <a:t>A clear winner politically…  but at what cost?</a:t>
            </a:r>
          </a:p>
        </p:txBody>
      </p:sp>
    </p:spTree>
    <p:extLst>
      <p:ext uri="{BB962C8B-B14F-4D97-AF65-F5344CB8AC3E}">
        <p14:creationId xmlns:p14="http://schemas.microsoft.com/office/powerpoint/2010/main" val="3294862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2916DA-16E0-4973-ABDB-E1F1C141B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Emission Reduction Required for Biden NDC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C1327EAB-CE29-4B90-A392-F2BD06E517FA}"/>
              </a:ext>
            </a:extLst>
          </p:cNvPr>
          <p:cNvGrpSpPr/>
          <p:nvPr/>
        </p:nvGrpSpPr>
        <p:grpSpPr>
          <a:xfrm>
            <a:off x="8806899" y="3648808"/>
            <a:ext cx="943584" cy="1493606"/>
            <a:chOff x="8929997" y="2587557"/>
            <a:chExt cx="943584" cy="2570027"/>
          </a:xfrm>
        </p:grpSpPr>
        <p:sp>
          <p:nvSpPr>
            <p:cNvPr id="4" name="Arrow: Up-Down 3">
              <a:extLst>
                <a:ext uri="{FF2B5EF4-FFF2-40B4-BE49-F238E27FC236}">
                  <a16:creationId xmlns:a16="http://schemas.microsoft.com/office/drawing/2014/main" id="{86A46C49-7BF2-4A44-985D-D2A2E9B8F3A9}"/>
                </a:ext>
              </a:extLst>
            </p:cNvPr>
            <p:cNvSpPr/>
            <p:nvPr/>
          </p:nvSpPr>
          <p:spPr>
            <a:xfrm>
              <a:off x="9270460" y="2587557"/>
              <a:ext cx="262647" cy="2570027"/>
            </a:xfrm>
            <a:prstGeom prst="upDownArrow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6C015D83-0983-4281-AA57-3FAF4561147D}"/>
                </a:ext>
              </a:extLst>
            </p:cNvPr>
            <p:cNvSpPr/>
            <p:nvPr/>
          </p:nvSpPr>
          <p:spPr>
            <a:xfrm>
              <a:off x="8929997" y="3686784"/>
              <a:ext cx="943584" cy="418289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35%</a:t>
              </a: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D28962AF-B456-4EFB-8D96-DD1CD3C952C4}"/>
              </a:ext>
            </a:extLst>
          </p:cNvPr>
          <p:cNvSpPr txBox="1"/>
          <p:nvPr/>
        </p:nvSpPr>
        <p:spPr>
          <a:xfrm>
            <a:off x="233459" y="6391072"/>
            <a:ext cx="3677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EIA Annual Energy Outlook (2020)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7D743A7C-8B2D-486B-8416-350734B8B8A1}"/>
              </a:ext>
            </a:extLst>
          </p:cNvPr>
          <p:cNvGraphicFramePr>
            <a:graphicFrameLocks/>
          </p:cNvGraphicFramePr>
          <p:nvPr/>
        </p:nvGraphicFramePr>
        <p:xfrm>
          <a:off x="2560637" y="1390650"/>
          <a:ext cx="7070725" cy="47903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6736D4F-4959-4060-AEB9-CE3F5D28F2B5}"/>
              </a:ext>
            </a:extLst>
          </p:cNvPr>
          <p:cNvCxnSpPr/>
          <p:nvPr/>
        </p:nvCxnSpPr>
        <p:spPr>
          <a:xfrm flipV="1">
            <a:off x="7095392" y="1617785"/>
            <a:ext cx="0" cy="35246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9363CCF-C002-B01F-6513-24F7AD8DC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B7B79-4DD5-4B72-BF09-502BF56F3FF1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88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131A42-BE90-EDBA-0DD6-C060D72AC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Carbon Tax Rate to Achieve Biden Commitment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A18299-8667-AA9F-0495-FFC839ADE1DE}"/>
              </a:ext>
            </a:extLst>
          </p:cNvPr>
          <p:cNvSpPr txBox="1"/>
          <p:nvPr/>
        </p:nvSpPr>
        <p:spPr>
          <a:xfrm>
            <a:off x="160252" y="6372520"/>
            <a:ext cx="49773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Finkelstein Shapiro and Metcalf (2022)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7D4F06D6-5B3E-2C89-413D-BDF70D683BD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05334112"/>
              </p:ext>
            </p:extLst>
          </p:nvPr>
        </p:nvGraphicFramePr>
        <p:xfrm>
          <a:off x="2301711" y="1508290"/>
          <a:ext cx="7588577" cy="45437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Speech Bubble: Rectangle with Corners Rounded 5">
            <a:extLst>
              <a:ext uri="{FF2B5EF4-FFF2-40B4-BE49-F238E27FC236}">
                <a16:creationId xmlns:a16="http://schemas.microsoft.com/office/drawing/2014/main" id="{24941D66-63E7-E24E-D948-2B4BE96C97DA}"/>
              </a:ext>
            </a:extLst>
          </p:cNvPr>
          <p:cNvSpPr/>
          <p:nvPr/>
        </p:nvSpPr>
        <p:spPr>
          <a:xfrm>
            <a:off x="180676" y="2967086"/>
            <a:ext cx="1970202" cy="923827"/>
          </a:xfrm>
          <a:prstGeom prst="wedgeRoundRectCallout">
            <a:avLst>
              <a:gd name="adj1" fmla="val 138019"/>
              <a:gd name="adj2" fmla="val -42602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Comparable to US Treasury Analysis (2017)</a:t>
            </a:r>
          </a:p>
        </p:txBody>
      </p:sp>
    </p:spTree>
    <p:extLst>
      <p:ext uri="{BB962C8B-B14F-4D97-AF65-F5344CB8AC3E}">
        <p14:creationId xmlns:p14="http://schemas.microsoft.com/office/powerpoint/2010/main" val="2451588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30D12-8484-5D28-E6E4-6DEC897C9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7991"/>
            <a:ext cx="10515600" cy="1325563"/>
          </a:xfrm>
        </p:spPr>
        <p:txBody>
          <a:bodyPr/>
          <a:lstStyle/>
          <a:p>
            <a:r>
              <a:rPr lang="en-US" dirty="0"/>
              <a:t>Inflation Reduction Act: Key Elements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1B4D33-DC26-8C6F-3D8E-75A23B5C45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Clean Electricity Production (s.45Y) and Investment (s.48D) Credits</a:t>
            </a:r>
          </a:p>
          <a:p>
            <a:pPr lvl="1"/>
            <a:r>
              <a:rPr lang="en-US" dirty="0"/>
              <a:t>Full credit if prevailing wage and apprenticeship requirements met</a:t>
            </a:r>
          </a:p>
          <a:p>
            <a:pPr lvl="1"/>
            <a:r>
              <a:rPr lang="en-US" dirty="0"/>
              <a:t>Bonus credits for meeting domestic content and energy community criteria</a:t>
            </a:r>
          </a:p>
          <a:p>
            <a:r>
              <a:rPr lang="en-US" dirty="0"/>
              <a:t>Clean Vehicle Credit</a:t>
            </a:r>
          </a:p>
          <a:p>
            <a:pPr lvl="1"/>
            <a:r>
              <a:rPr lang="en-US" dirty="0"/>
              <a:t>Full credit if critical battery materials extracted/processed in “Free Trade Agreement Countries” and final assembly in North America</a:t>
            </a:r>
          </a:p>
          <a:p>
            <a:r>
              <a:rPr lang="en-US" dirty="0"/>
              <a:t>Lots of other provisions</a:t>
            </a:r>
          </a:p>
          <a:p>
            <a:pPr lvl="1"/>
            <a:r>
              <a:rPr lang="en-US" dirty="0"/>
              <a:t>Methane fee for fugitive emissions</a:t>
            </a:r>
          </a:p>
          <a:p>
            <a:pPr lvl="1"/>
            <a:r>
              <a:rPr lang="en-US" dirty="0"/>
              <a:t>Credits for clean technology advanced manufacturing </a:t>
            </a:r>
          </a:p>
          <a:p>
            <a:pPr lvl="1"/>
            <a:r>
              <a:rPr lang="en-US" dirty="0"/>
              <a:t>Credits for existing nuclear and CCS</a:t>
            </a:r>
          </a:p>
          <a:p>
            <a:pPr lvl="1"/>
            <a:r>
              <a:rPr lang="en-US" dirty="0"/>
              <a:t>Home energy credits</a:t>
            </a:r>
          </a:p>
          <a:p>
            <a:pPr lvl="1"/>
            <a:r>
              <a:rPr lang="en-US" dirty="0"/>
              <a:t>Energy justice provisions</a:t>
            </a:r>
          </a:p>
        </p:txBody>
      </p:sp>
    </p:spTree>
    <p:extLst>
      <p:ext uri="{BB962C8B-B14F-4D97-AF65-F5344CB8AC3E}">
        <p14:creationId xmlns:p14="http://schemas.microsoft.com/office/powerpoint/2010/main" val="16652799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0791D1-C5E7-A274-1563-C7D3FE2AA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7991"/>
            <a:ext cx="10515600" cy="1325563"/>
          </a:xfrm>
        </p:spPr>
        <p:txBody>
          <a:bodyPr/>
          <a:lstStyle/>
          <a:p>
            <a:r>
              <a:rPr lang="en-US" dirty="0"/>
              <a:t>Projected Impacts of Inflation Reduction 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7F8DDF-CAFA-714D-F30A-37F646DAC3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Projected to cut emissions 42 percent in 2030 relative to 2005 (REPEAT Project)</a:t>
            </a:r>
          </a:p>
          <a:p>
            <a:pPr lvl="1"/>
            <a:r>
              <a:rPr lang="en-US" dirty="0"/>
              <a:t>980 million metric tons reduction</a:t>
            </a:r>
          </a:p>
          <a:p>
            <a:pPr lvl="1"/>
            <a:r>
              <a:rPr lang="en-US" dirty="0"/>
              <a:t>Power Sector Savings (37% of total reduction)</a:t>
            </a:r>
          </a:p>
          <a:p>
            <a:pPr lvl="1"/>
            <a:r>
              <a:rPr lang="en-US" dirty="0"/>
              <a:t>Transportation Savings (29% of total reduction</a:t>
            </a:r>
          </a:p>
          <a:p>
            <a:r>
              <a:rPr lang="en-US" dirty="0"/>
              <a:t>Major driver is tax credits</a:t>
            </a:r>
          </a:p>
          <a:p>
            <a:pPr lvl="1"/>
            <a:r>
              <a:rPr lang="en-US" dirty="0"/>
              <a:t>Power sector investment and production</a:t>
            </a:r>
          </a:p>
          <a:p>
            <a:pPr lvl="1"/>
            <a:r>
              <a:rPr lang="en-US" dirty="0"/>
              <a:t>EV purchases</a:t>
            </a:r>
          </a:p>
          <a:p>
            <a:pPr lvl="1"/>
            <a:r>
              <a:rPr lang="en-US" dirty="0"/>
              <a:t>Advanced clean manufacturing</a:t>
            </a:r>
          </a:p>
          <a:p>
            <a:r>
              <a:rPr lang="en-US" dirty="0"/>
              <a:t>Cost of tax incentives ~$40 billion in 2030  (CBO)</a:t>
            </a:r>
          </a:p>
        </p:txBody>
      </p:sp>
    </p:spTree>
    <p:extLst>
      <p:ext uri="{BB962C8B-B14F-4D97-AF65-F5344CB8AC3E}">
        <p14:creationId xmlns:p14="http://schemas.microsoft.com/office/powerpoint/2010/main" val="9480903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0D9E44-0B05-5357-AE88-39A091DD7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779FFC-48A6-1433-68CF-8EBD784826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European carbon taxes have had no measurable effect on GDP or employment growth</a:t>
            </a:r>
          </a:p>
          <a:p>
            <a:r>
              <a:rPr lang="en-US" dirty="0"/>
              <a:t>Emission reductions are on the order of 4 to 6 percent for a $40 per ton carbon tax covering 30 percent of emissions</a:t>
            </a:r>
          </a:p>
          <a:p>
            <a:r>
              <a:rPr lang="en-US" dirty="0"/>
              <a:t>Note that European carbon taxes tend to be on high marginal abatement cost sectors</a:t>
            </a:r>
          </a:p>
          <a:p>
            <a:pPr lvl="1"/>
            <a:r>
              <a:rPr lang="en-US" dirty="0"/>
              <a:t>Transportation</a:t>
            </a:r>
          </a:p>
          <a:p>
            <a:pPr lvl="1"/>
            <a:r>
              <a:rPr lang="en-US" dirty="0"/>
              <a:t>Building sector (heating)</a:t>
            </a:r>
          </a:p>
          <a:p>
            <a:r>
              <a:rPr lang="en-US" dirty="0"/>
              <a:t>Carbon pricing cuts emissions cost effectively (and raises revenue)</a:t>
            </a:r>
          </a:p>
          <a:p>
            <a:pPr lvl="1"/>
            <a:r>
              <a:rPr lang="en-US" dirty="0"/>
              <a:t>But tax credits are politically feasible</a:t>
            </a:r>
          </a:p>
        </p:txBody>
      </p:sp>
    </p:spTree>
    <p:extLst>
      <p:ext uri="{BB962C8B-B14F-4D97-AF65-F5344CB8AC3E}">
        <p14:creationId xmlns:p14="http://schemas.microsoft.com/office/powerpoint/2010/main" val="4043654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9FBBE-3563-4711-9180-EE6358290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7991"/>
            <a:ext cx="10515600" cy="1325563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527A60-0975-41AA-AECF-294E7A02FA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Gilbert (Gib) Metcalf</a:t>
            </a:r>
          </a:p>
          <a:p>
            <a:pPr marL="0" indent="0" algn="ctr">
              <a:buNone/>
            </a:pPr>
            <a:r>
              <a:rPr lang="en-US" dirty="0"/>
              <a:t>MIT CEEPR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b="0" i="0" u="none" strike="noStrike" baseline="0" dirty="0">
              <a:solidFill>
                <a:srgbClr val="000000"/>
              </a:solidFill>
            </a:endParaRPr>
          </a:p>
          <a:p>
            <a:pPr marL="0" indent="0" algn="ctr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EF2C269-617B-445D-989D-7320BAD3EF1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9096" y="6075979"/>
            <a:ext cx="2075559" cy="62098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347E731-0245-FE68-C360-E42061AB73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441" y="6171909"/>
            <a:ext cx="2731280" cy="554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460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74908-ECCA-4442-951B-C866F9B90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British Columbia Carbon Tax Employment Impacts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47AC9D-065F-4004-9A39-DC8CD03A6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1FB43-0B8F-4AA2-B89C-B3A15897A7C8}" type="slidenum">
              <a:rPr lang="en-US" smtClean="0"/>
              <a:t>3</a:t>
            </a:fld>
            <a:endParaRPr lang="en-US"/>
          </a:p>
        </p:txBody>
      </p:sp>
      <p:pic>
        <p:nvPicPr>
          <p:cNvPr id="6" name="Picture 5" descr="A close up of a map&#10;&#10;Description automatically generated">
            <a:extLst>
              <a:ext uri="{FF2B5EF4-FFF2-40B4-BE49-F238E27FC236}">
                <a16:creationId xmlns:a16="http://schemas.microsoft.com/office/drawing/2014/main" id="{2E39FD63-0D1F-44F3-92E8-D6F3DCE17E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5280" y="1690689"/>
            <a:ext cx="5961440" cy="342643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2C89FFF-9326-4B65-A569-57EC8721529B}"/>
              </a:ext>
            </a:extLst>
          </p:cNvPr>
          <p:cNvSpPr txBox="1"/>
          <p:nvPr/>
        </p:nvSpPr>
        <p:spPr>
          <a:xfrm>
            <a:off x="3730865" y="5152294"/>
            <a:ext cx="33938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Yamazaki (2017)</a:t>
            </a:r>
          </a:p>
        </p:txBody>
      </p:sp>
      <p:sp>
        <p:nvSpPr>
          <p:cNvPr id="9" name="Right Brace 8">
            <a:extLst>
              <a:ext uri="{FF2B5EF4-FFF2-40B4-BE49-F238E27FC236}">
                <a16:creationId xmlns:a16="http://schemas.microsoft.com/office/drawing/2014/main" id="{308CBE88-6D70-411E-A32C-FE05A8B0BA22}"/>
              </a:ext>
            </a:extLst>
          </p:cNvPr>
          <p:cNvSpPr/>
          <p:nvPr/>
        </p:nvSpPr>
        <p:spPr>
          <a:xfrm>
            <a:off x="8628185" y="2321170"/>
            <a:ext cx="237392" cy="940777"/>
          </a:xfrm>
          <a:prstGeom prst="rightBrac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B8ED8C1-9C84-4AD4-B177-64128879995F}"/>
              </a:ext>
            </a:extLst>
          </p:cNvPr>
          <p:cNvSpPr txBox="1"/>
          <p:nvPr/>
        </p:nvSpPr>
        <p:spPr>
          <a:xfrm>
            <a:off x="9023842" y="2338748"/>
            <a:ext cx="14683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0.74 percent higher employment</a:t>
            </a:r>
          </a:p>
        </p:txBody>
      </p:sp>
    </p:spTree>
    <p:extLst>
      <p:ext uri="{BB962C8B-B14F-4D97-AF65-F5344CB8AC3E}">
        <p14:creationId xmlns:p14="http://schemas.microsoft.com/office/powerpoint/2010/main" val="4184446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2A1B4-7E76-4C1A-8C20-CF380EB08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66188"/>
            <a:ext cx="7886700" cy="1325563"/>
          </a:xfrm>
        </p:spPr>
        <p:txBody>
          <a:bodyPr/>
          <a:lstStyle/>
          <a:p>
            <a:r>
              <a:rPr lang="en-US" dirty="0"/>
              <a:t>BC Carbon Tax: Sectoral Shifts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E166C31-3B46-4610-8412-49317CFAF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1FB43-0B8F-4AA2-B89C-B3A15897A7C8}" type="slidenum">
              <a:rPr lang="en-US" smtClean="0"/>
              <a:t>4</a:t>
            </a:fld>
            <a:endParaRPr lang="en-US"/>
          </a:p>
        </p:txBody>
      </p:sp>
      <p:pic>
        <p:nvPicPr>
          <p:cNvPr id="5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5DB65440-5B6A-46D8-87FB-99FB7718AF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6637" y="1386383"/>
            <a:ext cx="5378726" cy="448968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837F1F8-91C7-478C-AD16-AB02DEC89FDD}"/>
              </a:ext>
            </a:extLst>
          </p:cNvPr>
          <p:cNvSpPr txBox="1"/>
          <p:nvPr/>
        </p:nvSpPr>
        <p:spPr>
          <a:xfrm>
            <a:off x="3431930" y="5864469"/>
            <a:ext cx="13716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Yamazaki (2017)</a:t>
            </a:r>
          </a:p>
        </p:txBody>
      </p:sp>
      <p:sp>
        <p:nvSpPr>
          <p:cNvPr id="7" name="Arrow: Up-Down 6">
            <a:extLst>
              <a:ext uri="{FF2B5EF4-FFF2-40B4-BE49-F238E27FC236}">
                <a16:creationId xmlns:a16="http://schemas.microsoft.com/office/drawing/2014/main" id="{4E845A82-A362-4ECD-B0B4-74747E000A1C}"/>
              </a:ext>
            </a:extLst>
          </p:cNvPr>
          <p:cNvSpPr/>
          <p:nvPr/>
        </p:nvSpPr>
        <p:spPr>
          <a:xfrm>
            <a:off x="2750527" y="1690689"/>
            <a:ext cx="219808" cy="3446584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DEB048F-870D-481F-8517-42FB063796D5}"/>
              </a:ext>
            </a:extLst>
          </p:cNvPr>
          <p:cNvSpPr txBox="1"/>
          <p:nvPr/>
        </p:nvSpPr>
        <p:spPr>
          <a:xfrm>
            <a:off x="2365864" y="5167312"/>
            <a:ext cx="9891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High Carbon Intensity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2DE06B8-65ED-49FB-B73F-6DD116CADD87}"/>
              </a:ext>
            </a:extLst>
          </p:cNvPr>
          <p:cNvSpPr txBox="1"/>
          <p:nvPr/>
        </p:nvSpPr>
        <p:spPr>
          <a:xfrm>
            <a:off x="2365863" y="1214006"/>
            <a:ext cx="9891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Low Carbon Intensity</a:t>
            </a:r>
          </a:p>
        </p:txBody>
      </p:sp>
    </p:spTree>
    <p:extLst>
      <p:ext uri="{BB962C8B-B14F-4D97-AF65-F5344CB8AC3E}">
        <p14:creationId xmlns:p14="http://schemas.microsoft.com/office/powerpoint/2010/main" val="1642165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0729DAB-D508-4E32-A02D-885F56323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dirty="0"/>
              <a:t>What is the Economic Cost of Carbon Pricing?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3062980-4204-4F63-8E09-5C3BD22B47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Analysis by Metcalf and Stock, “The Macroeconomic Impact of Europe’s Carbon Taxes,” </a:t>
            </a:r>
            <a:r>
              <a:rPr lang="en-US" i="1" dirty="0"/>
              <a:t>American Economic Journal: Macroeconomics</a:t>
            </a:r>
            <a:r>
              <a:rPr lang="en-US" dirty="0"/>
              <a:t>, forthcoming</a:t>
            </a:r>
          </a:p>
          <a:p>
            <a:endParaRPr lang="en-US" dirty="0"/>
          </a:p>
          <a:p>
            <a:r>
              <a:rPr lang="en-US" dirty="0"/>
              <a:t>Also, some discussion of mechanisms in Finkelstein Shapiro and Metcalf (2022), “The Macroeconomic Effects of a Carbon Tax to Meet the U.S. Paris Agreement Target: The Role of Firm Creation and Technology Adoption,” submitted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D986ED-D21B-4404-AFDF-1E1E3FFF6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BDB38-065B-4EDA-9572-49ECFE09FCC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953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A63B6477-ADAE-4544-B5C2-46D35E81BA54}"/>
              </a:ext>
            </a:extLst>
          </p:cNvPr>
          <p:cNvSpPr txBox="1"/>
          <p:nvPr/>
        </p:nvSpPr>
        <p:spPr>
          <a:xfrm>
            <a:off x="298937" y="773723"/>
            <a:ext cx="375195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B00000"/>
                </a:solidFill>
              </a:rPr>
              <a:t>Carbon taxes in 2018 </a:t>
            </a:r>
          </a:p>
          <a:p>
            <a:endParaRPr lang="en-US" sz="2000" dirty="0"/>
          </a:p>
          <a:p>
            <a:endParaRPr lang="en-US" sz="2000" dirty="0"/>
          </a:p>
          <a:p>
            <a:r>
              <a:rPr lang="en-US" dirty="0"/>
              <a:t>Source: World Bank</a:t>
            </a:r>
          </a:p>
          <a:p>
            <a:endParaRPr lang="en-US" dirty="0"/>
          </a:p>
          <a:p>
            <a:r>
              <a:rPr lang="en-US" sz="1400" u="sng" dirty="0"/>
              <a:t>https://carbonpricingdashboard.worldbank.org/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5C086B7-B489-48E6-A843-E95994DEE75D}"/>
              </a:ext>
            </a:extLst>
          </p:cNvPr>
          <p:cNvGraphicFramePr>
            <a:graphicFrameLocks noGrp="1"/>
          </p:cNvGraphicFramePr>
          <p:nvPr/>
        </p:nvGraphicFramePr>
        <p:xfrm>
          <a:off x="4150336" y="773723"/>
          <a:ext cx="6792714" cy="5853973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930408">
                  <a:extLst>
                    <a:ext uri="{9D8B030D-6E8A-4147-A177-3AD203B41FA5}">
                      <a16:colId xmlns:a16="http://schemas.microsoft.com/office/drawing/2014/main" val="1456780535"/>
                    </a:ext>
                  </a:extLst>
                </a:gridCol>
                <a:gridCol w="1153891">
                  <a:extLst>
                    <a:ext uri="{9D8B030D-6E8A-4147-A177-3AD203B41FA5}">
                      <a16:colId xmlns:a16="http://schemas.microsoft.com/office/drawing/2014/main" val="1433926891"/>
                    </a:ext>
                  </a:extLst>
                </a:gridCol>
                <a:gridCol w="1841989">
                  <a:extLst>
                    <a:ext uri="{9D8B030D-6E8A-4147-A177-3AD203B41FA5}">
                      <a16:colId xmlns:a16="http://schemas.microsoft.com/office/drawing/2014/main" val="1317893573"/>
                    </a:ext>
                  </a:extLst>
                </a:gridCol>
                <a:gridCol w="1866426">
                  <a:extLst>
                    <a:ext uri="{9D8B030D-6E8A-4147-A177-3AD203B41FA5}">
                      <a16:colId xmlns:a16="http://schemas.microsoft.com/office/drawing/2014/main" val="1584496245"/>
                    </a:ext>
                  </a:extLst>
                </a:gridCol>
              </a:tblGrid>
              <a:tr h="90406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Country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TimesLTStd-Roman"/>
                      </a:endParaRPr>
                    </a:p>
                  </a:txBody>
                  <a:tcPr marL="28467" marR="28467" marT="0" marB="0" anchor="ctr"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Year of Adoption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TimesLTStd-Roman"/>
                      </a:endParaRPr>
                    </a:p>
                  </a:txBody>
                  <a:tcPr marL="28467" marR="284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Rate in 2018 (USD)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TimesLTStd-Roman"/>
                      </a:endParaRPr>
                    </a:p>
                  </a:txBody>
                  <a:tcPr marL="28467" marR="284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Coverage  (2019)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TimesLTStd-Roman"/>
                      </a:endParaRPr>
                    </a:p>
                  </a:txBody>
                  <a:tcPr marL="28467" marR="28467" marT="0" marB="0" anchor="ctr"/>
                </a:tc>
                <a:extLst>
                  <a:ext uri="{0D108BD9-81ED-4DB2-BD59-A6C34878D82A}">
                    <a16:rowId xmlns:a16="http://schemas.microsoft.com/office/drawing/2014/main" val="3320950856"/>
                  </a:ext>
                </a:extLst>
              </a:tr>
              <a:tr h="32999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Finland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TimesLTStd-Roman"/>
                      </a:endParaRPr>
                    </a:p>
                  </a:txBody>
                  <a:tcPr marL="28467" marR="284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1990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TimesLTStd-Roman"/>
                      </a:endParaRPr>
                    </a:p>
                  </a:txBody>
                  <a:tcPr marL="28467" marR="284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4155" algn="dec"/>
                        </a:tabLst>
                      </a:pPr>
                      <a:r>
                        <a:rPr lang="en-US" sz="1800" dirty="0">
                          <a:effectLst/>
                        </a:rPr>
                        <a:t>$70.65    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TimesLTStd-Roman"/>
                      </a:endParaRPr>
                    </a:p>
                  </a:txBody>
                  <a:tcPr marL="28467" marR="284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0.36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TimesLTStd-Roman"/>
                      </a:endParaRPr>
                    </a:p>
                  </a:txBody>
                  <a:tcPr marL="28467" marR="28467" marT="0" marB="0" anchor="ctr"/>
                </a:tc>
                <a:extLst>
                  <a:ext uri="{0D108BD9-81ED-4DB2-BD59-A6C34878D82A}">
                    <a16:rowId xmlns:a16="http://schemas.microsoft.com/office/drawing/2014/main" val="2335500179"/>
                  </a:ext>
                </a:extLst>
              </a:tr>
              <a:tr h="32999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Poland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TimesLTStd-Roman"/>
                      </a:endParaRPr>
                    </a:p>
                  </a:txBody>
                  <a:tcPr marL="28467" marR="284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1990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TimesLTStd-Roman"/>
                      </a:endParaRPr>
                    </a:p>
                  </a:txBody>
                  <a:tcPr marL="28467" marR="284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4155" algn="dec"/>
                        </a:tabLst>
                      </a:pPr>
                      <a:r>
                        <a:rPr lang="en-US" sz="1800" dirty="0">
                          <a:effectLst/>
                        </a:rPr>
                        <a:t>0.16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TimesLTStd-Roman"/>
                      </a:endParaRPr>
                    </a:p>
                  </a:txBody>
                  <a:tcPr marL="28467" marR="284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0.04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TimesLTStd-Roman"/>
                      </a:endParaRPr>
                    </a:p>
                  </a:txBody>
                  <a:tcPr marL="28467" marR="28467" marT="0" marB="0" anchor="ctr"/>
                </a:tc>
                <a:extLst>
                  <a:ext uri="{0D108BD9-81ED-4DB2-BD59-A6C34878D82A}">
                    <a16:rowId xmlns:a16="http://schemas.microsoft.com/office/drawing/2014/main" val="2767099006"/>
                  </a:ext>
                </a:extLst>
              </a:tr>
              <a:tr h="32999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Norway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TimesLTStd-Roman"/>
                      </a:endParaRPr>
                    </a:p>
                  </a:txBody>
                  <a:tcPr marL="28467" marR="284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1991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TimesLTStd-Roman"/>
                      </a:endParaRPr>
                    </a:p>
                  </a:txBody>
                  <a:tcPr marL="28467" marR="284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4155" algn="dec"/>
                        </a:tabLst>
                      </a:pPr>
                      <a:r>
                        <a:rPr lang="en-US" sz="1800" dirty="0">
                          <a:effectLst/>
                        </a:rPr>
                        <a:t>49.30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TimesLTStd-Roman"/>
                      </a:endParaRPr>
                    </a:p>
                  </a:txBody>
                  <a:tcPr marL="28467" marR="284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0.62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TimesLTStd-Roman"/>
                      </a:endParaRPr>
                    </a:p>
                  </a:txBody>
                  <a:tcPr marL="28467" marR="28467" marT="0" marB="0" anchor="ctr"/>
                </a:tc>
                <a:extLst>
                  <a:ext uri="{0D108BD9-81ED-4DB2-BD59-A6C34878D82A}">
                    <a16:rowId xmlns:a16="http://schemas.microsoft.com/office/drawing/2014/main" val="455830911"/>
                  </a:ext>
                </a:extLst>
              </a:tr>
              <a:tr h="32999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Sweden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TimesLTStd-Roman"/>
                      </a:endParaRPr>
                    </a:p>
                  </a:txBody>
                  <a:tcPr marL="28467" marR="284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1991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TimesLTStd-Roman"/>
                      </a:endParaRPr>
                    </a:p>
                  </a:txBody>
                  <a:tcPr marL="28467" marR="284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4155" algn="dec"/>
                        </a:tabLst>
                      </a:pPr>
                      <a:r>
                        <a:rPr lang="en-US" sz="1800" dirty="0">
                          <a:effectLst/>
                        </a:rPr>
                        <a:t>128.91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TimesLTStd-Roman"/>
                      </a:endParaRPr>
                    </a:p>
                  </a:txBody>
                  <a:tcPr marL="28467" marR="284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0.40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TimesLTStd-Roman"/>
                      </a:endParaRPr>
                    </a:p>
                  </a:txBody>
                  <a:tcPr marL="28467" marR="28467" marT="0" marB="0" anchor="ctr"/>
                </a:tc>
                <a:extLst>
                  <a:ext uri="{0D108BD9-81ED-4DB2-BD59-A6C34878D82A}">
                    <a16:rowId xmlns:a16="http://schemas.microsoft.com/office/drawing/2014/main" val="1896108916"/>
                  </a:ext>
                </a:extLst>
              </a:tr>
              <a:tr h="32999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Denmark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TimesLTStd-Roman"/>
                      </a:endParaRPr>
                    </a:p>
                  </a:txBody>
                  <a:tcPr marL="28467" marR="284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1992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TimesLTStd-Roman"/>
                      </a:endParaRPr>
                    </a:p>
                  </a:txBody>
                  <a:tcPr marL="28467" marR="284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4155" algn="dec"/>
                        </a:tabLst>
                      </a:pPr>
                      <a:r>
                        <a:rPr lang="en-US" sz="1800" dirty="0">
                          <a:effectLst/>
                        </a:rPr>
                        <a:t>24.92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TimesLTStd-Roman"/>
                      </a:endParaRPr>
                    </a:p>
                  </a:txBody>
                  <a:tcPr marL="28467" marR="284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0.40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TimesLTStd-Roman"/>
                      </a:endParaRPr>
                    </a:p>
                  </a:txBody>
                  <a:tcPr marL="28467" marR="28467" marT="0" marB="0" anchor="ctr"/>
                </a:tc>
                <a:extLst>
                  <a:ext uri="{0D108BD9-81ED-4DB2-BD59-A6C34878D82A}">
                    <a16:rowId xmlns:a16="http://schemas.microsoft.com/office/drawing/2014/main" val="3943722694"/>
                  </a:ext>
                </a:extLst>
              </a:tr>
              <a:tr h="32999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Slovenia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TimesLTStd-Roman"/>
                      </a:endParaRPr>
                    </a:p>
                  </a:txBody>
                  <a:tcPr marL="28467" marR="284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1996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TimesLTStd-Roman"/>
                      </a:endParaRPr>
                    </a:p>
                  </a:txBody>
                  <a:tcPr marL="28467" marR="284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4155" algn="dec"/>
                        </a:tabLst>
                      </a:pPr>
                      <a:r>
                        <a:rPr lang="en-US" sz="1800" dirty="0">
                          <a:effectLst/>
                        </a:rPr>
                        <a:t>29.74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TimesLTStd-Roman"/>
                      </a:endParaRPr>
                    </a:p>
                  </a:txBody>
                  <a:tcPr marL="28467" marR="284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0.24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TimesLTStd-Roman"/>
                      </a:endParaRPr>
                    </a:p>
                  </a:txBody>
                  <a:tcPr marL="28467" marR="28467" marT="0" marB="0" anchor="ctr"/>
                </a:tc>
                <a:extLst>
                  <a:ext uri="{0D108BD9-81ED-4DB2-BD59-A6C34878D82A}">
                    <a16:rowId xmlns:a16="http://schemas.microsoft.com/office/drawing/2014/main" val="862641404"/>
                  </a:ext>
                </a:extLst>
              </a:tr>
              <a:tr h="32999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Estonia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TimesLTStd-Roman"/>
                      </a:endParaRPr>
                    </a:p>
                  </a:txBody>
                  <a:tcPr marL="28467" marR="284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2000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TimesLTStd-Roman"/>
                      </a:endParaRPr>
                    </a:p>
                  </a:txBody>
                  <a:tcPr marL="28467" marR="284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4155" algn="dec"/>
                        </a:tabLst>
                      </a:pPr>
                      <a:r>
                        <a:rPr lang="en-US" sz="1800" dirty="0">
                          <a:effectLst/>
                        </a:rPr>
                        <a:t>3.65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TimesLTStd-Roman"/>
                      </a:endParaRPr>
                    </a:p>
                  </a:txBody>
                  <a:tcPr marL="28467" marR="284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0.03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TimesLTStd-Roman"/>
                      </a:endParaRPr>
                    </a:p>
                  </a:txBody>
                  <a:tcPr marL="28467" marR="28467" marT="0" marB="0" anchor="ctr"/>
                </a:tc>
                <a:extLst>
                  <a:ext uri="{0D108BD9-81ED-4DB2-BD59-A6C34878D82A}">
                    <a16:rowId xmlns:a16="http://schemas.microsoft.com/office/drawing/2014/main" val="1791185650"/>
                  </a:ext>
                </a:extLst>
              </a:tr>
              <a:tr h="32999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Latvia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TimesLTStd-Roman"/>
                      </a:endParaRPr>
                    </a:p>
                  </a:txBody>
                  <a:tcPr marL="28467" marR="284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2004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TimesLTStd-Roman"/>
                      </a:endParaRPr>
                    </a:p>
                  </a:txBody>
                  <a:tcPr marL="28467" marR="284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4155" algn="dec"/>
                        </a:tabLst>
                      </a:pPr>
                      <a:r>
                        <a:rPr lang="en-US" sz="1800" dirty="0">
                          <a:effectLst/>
                        </a:rPr>
                        <a:t>9.01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TimesLTStd-Roman"/>
                      </a:endParaRPr>
                    </a:p>
                  </a:txBody>
                  <a:tcPr marL="28467" marR="284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0.15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TimesLTStd-Roman"/>
                      </a:endParaRPr>
                    </a:p>
                  </a:txBody>
                  <a:tcPr marL="28467" marR="28467" marT="0" marB="0" anchor="ctr"/>
                </a:tc>
                <a:extLst>
                  <a:ext uri="{0D108BD9-81ED-4DB2-BD59-A6C34878D82A}">
                    <a16:rowId xmlns:a16="http://schemas.microsoft.com/office/drawing/2014/main" val="2308905911"/>
                  </a:ext>
                </a:extLst>
              </a:tr>
              <a:tr h="32999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Switzerland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TimesLTStd-Roman"/>
                      </a:endParaRPr>
                    </a:p>
                  </a:txBody>
                  <a:tcPr marL="28467" marR="284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2008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TimesLTStd-Roman"/>
                      </a:endParaRPr>
                    </a:p>
                  </a:txBody>
                  <a:tcPr marL="28467" marR="284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4155" algn="dec"/>
                        </a:tabLst>
                      </a:pPr>
                      <a:r>
                        <a:rPr lang="en-US" sz="1800" dirty="0">
                          <a:effectLst/>
                        </a:rPr>
                        <a:t>80.70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TimesLTStd-Roman"/>
                      </a:endParaRPr>
                    </a:p>
                  </a:txBody>
                  <a:tcPr marL="28467" marR="284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0.33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TimesLTStd-Roman"/>
                      </a:endParaRPr>
                    </a:p>
                  </a:txBody>
                  <a:tcPr marL="28467" marR="28467" marT="0" marB="0" anchor="ctr"/>
                </a:tc>
                <a:extLst>
                  <a:ext uri="{0D108BD9-81ED-4DB2-BD59-A6C34878D82A}">
                    <a16:rowId xmlns:a16="http://schemas.microsoft.com/office/drawing/2014/main" val="750416317"/>
                  </a:ext>
                </a:extLst>
              </a:tr>
              <a:tr h="32999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Ireland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TimesLTStd-Roman"/>
                      </a:endParaRPr>
                    </a:p>
                  </a:txBody>
                  <a:tcPr marL="28467" marR="284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2010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TimesLTStd-Roman"/>
                      </a:endParaRPr>
                    </a:p>
                  </a:txBody>
                  <a:tcPr marL="28467" marR="284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4155" algn="dec"/>
                        </a:tabLst>
                      </a:pPr>
                      <a:r>
                        <a:rPr lang="en-US" sz="1800" dirty="0">
                          <a:effectLst/>
                        </a:rPr>
                        <a:t>24.92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TimesLTStd-Roman"/>
                      </a:endParaRPr>
                    </a:p>
                  </a:txBody>
                  <a:tcPr marL="28467" marR="284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0.49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TimesLTStd-Roman"/>
                      </a:endParaRPr>
                    </a:p>
                  </a:txBody>
                  <a:tcPr marL="28467" marR="28467" marT="0" marB="0" anchor="ctr"/>
                </a:tc>
                <a:extLst>
                  <a:ext uri="{0D108BD9-81ED-4DB2-BD59-A6C34878D82A}">
                    <a16:rowId xmlns:a16="http://schemas.microsoft.com/office/drawing/2014/main" val="4155640183"/>
                  </a:ext>
                </a:extLst>
              </a:tr>
              <a:tr h="32999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Iceland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TimesLTStd-Roman"/>
                      </a:endParaRPr>
                    </a:p>
                  </a:txBody>
                  <a:tcPr marL="28467" marR="284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2010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TimesLTStd-Roman"/>
                      </a:endParaRPr>
                    </a:p>
                  </a:txBody>
                  <a:tcPr marL="28467" marR="284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4155" algn="dec"/>
                        </a:tabLst>
                      </a:pPr>
                      <a:r>
                        <a:rPr lang="en-US" sz="1800" dirty="0">
                          <a:effectLst/>
                        </a:rPr>
                        <a:t>25.88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TimesLTStd-Roman"/>
                      </a:endParaRPr>
                    </a:p>
                  </a:txBody>
                  <a:tcPr marL="28467" marR="284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0.29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TimesLTStd-Roman"/>
                      </a:endParaRPr>
                    </a:p>
                  </a:txBody>
                  <a:tcPr marL="28467" marR="28467" marT="0" marB="0" anchor="ctr"/>
                </a:tc>
                <a:extLst>
                  <a:ext uri="{0D108BD9-81ED-4DB2-BD59-A6C34878D82A}">
                    <a16:rowId xmlns:a16="http://schemas.microsoft.com/office/drawing/2014/main" val="3273008907"/>
                  </a:ext>
                </a:extLst>
              </a:tr>
              <a:tr h="32999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UK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TimesLTStd-Roman"/>
                      </a:endParaRPr>
                    </a:p>
                  </a:txBody>
                  <a:tcPr marL="28467" marR="284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2013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TimesLTStd-Roman"/>
                      </a:endParaRPr>
                    </a:p>
                  </a:txBody>
                  <a:tcPr marL="28467" marR="284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4155" algn="dec"/>
                        </a:tabLst>
                      </a:pPr>
                      <a:r>
                        <a:rPr lang="en-US" sz="1800" dirty="0">
                          <a:effectLst/>
                        </a:rPr>
                        <a:t>25.71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TimesLTStd-Roman"/>
                      </a:endParaRPr>
                    </a:p>
                  </a:txBody>
                  <a:tcPr marL="28467" marR="284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0.23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TimesLTStd-Roman"/>
                      </a:endParaRPr>
                    </a:p>
                  </a:txBody>
                  <a:tcPr marL="28467" marR="28467" marT="0" marB="0" anchor="ctr"/>
                </a:tc>
                <a:extLst>
                  <a:ext uri="{0D108BD9-81ED-4DB2-BD59-A6C34878D82A}">
                    <a16:rowId xmlns:a16="http://schemas.microsoft.com/office/drawing/2014/main" val="2350038423"/>
                  </a:ext>
                </a:extLst>
              </a:tr>
              <a:tr h="32999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Spain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TimesLTStd-Roman"/>
                      </a:endParaRPr>
                    </a:p>
                  </a:txBody>
                  <a:tcPr marL="28467" marR="284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2014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TimesLTStd-Roman"/>
                      </a:endParaRPr>
                    </a:p>
                  </a:txBody>
                  <a:tcPr marL="28467" marR="284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4155" algn="dec"/>
                        </a:tabLst>
                      </a:pPr>
                      <a:r>
                        <a:rPr lang="en-US" sz="1800" dirty="0">
                          <a:effectLst/>
                        </a:rPr>
                        <a:t>30.87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TimesLTStd-Roman"/>
                      </a:endParaRPr>
                    </a:p>
                  </a:txBody>
                  <a:tcPr marL="28467" marR="284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0.03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TimesLTStd-Roman"/>
                      </a:endParaRPr>
                    </a:p>
                  </a:txBody>
                  <a:tcPr marL="28467" marR="28467" marT="0" marB="0" anchor="ctr"/>
                </a:tc>
                <a:extLst>
                  <a:ext uri="{0D108BD9-81ED-4DB2-BD59-A6C34878D82A}">
                    <a16:rowId xmlns:a16="http://schemas.microsoft.com/office/drawing/2014/main" val="3317476540"/>
                  </a:ext>
                </a:extLst>
              </a:tr>
              <a:tr h="32999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France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TimesLTStd-Roman"/>
                      </a:endParaRPr>
                    </a:p>
                  </a:txBody>
                  <a:tcPr marL="28467" marR="284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2014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TimesLTStd-Roman"/>
                      </a:endParaRPr>
                    </a:p>
                  </a:txBody>
                  <a:tcPr marL="28467" marR="284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4155" algn="dec"/>
                        </a:tabLst>
                      </a:pPr>
                      <a:r>
                        <a:rPr lang="en-US" sz="1800" dirty="0">
                          <a:effectLst/>
                        </a:rPr>
                        <a:t>57.57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TimesLTStd-Roman"/>
                      </a:endParaRPr>
                    </a:p>
                  </a:txBody>
                  <a:tcPr marL="28467" marR="284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0.35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TimesLTStd-Roman"/>
                      </a:endParaRPr>
                    </a:p>
                  </a:txBody>
                  <a:tcPr marL="28467" marR="28467" marT="0" marB="0" anchor="ctr"/>
                </a:tc>
                <a:extLst>
                  <a:ext uri="{0D108BD9-81ED-4DB2-BD59-A6C34878D82A}">
                    <a16:rowId xmlns:a16="http://schemas.microsoft.com/office/drawing/2014/main" val="1529562841"/>
                  </a:ext>
                </a:extLst>
              </a:tr>
              <a:tr h="32999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Portugal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TimesLTStd-Roman"/>
                      </a:endParaRPr>
                    </a:p>
                  </a:txBody>
                  <a:tcPr marL="28467" marR="284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2015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TimesLTStd-Roman"/>
                      </a:endParaRPr>
                    </a:p>
                  </a:txBody>
                  <a:tcPr marL="28467" marR="284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4155" algn="dec"/>
                        </a:tabLst>
                      </a:pPr>
                      <a:r>
                        <a:rPr lang="en-US" sz="1800" dirty="0">
                          <a:effectLst/>
                        </a:rPr>
                        <a:t>11.54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TimesLTStd-Roman"/>
                      </a:endParaRPr>
                    </a:p>
                  </a:txBody>
                  <a:tcPr marL="28467" marR="284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0.29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TimesLTStd-Roman"/>
                      </a:endParaRPr>
                    </a:p>
                  </a:txBody>
                  <a:tcPr marL="28467" marR="28467" marT="0" marB="0" anchor="ctr"/>
                </a:tc>
                <a:extLst>
                  <a:ext uri="{0D108BD9-81ED-4DB2-BD59-A6C34878D82A}">
                    <a16:rowId xmlns:a16="http://schemas.microsoft.com/office/drawing/2014/main" val="2563022859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3E9E727-AB4C-4836-A59A-A404EED08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0DD09-F61C-493C-8818-4311C754F91E}" type="slidenum">
              <a:rPr lang="en-US" smtClean="0"/>
              <a:t>6</a:t>
            </a:fld>
            <a:endParaRPr lang="en-US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DBDCC4AA-9848-46A8-B362-1F7453A37885}"/>
              </a:ext>
            </a:extLst>
          </p:cNvPr>
          <p:cNvSpPr txBox="1">
            <a:spLocks/>
          </p:cNvSpPr>
          <p:nvPr/>
        </p:nvSpPr>
        <p:spPr bwMode="auto">
          <a:xfrm>
            <a:off x="0" y="-94268"/>
            <a:ext cx="12192000" cy="430886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ts val="0"/>
              </a:spcAft>
              <a:defRPr sz="2800" b="1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US" sz="2000" dirty="0">
                <a:solidFill>
                  <a:sysClr val="windowText" lastClr="000000"/>
                </a:solidFill>
              </a:rPr>
              <a:t>	History and Coverage</a:t>
            </a:r>
          </a:p>
        </p:txBody>
      </p:sp>
    </p:spTree>
    <p:extLst>
      <p:ext uri="{BB962C8B-B14F-4D97-AF65-F5344CB8AC3E}">
        <p14:creationId xmlns:p14="http://schemas.microsoft.com/office/powerpoint/2010/main" val="16264177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B22FF4D-E294-4255-B545-159AC78AB7CF}"/>
              </a:ext>
            </a:extLst>
          </p:cNvPr>
          <p:cNvSpPr txBox="1"/>
          <p:nvPr/>
        </p:nvSpPr>
        <p:spPr>
          <a:xfrm>
            <a:off x="275491" y="1444929"/>
            <a:ext cx="3323493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B00000"/>
                </a:solidFill>
              </a:rPr>
              <a:t>Carbon tax history for the 15 countries with carbon taxes</a:t>
            </a:r>
            <a:endParaRPr lang="en-US" sz="2000" dirty="0">
              <a:solidFill>
                <a:srgbClr val="B00000"/>
              </a:solidFill>
            </a:endParaRPr>
          </a:p>
          <a:p>
            <a:endParaRPr lang="en-US" sz="2000" dirty="0"/>
          </a:p>
          <a:p>
            <a:r>
              <a:rPr lang="en-US" dirty="0"/>
              <a:t>Data source: World Bank (carbon price data in press)</a:t>
            </a:r>
          </a:p>
          <a:p>
            <a:endParaRPr lang="en-US" dirty="0"/>
          </a:p>
          <a:p>
            <a:r>
              <a:rPr lang="en-US" dirty="0"/>
              <a:t>Carbon tax rates are real local currency, scaled to 2018 USD using 2018 PPP</a:t>
            </a:r>
          </a:p>
          <a:p>
            <a:endParaRPr lang="en-US" dirty="0"/>
          </a:p>
          <a:p>
            <a:r>
              <a:rPr lang="en-US" dirty="0"/>
              <a:t>GDP growth: World Bank (except as noted below)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2B75031-2D1B-4EB1-BA7E-D8A823E03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4789"/>
            <a:ext cx="10515600" cy="1325563"/>
          </a:xfrm>
        </p:spPr>
        <p:txBody>
          <a:bodyPr/>
          <a:lstStyle/>
          <a:p>
            <a:r>
              <a:rPr lang="en-US" dirty="0"/>
              <a:t>Evidence from European Carbon Taxes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5914BD6-A5FA-4B3F-9171-19352EA20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0DD09-F61C-493C-8818-4311C754F91E}" type="slidenum">
              <a:rPr lang="en-US" smtClean="0"/>
              <a:t>7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847E384-E358-4625-9D95-3D4369C181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0617" y="1246859"/>
            <a:ext cx="7663505" cy="558012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31C1751-35CB-44F0-B18E-02035AF83C88}"/>
              </a:ext>
            </a:extLst>
          </p:cNvPr>
          <p:cNvSpPr txBox="1"/>
          <p:nvPr/>
        </p:nvSpPr>
        <p:spPr>
          <a:xfrm>
            <a:off x="175845" y="6308209"/>
            <a:ext cx="3174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Metcalf and Stock (2020, NBER)</a:t>
            </a:r>
          </a:p>
        </p:txBody>
      </p:sp>
    </p:spTree>
    <p:extLst>
      <p:ext uri="{BB962C8B-B14F-4D97-AF65-F5344CB8AC3E}">
        <p14:creationId xmlns:p14="http://schemas.microsoft.com/office/powerpoint/2010/main" val="42269811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D988173-0358-4F49-B243-1B2155CF2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0DD09-F61C-493C-8818-4311C754F91E}" type="slidenum">
              <a:rPr lang="en-US" smtClean="0"/>
              <a:t>8</a:t>
            </a:fld>
            <a:endParaRPr lang="en-US"/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CF01A1A2-8C90-4D82-B5EC-EE89DA109CB4}"/>
              </a:ext>
            </a:extLst>
          </p:cNvPr>
          <p:cNvSpPr txBox="1">
            <a:spLocks/>
          </p:cNvSpPr>
          <p:nvPr/>
        </p:nvSpPr>
        <p:spPr bwMode="auto">
          <a:xfrm>
            <a:off x="0" y="-47134"/>
            <a:ext cx="12192000" cy="430886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ts val="0"/>
              </a:spcAft>
              <a:defRPr sz="2800" b="1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US" sz="2000" dirty="0">
                <a:solidFill>
                  <a:sysClr val="windowText" lastClr="000000"/>
                </a:solidFill>
              </a:rPr>
              <a:t>	Data description – No Controls</a:t>
            </a:r>
          </a:p>
        </p:txBody>
      </p:sp>
      <p:pic>
        <p:nvPicPr>
          <p:cNvPr id="7" name="Picture 6" descr="A close up of a map&#10;&#10;Description automatically generated">
            <a:extLst>
              <a:ext uri="{FF2B5EF4-FFF2-40B4-BE49-F238E27FC236}">
                <a16:creationId xmlns:a16="http://schemas.microsoft.com/office/drawing/2014/main" id="{46A079DC-8FDD-4A9F-992E-E7AB9B994C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9745" y="430886"/>
            <a:ext cx="8832509" cy="6427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07918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map&#10;&#10;Description automatically generated">
            <a:extLst>
              <a:ext uri="{FF2B5EF4-FFF2-40B4-BE49-F238E27FC236}">
                <a16:creationId xmlns:a16="http://schemas.microsoft.com/office/drawing/2014/main" id="{3ABAEE2B-9520-4969-A5A8-2C3AFCAC15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9746" y="430886"/>
            <a:ext cx="8832508" cy="6427113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D988173-0358-4F49-B243-1B2155CF2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0DD09-F61C-493C-8818-4311C754F91E}" type="slidenum">
              <a:rPr lang="en-US" smtClean="0"/>
              <a:t>9</a:t>
            </a:fld>
            <a:endParaRPr lang="en-US"/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CF01A1A2-8C90-4D82-B5EC-EE89DA109CB4}"/>
              </a:ext>
            </a:extLst>
          </p:cNvPr>
          <p:cNvSpPr txBox="1">
            <a:spLocks/>
          </p:cNvSpPr>
          <p:nvPr/>
        </p:nvSpPr>
        <p:spPr bwMode="auto">
          <a:xfrm>
            <a:off x="0" y="-22355"/>
            <a:ext cx="12192000" cy="430886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ts val="0"/>
              </a:spcAft>
              <a:defRPr sz="2800" b="1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US" sz="2000" dirty="0">
                <a:solidFill>
                  <a:sysClr val="windowText" lastClr="000000"/>
                </a:solidFill>
              </a:rPr>
              <a:t>	Data description – No Controls</a:t>
            </a:r>
          </a:p>
        </p:txBody>
      </p:sp>
    </p:spTree>
    <p:extLst>
      <p:ext uri="{BB962C8B-B14F-4D97-AF65-F5344CB8AC3E}">
        <p14:creationId xmlns:p14="http://schemas.microsoft.com/office/powerpoint/2010/main" val="24190463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77E1442E52814FA9F1B51739530B2E" ma:contentTypeVersion="16" ma:contentTypeDescription="Create a new document." ma:contentTypeScope="" ma:versionID="fae0b0589eed6b0f2d1d2cd49dff4d92">
  <xsd:schema xmlns:xsd="http://www.w3.org/2001/XMLSchema" xmlns:xs="http://www.w3.org/2001/XMLSchema" xmlns:p="http://schemas.microsoft.com/office/2006/metadata/properties" xmlns:ns2="a4bd4da7-b61f-4c8f-a6b6-0fba449af9a5" xmlns:ns3="030e9ef2-c089-4150-a305-fe53eb106fe7" targetNamespace="http://schemas.microsoft.com/office/2006/metadata/properties" ma:root="true" ma:fieldsID="6cfa9e63b8406bfe0f530dd5587d0445" ns2:_="" ns3:_="">
    <xsd:import namespace="a4bd4da7-b61f-4c8f-a6b6-0fba449af9a5"/>
    <xsd:import namespace="030e9ef2-c089-4150-a305-fe53eb106fe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bd4da7-b61f-4c8f-a6b6-0fba449af9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574d4432-dc9c-456d-883f-1444e39995a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0e9ef2-c089-4150-a305-fe53eb106fe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9da4c30c-6ed2-4417-9787-fb3a49792937}" ma:internalName="TaxCatchAll" ma:showField="CatchAllData" ma:web="030e9ef2-c089-4150-a305-fe53eb106fe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a4bd4da7-b61f-4c8f-a6b6-0fba449af9a5" xsi:nil="true"/>
    <SharedWithUsers xmlns="030e9ef2-c089-4150-a305-fe53eb106fe7">
      <UserInfo>
        <DisplayName/>
        <AccountId xsi:nil="true"/>
        <AccountType/>
      </UserInfo>
    </SharedWithUsers>
    <TaxCatchAll xmlns="030e9ef2-c089-4150-a305-fe53eb106fe7" xsi:nil="true"/>
    <lcf76f155ced4ddcb4097134ff3c332f xmlns="a4bd4da7-b61f-4c8f-a6b6-0fba449af9a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E820063-E163-4C5E-955E-D23212747D44}"/>
</file>

<file path=customXml/itemProps2.xml><?xml version="1.0" encoding="utf-8"?>
<ds:datastoreItem xmlns:ds="http://schemas.openxmlformats.org/officeDocument/2006/customXml" ds:itemID="{4AB7165B-7793-41E1-AB31-20A62A4453F8}"/>
</file>

<file path=customXml/itemProps3.xml><?xml version="1.0" encoding="utf-8"?>
<ds:datastoreItem xmlns:ds="http://schemas.openxmlformats.org/officeDocument/2006/customXml" ds:itemID="{3E6CB59F-B492-4A9E-A9B0-08978025CFB2}"/>
</file>

<file path=docProps/app.xml><?xml version="1.0" encoding="utf-8"?>
<Properties xmlns="http://schemas.openxmlformats.org/officeDocument/2006/extended-properties" xmlns:vt="http://schemas.openxmlformats.org/officeDocument/2006/docPropsVTypes">
  <TotalTime>1497</TotalTime>
  <Words>1285</Words>
  <Application>Microsoft Office PowerPoint</Application>
  <PresentationFormat>Widescreen</PresentationFormat>
  <Paragraphs>243</Paragraphs>
  <Slides>27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5" baseType="lpstr">
      <vt:lpstr>Arial</vt:lpstr>
      <vt:lpstr>Calibri</vt:lpstr>
      <vt:lpstr>Calibri Light</vt:lpstr>
      <vt:lpstr>Courier New</vt:lpstr>
      <vt:lpstr>Times New Roman</vt:lpstr>
      <vt:lpstr>Wingdings</vt:lpstr>
      <vt:lpstr>Office Theme</vt:lpstr>
      <vt:lpstr>Equation</vt:lpstr>
      <vt:lpstr>Overcoming Political Opposition to Carbon Pricing Based on Economic Concerns: The Macroeconomic Effects of a Carbon Tax  Gilbert E Metcalf MIT and Tufts University</vt:lpstr>
      <vt:lpstr>Opposition to Decarbonizing the Economy</vt:lpstr>
      <vt:lpstr>British Columbia Carbon Tax Employment Impacts</vt:lpstr>
      <vt:lpstr>BC Carbon Tax: Sectoral Shifts</vt:lpstr>
      <vt:lpstr>What is the Economic Cost of Carbon Pricing?</vt:lpstr>
      <vt:lpstr>PowerPoint Presentation</vt:lpstr>
      <vt:lpstr>Evidence from European Carbon Taxes</vt:lpstr>
      <vt:lpstr>PowerPoint Presentation</vt:lpstr>
      <vt:lpstr>PowerPoint Presentation</vt:lpstr>
      <vt:lpstr>PowerPoint Presentation</vt:lpstr>
      <vt:lpstr>PowerPoint Presentation</vt:lpstr>
      <vt:lpstr>Metcalf and Stock Approach</vt:lpstr>
      <vt:lpstr>Methods – Additional Details</vt:lpstr>
      <vt:lpstr>Empirical Findings Based on Statistical Analysis</vt:lpstr>
      <vt:lpstr>Employment Growth Impacts</vt:lpstr>
      <vt:lpstr>Manufacturing Employment Growth Impacts</vt:lpstr>
      <vt:lpstr>Emissions Impacts</vt:lpstr>
      <vt:lpstr>Results: Additional Questions &amp; Sensitivity Analysis </vt:lpstr>
      <vt:lpstr>Why is the impact so muted?</vt:lpstr>
      <vt:lpstr>Modeling Illustrates Key Points</vt:lpstr>
      <vt:lpstr>Sticks vs. Carrots</vt:lpstr>
      <vt:lpstr>Emission Reduction Required for Biden NDC</vt:lpstr>
      <vt:lpstr>Carbon Tax Rate to Achieve Biden Commitment</vt:lpstr>
      <vt:lpstr>Inflation Reduction Act: Key Elements</vt:lpstr>
      <vt:lpstr>Projected Impacts of Inflation Reduction Act</vt:lpstr>
      <vt:lpstr>Summary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Carbon Pricing and Employment</dc:title>
  <dc:creator>Metcalf, Gilbert E.</dc:creator>
  <cp:lastModifiedBy>Metcalf, Gilbert E.</cp:lastModifiedBy>
  <cp:revision>173</cp:revision>
  <cp:lastPrinted>2021-03-29T16:33:07Z</cp:lastPrinted>
  <dcterms:created xsi:type="dcterms:W3CDTF">2021-03-26T17:37:39Z</dcterms:created>
  <dcterms:modified xsi:type="dcterms:W3CDTF">2022-09-02T05:39:40Z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r8>3896900</vt:r8>
  </property>
  <property fmtid="{D5CDD505-2E9C-101B-9397-08002B2CF9AE}" pid="3" name="xd_ProgID">
    <vt:lpwstr/>
  </property>
  <property fmtid="{D5CDD505-2E9C-101B-9397-08002B2CF9AE}" pid="4" name="MediaServiceImageTags">
    <vt:lpwstr/>
  </property>
  <property fmtid="{D5CDD505-2E9C-101B-9397-08002B2CF9AE}" pid="5" name="ContentTypeId">
    <vt:lpwstr>0x010100C977E1442E52814FA9F1B51739530B2E</vt:lpwstr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_ExtendedDescription">
    <vt:lpwstr/>
  </property>
  <property fmtid="{D5CDD505-2E9C-101B-9397-08002B2CF9AE}" pid="11" name="TriggerFlowInfo">
    <vt:lpwstr/>
  </property>
  <property fmtid="{D5CDD505-2E9C-101B-9397-08002B2CF9AE}" pid="12" name="xd_Signature">
    <vt:bool>false</vt:bool>
  </property>
</Properties>
</file>