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49" r:id="rId2"/>
  </p:sldMasterIdLst>
  <p:notesMasterIdLst>
    <p:notesMasterId r:id="rId21"/>
  </p:notesMasterIdLst>
  <p:handoutMasterIdLst>
    <p:handoutMasterId r:id="rId22"/>
  </p:handoutMasterIdLst>
  <p:sldIdLst>
    <p:sldId id="356" r:id="rId3"/>
    <p:sldId id="373" r:id="rId4"/>
    <p:sldId id="433" r:id="rId5"/>
    <p:sldId id="445" r:id="rId6"/>
    <p:sldId id="446" r:id="rId7"/>
    <p:sldId id="438" r:id="rId8"/>
    <p:sldId id="400" r:id="rId9"/>
    <p:sldId id="439" r:id="rId10"/>
    <p:sldId id="403" r:id="rId11"/>
    <p:sldId id="440" r:id="rId12"/>
    <p:sldId id="409" r:id="rId13"/>
    <p:sldId id="442" r:id="rId14"/>
    <p:sldId id="413" r:id="rId15"/>
    <p:sldId id="443" r:id="rId16"/>
    <p:sldId id="415" r:id="rId17"/>
    <p:sldId id="437" r:id="rId18"/>
    <p:sldId id="386" r:id="rId19"/>
    <p:sldId id="444" r:id="rId20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6600"/>
    <a:srgbClr val="009900"/>
    <a:srgbClr val="00FF00"/>
    <a:srgbClr val="FF0000"/>
    <a:srgbClr val="CC0000"/>
    <a:srgbClr val="00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791" autoAdjust="0"/>
    <p:restoredTop sz="94660"/>
  </p:normalViewPr>
  <p:slideViewPr>
    <p:cSldViewPr>
      <p:cViewPr>
        <p:scale>
          <a:sx n="75" d="100"/>
          <a:sy n="75" d="100"/>
        </p:scale>
        <p:origin x="-70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004" y="-108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C4311D2-C439-4210-BAAF-35967FACF4DF}" type="datetimeFigureOut">
              <a:rPr lang="en-US"/>
              <a:pPr>
                <a:defRPr/>
              </a:pPr>
              <a:t>6/15/2011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EF6DEF1-D13B-4BE1-B000-BCAE49316E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BBE4F424-9AA6-4922-917E-570C9549D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05788" y="5756275"/>
            <a:ext cx="8302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0" y="6548438"/>
            <a:ext cx="9144000" cy="33655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600" b="1">
                <a:solidFill>
                  <a:schemeClr val="bg1"/>
                </a:solidFill>
                <a:latin typeface="Palatino" pitchFamily="18" charset="0"/>
                <a:cs typeface="+mn-cs"/>
              </a:rPr>
              <a:t>www.eprg.group.cam.ac.uk</a:t>
            </a:r>
            <a:endParaRPr lang="en-US">
              <a:cs typeface="+mn-cs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1052513"/>
            <a:ext cx="9144000" cy="73025"/>
          </a:xfrm>
          <a:prstGeom prst="rect">
            <a:avLst/>
          </a:prstGeom>
          <a:solidFill>
            <a:srgbClr val="99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pic>
        <p:nvPicPr>
          <p:cNvPr id="1029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950" y="209550"/>
            <a:ext cx="37814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0" y="6548438"/>
            <a:ext cx="9144000" cy="33655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367463">
              <a:spcBef>
                <a:spcPct val="50000"/>
              </a:spcBef>
              <a:defRPr/>
            </a:pPr>
            <a:r>
              <a:rPr lang="en-GB" sz="1600" b="1">
                <a:solidFill>
                  <a:schemeClr val="bg1"/>
                </a:solidFill>
                <a:latin typeface="Palatino" pitchFamily="18" charset="0"/>
                <a:cs typeface="+mn-cs"/>
              </a:rPr>
              <a:t>www.eprg.group.cam.ac.uk</a:t>
            </a:r>
            <a:endParaRPr lang="en-US" sz="1600" b="1">
              <a:solidFill>
                <a:schemeClr val="bg1"/>
              </a:solidFill>
              <a:latin typeface="Palatino" pitchFamily="18" charset="0"/>
              <a:cs typeface="+mn-cs"/>
            </a:endParaRPr>
          </a:p>
        </p:txBody>
      </p:sp>
      <p:pic>
        <p:nvPicPr>
          <p:cNvPr id="2051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78550" y="6021388"/>
            <a:ext cx="28575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fgem.gov.uk/Networks/offtrans/edc/Documents1/OFTO%20Launch%20Day%20Presentation.pdf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 bwMode="auto">
          <a:xfrm>
            <a:off x="357158" y="1643063"/>
            <a:ext cx="8429684" cy="19573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4800" b="1" i="1" dirty="0" smtClean="0"/>
              <a:t>Setting </a:t>
            </a:r>
            <a:r>
              <a:rPr lang="en-GB" sz="4800" b="1" i="1" smtClean="0"/>
              <a:t>the Regulatory Framework for </a:t>
            </a:r>
            <a:br>
              <a:rPr lang="en-GB" sz="4800" b="1" i="1" smtClean="0"/>
            </a:br>
            <a:r>
              <a:rPr lang="en-GB" sz="4800" b="1" i="1" smtClean="0"/>
              <a:t>the </a:t>
            </a:r>
            <a:r>
              <a:rPr lang="en-GB" sz="4800" b="1" i="1" dirty="0" smtClean="0"/>
              <a:t>Future Network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Michael Pollitt</a:t>
            </a:r>
          </a:p>
          <a:p>
            <a:r>
              <a:rPr lang="en-GB" i="1" dirty="0" smtClean="0"/>
              <a:t>Judge Business School</a:t>
            </a:r>
          </a:p>
          <a:p>
            <a:endParaRPr lang="en-GB" i="1" dirty="0" smtClean="0"/>
          </a:p>
          <a:p>
            <a:r>
              <a:rPr lang="en-GB" sz="1600" i="1" dirty="0" err="1" smtClean="0"/>
              <a:t>Eurelectric</a:t>
            </a:r>
            <a:r>
              <a:rPr lang="en-GB" sz="1600" i="1" dirty="0" smtClean="0"/>
              <a:t> Annual Conference,</a:t>
            </a:r>
          </a:p>
          <a:p>
            <a:r>
              <a:rPr lang="en-GB" sz="1600" i="1" dirty="0" smtClean="0"/>
              <a:t>Stockholm, 14</a:t>
            </a:r>
            <a:r>
              <a:rPr lang="en-GB" sz="1600" i="1" baseline="30000" dirty="0" smtClean="0"/>
              <a:t>th</a:t>
            </a:r>
            <a:r>
              <a:rPr lang="en-GB" sz="1600" i="1" dirty="0" smtClean="0"/>
              <a:t> June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GB" b="1" i="1" dirty="0" smtClean="0"/>
              <a:t>Access Terms</a:t>
            </a:r>
            <a:endParaRPr lang="en-GB" b="1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14422"/>
            <a:ext cx="5772152" cy="432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en-GB" b="1" i="1" dirty="0" smtClean="0"/>
              <a:t>Attention to Access Terms</a:t>
            </a:r>
            <a:endParaRPr lang="en-GB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145435"/>
          </a:xfrm>
        </p:spPr>
        <p:txBody>
          <a:bodyPr/>
          <a:lstStyle/>
          <a:p>
            <a:pPr>
              <a:defRPr/>
            </a:pPr>
            <a:r>
              <a:rPr lang="en-GB" sz="2400" dirty="0" smtClean="0"/>
              <a:t>Core issues </a:t>
            </a:r>
            <a:r>
              <a:rPr lang="en-GB" sz="1200" dirty="0" smtClean="0"/>
              <a:t>(Jamasb et al., 05):</a:t>
            </a:r>
          </a:p>
          <a:p>
            <a:pPr lvl="1">
              <a:defRPr/>
            </a:pPr>
            <a:r>
              <a:rPr lang="en-GB" sz="2400" dirty="0" smtClean="0"/>
              <a:t>Encouraging efficient new connections</a:t>
            </a:r>
          </a:p>
          <a:p>
            <a:pPr lvl="1">
              <a:defRPr/>
            </a:pPr>
            <a:r>
              <a:rPr lang="en-GB" sz="2400" dirty="0" smtClean="0"/>
              <a:t>Elimination of barriers to experimentation</a:t>
            </a:r>
          </a:p>
          <a:p>
            <a:pPr>
              <a:defRPr/>
            </a:pPr>
            <a:r>
              <a:rPr lang="en-GB" sz="2400" dirty="0" smtClean="0"/>
              <a:t>Experience </a:t>
            </a:r>
            <a:r>
              <a:rPr lang="en-GB" sz="1200" dirty="0" smtClean="0"/>
              <a:t>(Pollitt, 09; </a:t>
            </a:r>
            <a:r>
              <a:rPr lang="en-GB" sz="1200" dirty="0" err="1" smtClean="0"/>
              <a:t>Heng</a:t>
            </a:r>
            <a:r>
              <a:rPr lang="en-GB" sz="1200" dirty="0" smtClean="0"/>
              <a:t>, 10):</a:t>
            </a:r>
          </a:p>
          <a:p>
            <a:pPr lvl="1">
              <a:defRPr/>
            </a:pPr>
            <a:r>
              <a:rPr lang="en-GB" sz="2400" dirty="0" smtClean="0"/>
              <a:t>Extremely successful in fixed line telecoms</a:t>
            </a:r>
          </a:p>
          <a:p>
            <a:pPr lvl="1">
              <a:defRPr/>
            </a:pPr>
            <a:r>
              <a:rPr lang="en-GB" sz="2400" dirty="0" smtClean="0"/>
              <a:t>Good experience emerging in water in Scotland</a:t>
            </a:r>
          </a:p>
          <a:p>
            <a:pPr lvl="1">
              <a:defRPr/>
            </a:pPr>
            <a:r>
              <a:rPr lang="en-GB" sz="2400" dirty="0" smtClean="0"/>
              <a:t>New unbundled products encourage innovation</a:t>
            </a:r>
          </a:p>
          <a:p>
            <a:pPr>
              <a:defRPr/>
            </a:pPr>
            <a:r>
              <a:rPr lang="en-GB" sz="2400" dirty="0" smtClean="0"/>
              <a:t>Transferability:</a:t>
            </a:r>
          </a:p>
          <a:p>
            <a:pPr lvl="1">
              <a:defRPr/>
            </a:pPr>
            <a:r>
              <a:rPr lang="en-GB" sz="2400" dirty="0" smtClean="0"/>
              <a:t>Local wire unbundling proposed for electricity distribution</a:t>
            </a:r>
            <a:endParaRPr lang="en-GB" dirty="0"/>
          </a:p>
          <a:p>
            <a:pPr lvl="1">
              <a:defRPr/>
            </a:pPr>
            <a:r>
              <a:rPr lang="en-GB" sz="2400" dirty="0" smtClean="0"/>
              <a:t>Nodal pricing in distribution being used some areas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en-GB" b="1" i="1" dirty="0" smtClean="0"/>
              <a:t>Innovation</a:t>
            </a:r>
            <a:endParaRPr lang="en-GB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033723"/>
            <a:ext cx="4286280" cy="49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GB" sz="4000" b="1" i="1" dirty="0" smtClean="0"/>
              <a:t>Innovation in/across networks</a:t>
            </a:r>
            <a:endParaRPr lang="en-GB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217443"/>
          </a:xfrm>
        </p:spPr>
        <p:txBody>
          <a:bodyPr/>
          <a:lstStyle/>
          <a:p>
            <a:pPr>
              <a:defRPr/>
            </a:pPr>
            <a:r>
              <a:rPr lang="en-GB" sz="2400" dirty="0" smtClean="0"/>
              <a:t>Core questions:</a:t>
            </a:r>
          </a:p>
          <a:p>
            <a:pPr lvl="1">
              <a:defRPr/>
            </a:pPr>
            <a:r>
              <a:rPr lang="en-GB" sz="2400" dirty="0" smtClean="0"/>
              <a:t>How to encourage innovation in use of networks?</a:t>
            </a:r>
          </a:p>
          <a:p>
            <a:pPr lvl="1">
              <a:defRPr/>
            </a:pPr>
            <a:r>
              <a:rPr lang="en-GB" sz="2400" dirty="0" smtClean="0"/>
              <a:t>How to </a:t>
            </a:r>
            <a:r>
              <a:rPr lang="en-GB" sz="2400" dirty="0" smtClean="0"/>
              <a:t>get </a:t>
            </a:r>
            <a:r>
              <a:rPr lang="en-GB" sz="2400" dirty="0" smtClean="0"/>
              <a:t>incumbents to facilitate new business models?</a:t>
            </a:r>
          </a:p>
          <a:p>
            <a:pPr>
              <a:defRPr/>
            </a:pPr>
            <a:r>
              <a:rPr lang="en-GB" sz="2400" dirty="0" smtClean="0"/>
              <a:t>Experience </a:t>
            </a:r>
            <a:r>
              <a:rPr lang="en-GB" sz="1200" dirty="0" smtClean="0"/>
              <a:t>(</a:t>
            </a:r>
            <a:r>
              <a:rPr lang="en-GB" sz="1200" dirty="0" err="1" smtClean="0"/>
              <a:t>Hausman</a:t>
            </a:r>
            <a:r>
              <a:rPr lang="en-GB" sz="1200" dirty="0" smtClean="0"/>
              <a:t> and </a:t>
            </a:r>
            <a:r>
              <a:rPr lang="en-GB" sz="1200" dirty="0" err="1" smtClean="0"/>
              <a:t>Sidak</a:t>
            </a:r>
            <a:r>
              <a:rPr lang="en-GB" sz="1200" dirty="0" smtClean="0"/>
              <a:t>, 07; Cave, 09; Jamasb and Pollitt, 09; Pollitt, 09):</a:t>
            </a:r>
          </a:p>
          <a:p>
            <a:pPr lvl="1">
              <a:defRPr/>
            </a:pPr>
            <a:r>
              <a:rPr lang="en-GB" sz="2400" dirty="0" smtClean="0"/>
              <a:t>Extremely successful in telecoms</a:t>
            </a:r>
          </a:p>
          <a:p>
            <a:pPr lvl="1">
              <a:defRPr/>
            </a:pPr>
            <a:r>
              <a:rPr lang="en-GB" sz="2400" dirty="0" smtClean="0"/>
              <a:t>Currently however innovation in other networks low</a:t>
            </a:r>
          </a:p>
          <a:p>
            <a:pPr>
              <a:defRPr/>
            </a:pPr>
            <a:r>
              <a:rPr lang="en-GB" sz="2400" dirty="0" smtClean="0"/>
              <a:t>Transferability:</a:t>
            </a:r>
          </a:p>
          <a:p>
            <a:pPr lvl="1">
              <a:defRPr/>
            </a:pPr>
            <a:r>
              <a:rPr lang="en-GB" sz="2400" dirty="0" smtClean="0"/>
              <a:t>More R&amp;D and experimentation is required e.g. Low Carbon Networks Fund </a:t>
            </a:r>
            <a:r>
              <a:rPr lang="en-GB" sz="1200" dirty="0" smtClean="0"/>
              <a:t>(</a:t>
            </a:r>
            <a:r>
              <a:rPr lang="en-GB" sz="1200" dirty="0" err="1" smtClean="0"/>
              <a:t>Ofgem</a:t>
            </a:r>
            <a:r>
              <a:rPr lang="en-GB" sz="1200" dirty="0" smtClean="0"/>
              <a:t>, 2010c)</a:t>
            </a:r>
          </a:p>
          <a:p>
            <a:pPr lvl="1">
              <a:defRPr/>
            </a:pPr>
            <a:r>
              <a:rPr lang="en-GB" sz="2400" dirty="0" smtClean="0"/>
              <a:t>Need to change business model e.g. from </a:t>
            </a:r>
            <a:r>
              <a:rPr lang="en-GB" sz="2400" dirty="0" err="1" smtClean="0"/>
              <a:t>MWhs</a:t>
            </a:r>
            <a:r>
              <a:rPr lang="en-GB" sz="2400" dirty="0" smtClean="0"/>
              <a:t> to </a:t>
            </a:r>
            <a:r>
              <a:rPr lang="en-GB" sz="2400" dirty="0" err="1" smtClean="0"/>
              <a:t>MBits</a:t>
            </a:r>
            <a:endParaRPr lang="en-GB" sz="2400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GB" b="1" i="1" dirty="0" smtClean="0"/>
              <a:t>Unbundling</a:t>
            </a:r>
            <a:endParaRPr lang="en-GB" b="1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96752"/>
            <a:ext cx="916601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GB" sz="3600" b="1" i="1" dirty="0" smtClean="0"/>
              <a:t>Role of Unbundling and Ownership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282" y="1285860"/>
            <a:ext cx="8572560" cy="4572033"/>
          </a:xfrm>
        </p:spPr>
        <p:txBody>
          <a:bodyPr/>
          <a:lstStyle/>
          <a:p>
            <a:pPr>
              <a:defRPr/>
            </a:pPr>
            <a:r>
              <a:rPr lang="en-GB" sz="2400" dirty="0" smtClean="0"/>
              <a:t>Core questions:</a:t>
            </a:r>
          </a:p>
          <a:p>
            <a:pPr lvl="1">
              <a:defRPr/>
            </a:pPr>
            <a:r>
              <a:rPr lang="en-GB" sz="2000" dirty="0" smtClean="0"/>
              <a:t>What do new challenges mean for optimal degree of integration?</a:t>
            </a:r>
          </a:p>
          <a:p>
            <a:pPr lvl="1">
              <a:defRPr/>
            </a:pPr>
            <a:r>
              <a:rPr lang="en-GB" sz="2000" dirty="0" smtClean="0"/>
              <a:t>What is the role of public and cooperative ownership?</a:t>
            </a:r>
          </a:p>
          <a:p>
            <a:pPr lvl="1">
              <a:defRPr/>
            </a:pPr>
            <a:r>
              <a:rPr lang="en-GB" sz="2000" dirty="0" smtClean="0"/>
              <a:t>Are new entrants on the horizon?</a:t>
            </a:r>
          </a:p>
          <a:p>
            <a:pPr>
              <a:defRPr/>
            </a:pPr>
            <a:r>
              <a:rPr lang="en-GB" sz="2400" dirty="0" smtClean="0"/>
              <a:t>Experience </a:t>
            </a:r>
            <a:r>
              <a:rPr lang="en-GB" sz="1200" dirty="0" smtClean="0"/>
              <a:t>(Pollitt, 2008a, 09):</a:t>
            </a:r>
          </a:p>
          <a:p>
            <a:pPr lvl="1">
              <a:defRPr/>
            </a:pPr>
            <a:r>
              <a:rPr lang="en-GB" sz="2000" dirty="0" smtClean="0"/>
              <a:t>Unbundling in electricity and telecoms successful</a:t>
            </a:r>
          </a:p>
          <a:p>
            <a:pPr lvl="1">
              <a:defRPr/>
            </a:pPr>
            <a:r>
              <a:rPr lang="en-GB" sz="2000" dirty="0" smtClean="0"/>
              <a:t>Ownership unbundling sometimes necessary</a:t>
            </a:r>
          </a:p>
          <a:p>
            <a:pPr lvl="1">
              <a:defRPr/>
            </a:pPr>
            <a:r>
              <a:rPr lang="en-GB" sz="2000" dirty="0" smtClean="0"/>
              <a:t>Public/co-operative ownership reduces need for regulation (e.g. in New Zealand)</a:t>
            </a:r>
          </a:p>
          <a:p>
            <a:pPr>
              <a:defRPr/>
            </a:pPr>
            <a:r>
              <a:rPr lang="en-GB" sz="2400" dirty="0" smtClean="0"/>
              <a:t>Transferability:</a:t>
            </a:r>
            <a:endParaRPr lang="en-GB" sz="1600" dirty="0"/>
          </a:p>
          <a:p>
            <a:pPr lvl="1">
              <a:defRPr/>
            </a:pPr>
            <a:r>
              <a:rPr lang="en-GB" sz="2000" dirty="0" smtClean="0"/>
              <a:t>Energy distribution networks might require ownership unbundling</a:t>
            </a:r>
          </a:p>
          <a:p>
            <a:pPr lvl="1">
              <a:defRPr/>
            </a:pPr>
            <a:r>
              <a:rPr lang="en-GB" sz="2000" dirty="0" smtClean="0"/>
              <a:t>Municipal ownership of ‘last mile’ might allow reduction of regulation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GB" b="1" i="1" dirty="0" smtClean="0"/>
              <a:t>Conclusions</a:t>
            </a:r>
            <a:endParaRPr lang="en-GB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8643998" cy="4840303"/>
          </a:xfrm>
        </p:spPr>
        <p:txBody>
          <a:bodyPr/>
          <a:lstStyle/>
          <a:p>
            <a:r>
              <a:rPr lang="en-GB" dirty="0" smtClean="0"/>
              <a:t>Network regulation </a:t>
            </a:r>
            <a:r>
              <a:rPr lang="en-GB" u="sng" dirty="0" smtClean="0"/>
              <a:t>needs to evolve</a:t>
            </a:r>
            <a:r>
              <a:rPr lang="en-GB" dirty="0" smtClean="0"/>
              <a:t> to meet new challenges at </a:t>
            </a:r>
            <a:r>
              <a:rPr lang="en-GB" i="1" dirty="0" smtClean="0"/>
              <a:t>reasonable cost </a:t>
            </a:r>
            <a:r>
              <a:rPr lang="en-GB" dirty="0" smtClean="0"/>
              <a:t>and with appropriate levels of </a:t>
            </a:r>
            <a:r>
              <a:rPr lang="en-GB" i="1" dirty="0" smtClean="0"/>
              <a:t>customer engagement</a:t>
            </a:r>
            <a:r>
              <a:rPr lang="en-GB" dirty="0" smtClean="0"/>
              <a:t>.</a:t>
            </a:r>
          </a:p>
          <a:p>
            <a:r>
              <a:rPr lang="en-GB" u="sng" dirty="0" smtClean="0"/>
              <a:t>Telecoms leading the way</a:t>
            </a:r>
            <a:r>
              <a:rPr lang="en-GB" dirty="0" smtClean="0"/>
              <a:t>, with convergence in regulation possible.</a:t>
            </a:r>
          </a:p>
          <a:p>
            <a:r>
              <a:rPr lang="en-GB" u="sng" dirty="0" smtClean="0"/>
              <a:t>Extent of use of competition and market mechanisms</a:t>
            </a:r>
            <a:r>
              <a:rPr lang="en-GB" dirty="0" smtClean="0"/>
              <a:t> to maintain legitimacy will continue to be the distinguishing feature of national policies.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340369"/>
          </a:xfrm>
        </p:spPr>
        <p:txBody>
          <a:bodyPr/>
          <a:lstStyle/>
          <a:p>
            <a:pPr>
              <a:defRPr/>
            </a:pPr>
            <a:r>
              <a:rPr lang="en-GB" sz="1200" dirty="0" smtClean="0"/>
              <a:t>Ault, G., Frame, D. and Hughes, N.(2008), </a:t>
            </a:r>
            <a:r>
              <a:rPr lang="en-GB" sz="1200" i="1" dirty="0" smtClean="0"/>
              <a:t>Electricity Network Scenarios in Great Britain for 2050, Final Report for </a:t>
            </a:r>
            <a:r>
              <a:rPr lang="en-GB" sz="1200" i="1" dirty="0" err="1" smtClean="0"/>
              <a:t>Ofgem’s</a:t>
            </a:r>
            <a:r>
              <a:rPr lang="en-GB" sz="1200" i="1" dirty="0" smtClean="0"/>
              <a:t> LENS project, London: </a:t>
            </a:r>
            <a:r>
              <a:rPr lang="en-GB" sz="1200" i="1" dirty="0" err="1" smtClean="0"/>
              <a:t>Ofgem</a:t>
            </a:r>
            <a:r>
              <a:rPr lang="en-GB" sz="1200" i="1" dirty="0" smtClean="0"/>
              <a:t>. </a:t>
            </a:r>
          </a:p>
          <a:p>
            <a:pPr>
              <a:defRPr/>
            </a:pPr>
            <a:r>
              <a:rPr lang="en-GB" sz="1200" dirty="0" smtClean="0"/>
              <a:t>Bertram, G. (2006), ‘Restructuring the New Zealand Electricity Sector 1984-2005’, in </a:t>
            </a:r>
            <a:r>
              <a:rPr lang="en-GB" sz="1200" dirty="0" err="1" smtClean="0"/>
              <a:t>Sioshansi</a:t>
            </a:r>
            <a:r>
              <a:rPr lang="en-GB" sz="1200" dirty="0" smtClean="0"/>
              <a:t>, F.P. and </a:t>
            </a:r>
            <a:r>
              <a:rPr lang="en-GB" sz="1200" dirty="0" err="1" smtClean="0"/>
              <a:t>Pfaffenberger</a:t>
            </a:r>
            <a:r>
              <a:rPr lang="en-GB" sz="1200" dirty="0" smtClean="0"/>
              <a:t>, W. (eds.) (2006), </a:t>
            </a:r>
            <a:r>
              <a:rPr lang="en-GB" sz="1200" i="1" dirty="0" smtClean="0"/>
              <a:t>Electricity Market Reform: An International Perspective, </a:t>
            </a:r>
            <a:r>
              <a:rPr lang="en-GB" sz="1200" dirty="0" smtClean="0"/>
              <a:t>Oxford: Elsevier. pp.203-234. </a:t>
            </a:r>
          </a:p>
          <a:p>
            <a:pPr>
              <a:defRPr/>
            </a:pPr>
            <a:r>
              <a:rPr lang="en-GB" sz="1200" dirty="0" smtClean="0"/>
              <a:t>Cave, M. (2009), </a:t>
            </a:r>
            <a:r>
              <a:rPr lang="en-GB" sz="1200" i="1" dirty="0" smtClean="0"/>
              <a:t>Independent Review of Competition and Innovation in Water Markets: Final Report, </a:t>
            </a:r>
            <a:r>
              <a:rPr lang="en-GB" sz="1200" dirty="0" smtClean="0"/>
              <a:t>London: DEFRA.</a:t>
            </a:r>
          </a:p>
          <a:p>
            <a:pPr>
              <a:defRPr/>
            </a:pPr>
            <a:r>
              <a:rPr lang="en-GB" sz="1200" dirty="0" smtClean="0"/>
              <a:t>Commerce Commission (2008),  </a:t>
            </a:r>
            <a:r>
              <a:rPr lang="en-GB" sz="1200" i="1" dirty="0" smtClean="0"/>
              <a:t>Regulatory Provisions of the Commerce Act 1986 Discussion Paper </a:t>
            </a:r>
            <a:r>
              <a:rPr lang="en-GB" sz="1200" dirty="0" smtClean="0"/>
              <a:t>19 December, Auckland: Commerce Commission.</a:t>
            </a:r>
          </a:p>
          <a:p>
            <a:pPr>
              <a:defRPr/>
            </a:pPr>
            <a:r>
              <a:rPr lang="en-US" sz="1200" dirty="0" err="1" smtClean="0"/>
              <a:t>Doucet</a:t>
            </a:r>
            <a:r>
              <a:rPr lang="en-US" sz="1200" dirty="0" smtClean="0"/>
              <a:t>, J. and S.C. Littlechild, (2006), </a:t>
            </a:r>
            <a:r>
              <a:rPr lang="en-US" sz="1200" i="1" dirty="0" smtClean="0"/>
              <a:t>Negotiated settlements and the National Energy Board in Canada</a:t>
            </a:r>
            <a:r>
              <a:rPr lang="en-US" sz="1200" dirty="0" smtClean="0"/>
              <a:t>, EPRG Working Paper, No.0629.</a:t>
            </a:r>
          </a:p>
          <a:p>
            <a:pPr>
              <a:defRPr/>
            </a:pPr>
            <a:r>
              <a:rPr lang="en-GB" sz="1200" dirty="0" smtClean="0"/>
              <a:t>Green, R., </a:t>
            </a:r>
            <a:r>
              <a:rPr lang="en-GB" sz="1200" dirty="0" err="1" smtClean="0"/>
              <a:t>Lorenzoni</a:t>
            </a:r>
            <a:r>
              <a:rPr lang="en-GB" sz="1200" dirty="0" smtClean="0"/>
              <a:t>, A., Perez, Y. and Pollitt, M. (2006), </a:t>
            </a:r>
            <a:r>
              <a:rPr lang="en-GB" sz="1200" i="1" dirty="0" smtClean="0"/>
              <a:t>Benchmarking electricity liberalisation in Europe</a:t>
            </a:r>
            <a:r>
              <a:rPr lang="en-GB" sz="1200" dirty="0" smtClean="0"/>
              <a:t>, EPRG Working Paper, No.0609. </a:t>
            </a:r>
          </a:p>
          <a:p>
            <a:pPr>
              <a:defRPr/>
            </a:pPr>
            <a:r>
              <a:rPr lang="en-US" sz="1200" dirty="0" err="1" smtClean="0"/>
              <a:t>Hausman</a:t>
            </a:r>
            <a:r>
              <a:rPr lang="en-US" sz="1200" dirty="0" smtClean="0"/>
              <a:t>, J. and </a:t>
            </a:r>
            <a:r>
              <a:rPr lang="en-US" sz="1200" dirty="0" err="1" smtClean="0"/>
              <a:t>Sidak</a:t>
            </a:r>
            <a:r>
              <a:rPr lang="en-US" sz="1200" dirty="0" smtClean="0"/>
              <a:t>, J.G. (2007), </a:t>
            </a:r>
            <a:r>
              <a:rPr lang="en-US" sz="1200" i="1" dirty="0" smtClean="0"/>
              <a:t>Telecommunications Regulation: Current Approaches with the End in Sight</a:t>
            </a:r>
            <a:r>
              <a:rPr lang="en-US" sz="1200" dirty="0" smtClean="0"/>
              <a:t>, Mimeo</a:t>
            </a:r>
            <a:r>
              <a:rPr lang="en-US" sz="1200" i="1" dirty="0" smtClean="0"/>
              <a:t>.</a:t>
            </a:r>
          </a:p>
          <a:p>
            <a:r>
              <a:rPr lang="en-GB" sz="1200" dirty="0" err="1" smtClean="0"/>
              <a:t>Heng</a:t>
            </a:r>
            <a:r>
              <a:rPr lang="en-GB" sz="1200" dirty="0" smtClean="0"/>
              <a:t>, H.Y. (2010), </a:t>
            </a:r>
            <a:r>
              <a:rPr lang="en-GB" sz="1200" i="1" dirty="0" smtClean="0"/>
              <a:t>Long-Term Distribution Network Pricing and Planning to Facilitate Efficient Power Distribution, Department of Electrical Engineering, PhD</a:t>
            </a:r>
          </a:p>
          <a:p>
            <a:r>
              <a:rPr lang="en-GB" sz="1200" dirty="0" smtClean="0"/>
              <a:t>Dissertation, University of </a:t>
            </a:r>
            <a:r>
              <a:rPr lang="en-GB" sz="1200" dirty="0" err="1" smtClean="0"/>
              <a:t>Bath.Jamasb</a:t>
            </a:r>
            <a:r>
              <a:rPr lang="en-GB" sz="1200" dirty="0" smtClean="0"/>
              <a:t>, T. and Pollitt, M. (2009), </a:t>
            </a:r>
            <a:r>
              <a:rPr lang="en-GB" sz="1200" i="1" dirty="0" smtClean="0"/>
              <a:t>Electricity sector liberalisation and innovation: an analysis of the UK patenting activities</a:t>
            </a:r>
            <a:r>
              <a:rPr lang="en-GB" sz="1200" dirty="0" smtClean="0"/>
              <a:t>, EPRG Working Paper, No.0901.</a:t>
            </a:r>
            <a:endParaRPr lang="en-US" sz="1200" i="1" dirty="0" smtClean="0"/>
          </a:p>
          <a:p>
            <a:pPr>
              <a:defRPr/>
            </a:pPr>
            <a:r>
              <a:rPr lang="en-GB" sz="1200" dirty="0" smtClean="0"/>
              <a:t>Jamasb, T. and Pollitt, M. (2007) "Incentive regulation of electricity distribution networks: lessons of experience from Britain." </a:t>
            </a:r>
            <a:r>
              <a:rPr lang="en-GB" sz="1200" i="1" dirty="0" smtClean="0"/>
              <a:t>Energy Policy</a:t>
            </a:r>
            <a:r>
              <a:rPr lang="en-GB" sz="1200" dirty="0" smtClean="0"/>
              <a:t>, 35(12): 6163-6187.</a:t>
            </a:r>
          </a:p>
          <a:p>
            <a:pPr>
              <a:defRPr/>
            </a:pPr>
            <a:r>
              <a:rPr lang="en-GB" sz="1200" dirty="0" smtClean="0"/>
              <a:t>Jamasb, T., </a:t>
            </a:r>
            <a:r>
              <a:rPr lang="en-GB" sz="1200" dirty="0" err="1" smtClean="0"/>
              <a:t>Mota</a:t>
            </a:r>
            <a:r>
              <a:rPr lang="en-GB" sz="1200" dirty="0" smtClean="0"/>
              <a:t>, R., Newbery, D. and Pollitt, M. (2004), </a:t>
            </a:r>
            <a:r>
              <a:rPr lang="en-GB" sz="1200" i="1" dirty="0" smtClean="0"/>
              <a:t>Electricity sector reform in developing countries: a survey of empirical evidence on determinants and performance. </a:t>
            </a:r>
            <a:r>
              <a:rPr lang="en-GB" sz="1200" dirty="0" smtClean="0"/>
              <a:t>EPRG Working Paper, EP 47.</a:t>
            </a:r>
          </a:p>
          <a:p>
            <a:pPr>
              <a:defRPr/>
            </a:pPr>
            <a:r>
              <a:rPr lang="en-GB" sz="1200" dirty="0" smtClean="0"/>
              <a:t>Jamasb, T., Neuhoff, K., Newbery, D. and Pollitt, M. (2005), </a:t>
            </a:r>
            <a:r>
              <a:rPr lang="en-GB" sz="1200" i="1" dirty="0" smtClean="0"/>
              <a:t>Long-term Framework for Electricity Distribution Access Charges</a:t>
            </a:r>
            <a:r>
              <a:rPr lang="en-GB" sz="1200" dirty="0" smtClean="0"/>
              <a:t>, EPRG Working Paper, No.0505.</a:t>
            </a:r>
          </a:p>
          <a:p>
            <a:pPr>
              <a:defRPr/>
            </a:pPr>
            <a:r>
              <a:rPr lang="en-GB" sz="1200" dirty="0" err="1" smtClean="0"/>
              <a:t>Keisling</a:t>
            </a:r>
            <a:r>
              <a:rPr lang="en-GB" sz="1200" dirty="0" smtClean="0"/>
              <a:t>, L.L. (2009), </a:t>
            </a:r>
            <a:r>
              <a:rPr lang="en-GB" sz="1200" i="1" dirty="0" smtClean="0"/>
              <a:t>Deregulation, Innovation and Market Liberalization</a:t>
            </a:r>
            <a:r>
              <a:rPr lang="en-GB" sz="1200" dirty="0" smtClean="0"/>
              <a:t>, Oxford: </a:t>
            </a:r>
            <a:r>
              <a:rPr lang="en-GB" sz="1200" dirty="0" err="1" smtClean="0"/>
              <a:t>Routledge</a:t>
            </a:r>
            <a:r>
              <a:rPr lang="en-GB" sz="1200" dirty="0" smtClean="0"/>
              <a:t>.</a:t>
            </a:r>
          </a:p>
          <a:p>
            <a:pPr>
              <a:defRPr/>
            </a:pPr>
            <a:r>
              <a:rPr lang="en-US" sz="1200" dirty="0" err="1" smtClean="0"/>
              <a:t>Littlechild</a:t>
            </a:r>
            <a:r>
              <a:rPr lang="en-US" sz="1200" dirty="0" smtClean="0"/>
              <a:t>, S.C. (2007). “Bird in hand: stipulated settlements and electricity regulation in Florida,” EPRG Working Paper, No. 0705.</a:t>
            </a:r>
          </a:p>
          <a:p>
            <a:pPr>
              <a:defRPr/>
            </a:pPr>
            <a:endParaRPr lang="en-GB" sz="1400" dirty="0" smtClean="0"/>
          </a:p>
          <a:p>
            <a:pPr>
              <a:defRPr/>
            </a:pPr>
            <a:endParaRPr lang="en-GB" sz="1400" dirty="0" smtClean="0"/>
          </a:p>
          <a:p>
            <a:pPr>
              <a:buNone/>
              <a:defRPr/>
            </a:pPr>
            <a:endParaRPr lang="en-GB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340369"/>
          </a:xfrm>
        </p:spPr>
        <p:txBody>
          <a:bodyPr/>
          <a:lstStyle/>
          <a:p>
            <a:pPr>
              <a:defRPr/>
            </a:pPr>
            <a:r>
              <a:rPr lang="en-US" sz="1200" dirty="0" err="1" smtClean="0"/>
              <a:t>Littlechild</a:t>
            </a:r>
            <a:r>
              <a:rPr lang="en-US" sz="1200" dirty="0" smtClean="0"/>
              <a:t>, S.C. and E.A. Ponzano (2008). “Transmission Expansion in Argentina 5: the Regional Electricity Forum of Buenos Aires province.” </a:t>
            </a:r>
            <a:r>
              <a:rPr lang="en-US" sz="1200" i="1" dirty="0" smtClean="0"/>
              <a:t>Energy Economics, 30(4): 1491-1526.</a:t>
            </a:r>
          </a:p>
          <a:p>
            <a:pPr>
              <a:defRPr/>
            </a:pPr>
            <a:r>
              <a:rPr lang="en-US" sz="1200" dirty="0" smtClean="0"/>
              <a:t>Littlechild, S.C. and C.J. Skerk (2008). ‘Transmission Expansion in Argentina 1: the origins of policy’, </a:t>
            </a:r>
            <a:r>
              <a:rPr lang="en-GB" sz="1200" i="1" dirty="0" smtClean="0"/>
              <a:t>Energy Economics, 30(4):1367-1384.</a:t>
            </a:r>
          </a:p>
          <a:p>
            <a:pPr>
              <a:defRPr/>
            </a:pPr>
            <a:r>
              <a:rPr lang="en-GB" sz="1200" dirty="0" err="1" smtClean="0"/>
              <a:t>Nillesen</a:t>
            </a:r>
            <a:r>
              <a:rPr lang="en-GB" sz="1200" dirty="0" smtClean="0"/>
              <a:t>, P.H.L. and Pollitt, M.G. (2007) "The 2001-2003 electricity distribution price control review in the Netherlands: regulatory process and consumer welfare." </a:t>
            </a:r>
            <a:r>
              <a:rPr lang="en-GB" sz="1200" i="1" dirty="0" smtClean="0"/>
              <a:t>Journal of Regulatory Economics</a:t>
            </a:r>
            <a:r>
              <a:rPr lang="en-GB" sz="1200" dirty="0" smtClean="0"/>
              <a:t>, 31(3): 261-287.</a:t>
            </a:r>
            <a:endParaRPr lang="en-GB" sz="1200" i="1" dirty="0" smtClean="0"/>
          </a:p>
          <a:p>
            <a:pPr>
              <a:defRPr/>
            </a:pPr>
            <a:r>
              <a:rPr lang="en-GB" sz="1200" dirty="0" err="1" smtClean="0"/>
              <a:t>Nillesen</a:t>
            </a:r>
            <a:r>
              <a:rPr lang="en-GB" sz="1200" dirty="0" smtClean="0"/>
              <a:t>, P. and Pollitt, M.G. (2008), </a:t>
            </a:r>
            <a:r>
              <a:rPr lang="en-GB" sz="1200" i="1" dirty="0" smtClean="0"/>
              <a:t>Ownership unbundling in electricity distribution: empirical evidence from New Zealand, </a:t>
            </a:r>
            <a:r>
              <a:rPr lang="en-GB" sz="1200" dirty="0" smtClean="0"/>
              <a:t>EPRG Working Paper No.0820.</a:t>
            </a:r>
          </a:p>
          <a:p>
            <a:pPr>
              <a:defRPr/>
            </a:pPr>
            <a:r>
              <a:rPr lang="en-GB" sz="1200" dirty="0" smtClean="0"/>
              <a:t>Office for National Statistics (2009), </a:t>
            </a:r>
            <a:r>
              <a:rPr lang="en-GB" sz="1200" i="1" dirty="0" smtClean="0"/>
              <a:t>UK National Accounts Blue Book 2009</a:t>
            </a:r>
            <a:r>
              <a:rPr lang="en-GB" sz="1200" dirty="0" smtClean="0"/>
              <a:t>, Newport: ONS.</a:t>
            </a:r>
          </a:p>
          <a:p>
            <a:pPr>
              <a:defRPr/>
            </a:pPr>
            <a:r>
              <a:rPr lang="en-GB" sz="1200" dirty="0" err="1" smtClean="0"/>
              <a:t>Ofgem</a:t>
            </a:r>
            <a:r>
              <a:rPr lang="en-GB" sz="1200" dirty="0" smtClean="0"/>
              <a:t> (2009a), </a:t>
            </a:r>
            <a:r>
              <a:rPr lang="en-GB" sz="1200" i="1" dirty="0" smtClean="0"/>
              <a:t>Regulating energy networks for the future: RPI-X@20 Principles, Process and Issues, </a:t>
            </a:r>
            <a:r>
              <a:rPr lang="en-GB" sz="1200" dirty="0" smtClean="0"/>
              <a:t>Ref.13/09, London: </a:t>
            </a:r>
            <a:r>
              <a:rPr lang="en-GB" sz="1200" dirty="0" err="1" smtClean="0"/>
              <a:t>Ofgem</a:t>
            </a:r>
            <a:r>
              <a:rPr lang="en-GB" sz="1200" dirty="0" smtClean="0"/>
              <a:t>.</a:t>
            </a:r>
          </a:p>
          <a:p>
            <a:r>
              <a:rPr lang="en-GB" sz="1200" dirty="0" err="1" smtClean="0"/>
              <a:t>Ofgem</a:t>
            </a:r>
            <a:r>
              <a:rPr lang="en-GB" sz="1200" i="1" dirty="0" smtClean="0"/>
              <a:t> </a:t>
            </a:r>
            <a:r>
              <a:rPr lang="en-GB" sz="1200" dirty="0" smtClean="0"/>
              <a:t> (2009b), </a:t>
            </a:r>
            <a:r>
              <a:rPr lang="en-GB" sz="1200" i="1" dirty="0" smtClean="0"/>
              <a:t>Electricity Distribution Price Control Review Final Proposals - Allowed revenue - Cost assessment</a:t>
            </a:r>
            <a:r>
              <a:rPr lang="en-GB" sz="1200" dirty="0" smtClean="0"/>
              <a:t>, Ref.146/09, London: </a:t>
            </a:r>
            <a:r>
              <a:rPr lang="en-GB" sz="1200" dirty="0" err="1" smtClean="0"/>
              <a:t>Ofgem</a:t>
            </a:r>
            <a:r>
              <a:rPr lang="en-GB" sz="1200" dirty="0" smtClean="0"/>
              <a:t>.</a:t>
            </a:r>
          </a:p>
          <a:p>
            <a:pPr>
              <a:defRPr/>
            </a:pPr>
            <a:r>
              <a:rPr lang="en-GB" sz="1200" dirty="0" err="1" smtClean="0"/>
              <a:t>Ofgem</a:t>
            </a:r>
            <a:r>
              <a:rPr lang="en-GB" sz="1200" dirty="0" smtClean="0"/>
              <a:t> (2010a), </a:t>
            </a:r>
            <a:r>
              <a:rPr lang="en-GB" sz="1200" i="1" dirty="0" smtClean="0"/>
              <a:t>Offshore Transmission Connecting a Greener Future OFTO Round 2 Launch Event, </a:t>
            </a:r>
            <a:r>
              <a:rPr lang="en-GB" sz="1200" dirty="0" smtClean="0"/>
              <a:t>Available at: </a:t>
            </a:r>
            <a:r>
              <a:rPr lang="en-GB" sz="1200" dirty="0" smtClean="0">
                <a:hlinkClick r:id="rId2"/>
              </a:rPr>
              <a:t>http://www.ofgem.gov.uk/Networks/offtrans/edc/Documents1/OFTO%20Launch%20Day%20Presentation.pdf</a:t>
            </a:r>
            <a:endParaRPr lang="en-GB" sz="1200" i="1" dirty="0" smtClean="0"/>
          </a:p>
          <a:p>
            <a:pPr>
              <a:defRPr/>
            </a:pPr>
            <a:r>
              <a:rPr lang="en-GB" sz="1200" dirty="0" err="1" smtClean="0"/>
              <a:t>Ofgem</a:t>
            </a:r>
            <a:r>
              <a:rPr lang="en-GB" sz="1200" dirty="0" smtClean="0"/>
              <a:t> (2010b), </a:t>
            </a:r>
            <a:r>
              <a:rPr lang="en-GB" sz="1200" i="1" dirty="0" smtClean="0"/>
              <a:t>Regulating energy networks for the future: RPI-X@20 Recommendations Consultation, Ref.91/10, London: </a:t>
            </a:r>
            <a:r>
              <a:rPr lang="en-GB" sz="1200" i="1" dirty="0" err="1" smtClean="0"/>
              <a:t>Ofgem</a:t>
            </a:r>
            <a:r>
              <a:rPr lang="en-GB" sz="1200" i="1" dirty="0" smtClean="0"/>
              <a:t>. </a:t>
            </a:r>
          </a:p>
          <a:p>
            <a:pPr>
              <a:defRPr/>
            </a:pPr>
            <a:r>
              <a:rPr lang="en-GB" sz="1200" dirty="0" err="1" smtClean="0"/>
              <a:t>Ofgem</a:t>
            </a:r>
            <a:r>
              <a:rPr lang="en-GB" sz="1200" dirty="0" smtClean="0"/>
              <a:t> (2010c), </a:t>
            </a:r>
            <a:r>
              <a:rPr lang="en-GB" sz="1200" i="1" dirty="0" smtClean="0"/>
              <a:t>Creating Britain’s Low Carbon Future Today</a:t>
            </a:r>
            <a:r>
              <a:rPr lang="en-GB" sz="1200" dirty="0" smtClean="0"/>
              <a:t>, London: </a:t>
            </a:r>
            <a:r>
              <a:rPr lang="en-GB" sz="1200" dirty="0" err="1" smtClean="0"/>
              <a:t>Ofgem</a:t>
            </a:r>
            <a:r>
              <a:rPr lang="en-GB" sz="1200" dirty="0" smtClean="0"/>
              <a:t>.</a:t>
            </a:r>
            <a:endParaRPr lang="en-GB" sz="1200" i="1" dirty="0" smtClean="0"/>
          </a:p>
          <a:p>
            <a:pPr>
              <a:defRPr/>
            </a:pPr>
            <a:r>
              <a:rPr lang="en-GB" sz="1200" dirty="0" smtClean="0"/>
              <a:t>Pollitt, M. (2009), </a:t>
            </a:r>
            <a:r>
              <a:rPr lang="en-GB" sz="1200" i="1" dirty="0" smtClean="0"/>
              <a:t>Does Electricity (and Heat) Network Regulation have anything to learn from Fixed Line Telecoms Regulation?, </a:t>
            </a:r>
            <a:r>
              <a:rPr lang="en-GB" sz="1200" dirty="0" smtClean="0"/>
              <a:t>EPRG Working Paper No.0914.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200" dirty="0" smtClean="0"/>
              <a:t>Pollitt, M.G. (2008a), ‘The arguments for and against ownership unbundling of energy networks’, </a:t>
            </a:r>
            <a:r>
              <a:rPr lang="en-GB" sz="1200" i="1" dirty="0" smtClean="0"/>
              <a:t>Energy Policy</a:t>
            </a:r>
            <a:r>
              <a:rPr lang="en-GB" sz="1200" dirty="0" smtClean="0"/>
              <a:t> 36(2): 704-713.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/>
              <a:t>Pollitt, M. (2008b), ‘The Future of Electricity (and Gas) Regulation in Low-carbon policy world’, </a:t>
            </a:r>
            <a:r>
              <a:rPr lang="en-US" sz="1200" i="1" dirty="0" smtClean="0"/>
              <a:t>The Energy Journal</a:t>
            </a:r>
            <a:r>
              <a:rPr lang="en-US" sz="1200" dirty="0" smtClean="0"/>
              <a:t>, Special Issue in Honor of David Newbery, pp.63-94.</a:t>
            </a:r>
          </a:p>
          <a:p>
            <a:pPr>
              <a:defRPr/>
            </a:pPr>
            <a:r>
              <a:rPr lang="en-GB" sz="1200" dirty="0" err="1" smtClean="0"/>
              <a:t>Ter-Martirosyan</a:t>
            </a:r>
            <a:r>
              <a:rPr lang="en-GB" sz="1200" dirty="0" smtClean="0"/>
              <a:t>, A. (2003). </a:t>
            </a:r>
            <a:r>
              <a:rPr lang="en-GB" sz="1200" i="1" dirty="0" smtClean="0"/>
              <a:t>The Effects of Incentive Regulation on Quality of Service in Electricity Markets</a:t>
            </a:r>
            <a:r>
              <a:rPr lang="en-GB" sz="1200" dirty="0" smtClean="0"/>
              <a:t>. Department of Economics, George Washington University, Working Paper, March.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071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b="1" i="1" dirty="0" smtClean="0"/>
              <a:t>Plan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 bwMode="auto">
          <a:xfrm>
            <a:off x="214282" y="1285860"/>
            <a:ext cx="8643998" cy="484030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What do we know about network regulation?</a:t>
            </a:r>
          </a:p>
          <a:p>
            <a:r>
              <a:rPr lang="en-GB" dirty="0" smtClean="0"/>
              <a:t>Future challenges</a:t>
            </a:r>
          </a:p>
          <a:p>
            <a:r>
              <a:rPr lang="en-GB" dirty="0" smtClean="0"/>
              <a:t>Themes in Future Regulation:</a:t>
            </a:r>
          </a:p>
          <a:p>
            <a:pPr lvl="1"/>
            <a:r>
              <a:rPr lang="en-GB" dirty="0" smtClean="0"/>
              <a:t>Negotiation</a:t>
            </a:r>
          </a:p>
          <a:p>
            <a:pPr lvl="1"/>
            <a:r>
              <a:rPr lang="en-GB" dirty="0" smtClean="0"/>
              <a:t>Tendering</a:t>
            </a:r>
          </a:p>
          <a:p>
            <a:pPr lvl="1"/>
            <a:r>
              <a:rPr lang="en-GB" dirty="0" smtClean="0"/>
              <a:t>Access Terms</a:t>
            </a:r>
          </a:p>
          <a:p>
            <a:pPr lvl="1"/>
            <a:r>
              <a:rPr lang="en-GB" dirty="0" smtClean="0"/>
              <a:t>Innovation</a:t>
            </a:r>
          </a:p>
          <a:p>
            <a:pPr lvl="1"/>
            <a:r>
              <a:rPr lang="en-GB" dirty="0" smtClean="0"/>
              <a:t>Unbundling and Ownership</a:t>
            </a:r>
          </a:p>
          <a:p>
            <a:pPr>
              <a:buFontTx/>
              <a:buNone/>
            </a:pPr>
            <a:r>
              <a:rPr lang="en-GB" dirty="0" smtClean="0"/>
              <a:t>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GB" sz="4000" b="1" i="1" dirty="0" smtClean="0"/>
              <a:t>Lessons from network regulation</a:t>
            </a:r>
            <a:endParaRPr lang="en-GB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24744"/>
            <a:ext cx="8715436" cy="500141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Incentive regulation +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sz="1200" dirty="0" smtClean="0"/>
              <a:t>(Jamasb and Pollitt, 07)</a:t>
            </a:r>
          </a:p>
          <a:p>
            <a:r>
              <a:rPr lang="en-GB" dirty="0" smtClean="0"/>
              <a:t>Unbundling +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sz="1200" dirty="0" smtClean="0"/>
              <a:t>(Pollitt, 08a)</a:t>
            </a:r>
          </a:p>
          <a:p>
            <a:r>
              <a:rPr lang="en-GB" dirty="0" smtClean="0"/>
              <a:t>Privatisation +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sz="1200" dirty="0" smtClean="0"/>
              <a:t>(Jamasb et al., 04)</a:t>
            </a:r>
          </a:p>
          <a:p>
            <a:r>
              <a:rPr lang="en-GB" dirty="0" smtClean="0"/>
              <a:t>Competition and regulation related </a:t>
            </a:r>
            <a:r>
              <a:rPr lang="en-GB" sz="1200" dirty="0" smtClean="0"/>
              <a:t>(Green et al., 06)</a:t>
            </a:r>
          </a:p>
          <a:p>
            <a:r>
              <a:rPr lang="en-GB" dirty="0" smtClean="0"/>
              <a:t>Quality can improve if incentivised </a:t>
            </a:r>
            <a:r>
              <a:rPr lang="en-GB" sz="1300" dirty="0" smtClean="0"/>
              <a:t>(</a:t>
            </a:r>
            <a:r>
              <a:rPr lang="en-GB" sz="1300" dirty="0" err="1" smtClean="0"/>
              <a:t>Ter-Martirosyan</a:t>
            </a:r>
            <a:r>
              <a:rPr lang="en-GB" sz="1300" dirty="0" smtClean="0"/>
              <a:t>, 03)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Easy to get it wrong, sometimes badly </a:t>
            </a:r>
          </a:p>
          <a:p>
            <a:pPr lvl="1"/>
            <a:r>
              <a:rPr lang="en-GB" dirty="0" smtClean="0"/>
              <a:t>(e.g. Netherlands, New Zealand) </a:t>
            </a:r>
            <a:r>
              <a:rPr lang="en-GB" sz="1300" dirty="0" smtClean="0"/>
              <a:t>(</a:t>
            </a:r>
            <a:r>
              <a:rPr lang="en-GB" sz="1300" dirty="0" err="1" smtClean="0"/>
              <a:t>Nillesen</a:t>
            </a:r>
            <a:r>
              <a:rPr lang="en-GB" sz="1300" dirty="0" smtClean="0"/>
              <a:t> et al., 07; Bertram, 06).</a:t>
            </a:r>
          </a:p>
          <a:p>
            <a:r>
              <a:rPr lang="en-GB" dirty="0" smtClean="0"/>
              <a:t>Evolution of RPI-X under way </a:t>
            </a:r>
            <a:r>
              <a:rPr lang="en-GB" sz="2800" dirty="0" smtClean="0"/>
              <a:t>(e.g. RPI-X to RIIO in UK, </a:t>
            </a:r>
            <a:r>
              <a:rPr lang="en-GB" sz="1300" dirty="0" err="1" smtClean="0"/>
              <a:t>Ofgem</a:t>
            </a:r>
            <a:r>
              <a:rPr lang="en-GB" sz="1300" dirty="0" smtClean="0"/>
              <a:t>, 2010b</a:t>
            </a:r>
            <a:r>
              <a:rPr lang="en-GB" sz="2800" dirty="0" smtClean="0"/>
              <a:t>)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4176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b="1" i="1" dirty="0" smtClean="0"/>
              <a:t>An uncertain future? – LENS 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557338"/>
            <a:ext cx="8229600" cy="3827462"/>
          </a:xfrm>
          <a:noFill/>
          <a:ln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84213" y="58054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  <a:p>
            <a:r>
              <a:rPr lang="da-DK"/>
              <a:t>See: Ault et al., 2008.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000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b="1" i="1" dirty="0" smtClean="0"/>
              <a:t>Issues to be addressed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xfrm>
            <a:off x="0" y="1125538"/>
            <a:ext cx="9144000" cy="5000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Key emerging issues in policy:</a:t>
            </a:r>
          </a:p>
          <a:p>
            <a:endParaRPr lang="en-GB" dirty="0" smtClean="0"/>
          </a:p>
          <a:p>
            <a:r>
              <a:rPr lang="en-GB" u="sng" dirty="0" smtClean="0"/>
              <a:t>Cost effectiveness </a:t>
            </a:r>
            <a:r>
              <a:rPr lang="en-GB" dirty="0" smtClean="0"/>
              <a:t>of new investment</a:t>
            </a:r>
          </a:p>
          <a:p>
            <a:r>
              <a:rPr lang="en-GB" u="sng" dirty="0" smtClean="0"/>
              <a:t>Who decides </a:t>
            </a:r>
            <a:r>
              <a:rPr lang="en-GB" dirty="0" smtClean="0"/>
              <a:t>on new investment</a:t>
            </a:r>
          </a:p>
          <a:p>
            <a:r>
              <a:rPr lang="en-GB" u="sng" dirty="0" smtClean="0"/>
              <a:t>Efficient use </a:t>
            </a:r>
            <a:r>
              <a:rPr lang="en-GB" dirty="0" smtClean="0"/>
              <a:t>of existing assets</a:t>
            </a:r>
          </a:p>
          <a:p>
            <a:r>
              <a:rPr lang="en-GB" u="sng" dirty="0" smtClean="0"/>
              <a:t>Legitimacy</a:t>
            </a:r>
            <a:r>
              <a:rPr lang="en-GB" dirty="0" smtClean="0"/>
              <a:t> of governance arrangements</a:t>
            </a:r>
          </a:p>
          <a:p>
            <a:endParaRPr lang="en-GB" dirty="0" smtClean="0"/>
          </a:p>
          <a:p>
            <a:r>
              <a:rPr lang="en-GB" dirty="0" smtClean="0"/>
              <a:t>We identify five themes in future regulation which are already present…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GB" b="1" i="1" dirty="0" smtClean="0"/>
              <a:t>Negotiations</a:t>
            </a:r>
            <a:endParaRPr lang="en-GB" b="1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444" r="6444"/>
          <a:stretch>
            <a:fillRect/>
          </a:stretch>
        </p:blipFill>
        <p:spPr bwMode="auto">
          <a:xfrm>
            <a:off x="1785918" y="1500174"/>
            <a:ext cx="5412907" cy="405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GB" b="1" i="1" dirty="0" smtClean="0"/>
              <a:t>More use of Negotiation</a:t>
            </a:r>
            <a:endParaRPr lang="en-GB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85860"/>
            <a:ext cx="8472518" cy="4840303"/>
          </a:xfrm>
        </p:spPr>
        <p:txBody>
          <a:bodyPr/>
          <a:lstStyle/>
          <a:p>
            <a:pPr>
              <a:defRPr/>
            </a:pPr>
            <a:r>
              <a:rPr lang="en-GB" sz="2400" dirty="0" smtClean="0"/>
              <a:t>Core questions:</a:t>
            </a:r>
          </a:p>
          <a:p>
            <a:pPr lvl="1">
              <a:defRPr/>
            </a:pPr>
            <a:r>
              <a:rPr lang="en-GB" sz="2400" dirty="0" smtClean="0"/>
              <a:t>Is creation of buy side for network services possible?</a:t>
            </a:r>
          </a:p>
          <a:p>
            <a:pPr lvl="1">
              <a:defRPr/>
            </a:pPr>
            <a:r>
              <a:rPr lang="en-GB" sz="2400" dirty="0" smtClean="0"/>
              <a:t>What facilitates sensible/timely negotiation?</a:t>
            </a:r>
          </a:p>
          <a:p>
            <a:pPr>
              <a:defRPr/>
            </a:pPr>
            <a:r>
              <a:rPr lang="en-GB" sz="2400" dirty="0" smtClean="0"/>
              <a:t>Experience </a:t>
            </a:r>
            <a:r>
              <a:rPr lang="en-GB" sz="1200" dirty="0" smtClean="0"/>
              <a:t>(e.g. </a:t>
            </a:r>
            <a:r>
              <a:rPr lang="en-GB" sz="1200" dirty="0" err="1" smtClean="0"/>
              <a:t>Doucet</a:t>
            </a:r>
            <a:r>
              <a:rPr lang="en-GB" sz="1200" dirty="0" smtClean="0"/>
              <a:t> and Littlechild, 06; Littlechild, 07; Littlechild et al., 08):</a:t>
            </a:r>
          </a:p>
          <a:p>
            <a:pPr lvl="1">
              <a:defRPr/>
            </a:pPr>
            <a:r>
              <a:rPr lang="en-GB" sz="2400" dirty="0" smtClean="0"/>
              <a:t>Successful in Canada, US and Argentina</a:t>
            </a:r>
          </a:p>
          <a:p>
            <a:pPr lvl="1">
              <a:defRPr/>
            </a:pPr>
            <a:r>
              <a:rPr lang="en-GB" sz="2400" dirty="0" smtClean="0"/>
              <a:t>Used in Airports in UK, New Zealand and Australia</a:t>
            </a:r>
          </a:p>
          <a:p>
            <a:pPr lvl="1">
              <a:defRPr/>
            </a:pPr>
            <a:r>
              <a:rPr lang="en-GB" sz="2400" dirty="0" smtClean="0"/>
              <a:t>Increasing use for electricity </a:t>
            </a:r>
            <a:r>
              <a:rPr lang="en-GB" sz="2400" dirty="0" smtClean="0"/>
              <a:t>and </a:t>
            </a:r>
            <a:r>
              <a:rPr lang="en-GB" sz="2400" dirty="0" smtClean="0"/>
              <a:t>gas in </a:t>
            </a:r>
            <a:r>
              <a:rPr lang="en-GB" sz="2400" dirty="0" smtClean="0"/>
              <a:t>UK</a:t>
            </a:r>
          </a:p>
          <a:p>
            <a:pPr>
              <a:defRPr/>
            </a:pPr>
            <a:r>
              <a:rPr lang="en-GB" sz="2400" dirty="0" smtClean="0"/>
              <a:t>Transferability:</a:t>
            </a:r>
          </a:p>
          <a:p>
            <a:pPr lvl="1">
              <a:defRPr/>
            </a:pPr>
            <a:r>
              <a:rPr lang="en-GB" sz="2400" dirty="0" smtClean="0"/>
              <a:t>Clear in electricity and gas transmission</a:t>
            </a:r>
          </a:p>
          <a:p>
            <a:pPr lvl="1">
              <a:defRPr/>
            </a:pPr>
            <a:r>
              <a:rPr lang="en-GB" sz="2400" dirty="0" smtClean="0"/>
              <a:t>Market structure changes likely to be necessary in energy distribution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en-GB" b="1" i="1" dirty="0" smtClean="0"/>
              <a:t>Auctions</a:t>
            </a:r>
            <a:endParaRPr lang="en-GB" b="1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071" r="8071"/>
          <a:stretch>
            <a:fillRect/>
          </a:stretch>
        </p:blipFill>
        <p:spPr bwMode="auto">
          <a:xfrm>
            <a:off x="1714480" y="1643050"/>
            <a:ext cx="5446221" cy="408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GB" b="1" i="1" dirty="0" smtClean="0"/>
              <a:t>Extension of Auctions</a:t>
            </a:r>
            <a:endParaRPr lang="en-GB" b="1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>
              <a:defRPr/>
            </a:pPr>
            <a:r>
              <a:rPr lang="en-GB" sz="2400" dirty="0" smtClean="0"/>
              <a:t>Core issues:</a:t>
            </a:r>
          </a:p>
          <a:p>
            <a:pPr lvl="1">
              <a:defRPr/>
            </a:pPr>
            <a:r>
              <a:rPr lang="en-GB" sz="2400" dirty="0" smtClean="0"/>
              <a:t>Minimising build cost</a:t>
            </a:r>
          </a:p>
          <a:p>
            <a:pPr lvl="1">
              <a:defRPr/>
            </a:pPr>
            <a:r>
              <a:rPr lang="en-GB" sz="2400" dirty="0" smtClean="0"/>
              <a:t>Inducing new entry and innovation</a:t>
            </a:r>
          </a:p>
          <a:p>
            <a:pPr>
              <a:defRPr/>
            </a:pPr>
            <a:r>
              <a:rPr lang="en-GB" sz="2400" dirty="0" smtClean="0"/>
              <a:t>Experience </a:t>
            </a:r>
            <a:r>
              <a:rPr lang="en-GB" sz="1200" dirty="0" smtClean="0"/>
              <a:t>(Littlechild and Skerk, 2008, Littlechild and Ponzano, 2008):</a:t>
            </a:r>
          </a:p>
          <a:p>
            <a:pPr lvl="1">
              <a:defRPr/>
            </a:pPr>
            <a:r>
              <a:rPr lang="en-GB" sz="2400" dirty="0" smtClean="0"/>
              <a:t>Extremely successful in Argentina transmission </a:t>
            </a:r>
            <a:r>
              <a:rPr lang="en-GB" sz="2400" i="1" dirty="0" smtClean="0"/>
              <a:t>and</a:t>
            </a:r>
            <a:r>
              <a:rPr lang="en-GB" sz="2400" dirty="0" smtClean="0"/>
              <a:t> sub-transmission (132kV lines and substations)</a:t>
            </a:r>
          </a:p>
          <a:p>
            <a:pPr lvl="1">
              <a:defRPr/>
            </a:pPr>
            <a:r>
              <a:rPr lang="en-GB" sz="2400" dirty="0" smtClean="0"/>
              <a:t>Widely used for transport systems and public services</a:t>
            </a:r>
          </a:p>
          <a:p>
            <a:pPr>
              <a:defRPr/>
            </a:pPr>
            <a:r>
              <a:rPr lang="en-GB" sz="2400" dirty="0" smtClean="0"/>
              <a:t>Transferability:</a:t>
            </a:r>
          </a:p>
          <a:p>
            <a:pPr lvl="1">
              <a:defRPr/>
            </a:pPr>
            <a:r>
              <a:rPr lang="en-GB" sz="2400" dirty="0" smtClean="0"/>
              <a:t>Already </a:t>
            </a:r>
            <a:r>
              <a:rPr lang="en-GB" sz="2400" dirty="0" smtClean="0"/>
              <a:t>o</a:t>
            </a:r>
            <a:r>
              <a:rPr lang="en-GB" sz="2400" dirty="0" smtClean="0"/>
              <a:t>ffshore </a:t>
            </a:r>
            <a:r>
              <a:rPr lang="en-GB" sz="2400" dirty="0" smtClean="0"/>
              <a:t>transmission auctions in UK </a:t>
            </a:r>
            <a:r>
              <a:rPr lang="en-GB" sz="1200" dirty="0" smtClean="0"/>
              <a:t>(</a:t>
            </a:r>
            <a:r>
              <a:rPr lang="en-GB" sz="1200" dirty="0" err="1" smtClean="0"/>
              <a:t>Ofgem</a:t>
            </a:r>
            <a:r>
              <a:rPr lang="en-GB" sz="1200" dirty="0" smtClean="0"/>
              <a:t>, 2010a)</a:t>
            </a:r>
          </a:p>
          <a:p>
            <a:pPr lvl="1">
              <a:defRPr/>
            </a:pPr>
            <a:r>
              <a:rPr lang="en-GB" sz="2400" dirty="0" smtClean="0"/>
              <a:t>Extension to high value distribution projects, e.g. £700m (34 projects) &gt; £15m out of £6.6bn </a:t>
            </a:r>
            <a:r>
              <a:rPr lang="en-GB" sz="1200" dirty="0" smtClean="0"/>
              <a:t>(</a:t>
            </a:r>
            <a:r>
              <a:rPr lang="en-GB" sz="1200" dirty="0" err="1" smtClean="0"/>
              <a:t>Ofgem</a:t>
            </a:r>
            <a:r>
              <a:rPr lang="en-GB" sz="1200" dirty="0" smtClean="0"/>
              <a:t>, 2009b)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slides">
  <a:themeElements>
    <a:clrScheme name="Presentation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 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slid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slid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slid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slid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slid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slid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slid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slid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slid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slid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slid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77E1442E52814FA9F1B51739530B2E" ma:contentTypeVersion="17" ma:contentTypeDescription="Create a new document." ma:contentTypeScope="" ma:versionID="40a7a45d7e0f05075616fddcd7d3a0a9">
  <xsd:schema xmlns:xsd="http://www.w3.org/2001/XMLSchema" xmlns:xs="http://www.w3.org/2001/XMLSchema" xmlns:p="http://schemas.microsoft.com/office/2006/metadata/properties" xmlns:ns2="a4bd4da7-b61f-4c8f-a6b6-0fba449af9a5" xmlns:ns3="030e9ef2-c089-4150-a305-fe53eb106fe7" targetNamespace="http://schemas.microsoft.com/office/2006/metadata/properties" ma:root="true" ma:fieldsID="c610028ca0fec31fc1f29b21da762d8d" ns2:_="" ns3:_="">
    <xsd:import namespace="a4bd4da7-b61f-4c8f-a6b6-0fba449af9a5"/>
    <xsd:import namespace="030e9ef2-c089-4150-a305-fe53eb106f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bd4da7-b61f-4c8f-a6b6-0fba449af9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74d4432-dc9c-456d-883f-1444e39995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0e9ef2-c089-4150-a305-fe53eb106fe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da4c30c-6ed2-4417-9787-fb3a49792937}" ma:internalName="TaxCatchAll" ma:showField="CatchAllData" ma:web="030e9ef2-c089-4150-a305-fe53eb106f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a4bd4da7-b61f-4c8f-a6b6-0fba449af9a5" xsi:nil="true"/>
    <SharedWithUsers xmlns="030e9ef2-c089-4150-a305-fe53eb106fe7">
      <UserInfo>
        <DisplayName/>
        <AccountId xsi:nil="true"/>
        <AccountType/>
      </UserInfo>
    </SharedWithUsers>
    <TaxCatchAll xmlns="030e9ef2-c089-4150-a305-fe53eb106fe7" xsi:nil="true"/>
    <lcf76f155ced4ddcb4097134ff3c332f xmlns="a4bd4da7-b61f-4c8f-a6b6-0fba449af9a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3BBD49-A5AC-4732-853D-BF68BF408FEF}"/>
</file>

<file path=customXml/itemProps2.xml><?xml version="1.0" encoding="utf-8"?>
<ds:datastoreItem xmlns:ds="http://schemas.openxmlformats.org/officeDocument/2006/customXml" ds:itemID="{39D4B9CE-E695-4953-A415-6C5F666DF54F}"/>
</file>

<file path=customXml/itemProps3.xml><?xml version="1.0" encoding="utf-8"?>
<ds:datastoreItem xmlns:ds="http://schemas.openxmlformats.org/officeDocument/2006/customXml" ds:itemID="{6C1974B6-42CD-410C-A6C7-18300B99F610}"/>
</file>

<file path=docProps/app.xml><?xml version="1.0" encoding="utf-8"?>
<Properties xmlns="http://schemas.openxmlformats.org/officeDocument/2006/extended-properties" xmlns:vt="http://schemas.openxmlformats.org/officeDocument/2006/docPropsVTypes">
  <Template>Presentation slides</Template>
  <TotalTime>8760</TotalTime>
  <Words>1486</Words>
  <Application>Microsoft Office PowerPoint</Application>
  <PresentationFormat>On-screen Show (4:3)</PresentationFormat>
  <Paragraphs>134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Presentation slides</vt:lpstr>
      <vt:lpstr>Custom Design</vt:lpstr>
      <vt:lpstr>Setting the Regulatory Framework for  the Future Network</vt:lpstr>
      <vt:lpstr>Plan</vt:lpstr>
      <vt:lpstr>Lessons from network regulation</vt:lpstr>
      <vt:lpstr>An uncertain future? – LENS </vt:lpstr>
      <vt:lpstr>Issues to be addressed</vt:lpstr>
      <vt:lpstr>Negotiations</vt:lpstr>
      <vt:lpstr>More use of Negotiation</vt:lpstr>
      <vt:lpstr>Auctions</vt:lpstr>
      <vt:lpstr>Extension of Auctions</vt:lpstr>
      <vt:lpstr>Access Terms</vt:lpstr>
      <vt:lpstr>Attention to Access Terms</vt:lpstr>
      <vt:lpstr>Innovation</vt:lpstr>
      <vt:lpstr>Innovation in/across networks</vt:lpstr>
      <vt:lpstr>Unbundling</vt:lpstr>
      <vt:lpstr>Role of Unbundling and Ownership</vt:lpstr>
      <vt:lpstr>Conclusions</vt:lpstr>
      <vt:lpstr>References</vt:lpstr>
      <vt:lpstr>References</vt:lpstr>
    </vt:vector>
  </TitlesOfParts>
  <Company>jbs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UK Obsession With Natural Gas?</dc:title>
  <dc:creator>Pierre Noel</dc:creator>
  <cp:lastModifiedBy>pollittm</cp:lastModifiedBy>
  <cp:revision>921</cp:revision>
  <dcterms:created xsi:type="dcterms:W3CDTF">2008-12-11T16:49:31Z</dcterms:created>
  <dcterms:modified xsi:type="dcterms:W3CDTF">2011-06-15T16:08:09Z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3850500</vt:r8>
  </property>
  <property fmtid="{D5CDD505-2E9C-101B-9397-08002B2CF9AE}" pid="3" name="xd_ProgID">
    <vt:lpwstr/>
  </property>
  <property fmtid="{D5CDD505-2E9C-101B-9397-08002B2CF9AE}" pid="4" name="MediaServiceImageTags">
    <vt:lpwstr/>
  </property>
  <property fmtid="{D5CDD505-2E9C-101B-9397-08002B2CF9AE}" pid="5" name="ContentTypeId">
    <vt:lpwstr>0x010100C977E1442E52814FA9F1B51739530B2E</vt:lpwstr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bool>false</vt:bool>
  </property>
</Properties>
</file>