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2.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4.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6.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9.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8"/>
  </p:notesMasterIdLst>
  <p:sldIdLst>
    <p:sldId id="274" r:id="rId6"/>
    <p:sldId id="278" r:id="rId7"/>
    <p:sldId id="2147377469" r:id="rId8"/>
    <p:sldId id="279" r:id="rId9"/>
    <p:sldId id="2147377471" r:id="rId10"/>
    <p:sldId id="295" r:id="rId11"/>
    <p:sldId id="289" r:id="rId12"/>
    <p:sldId id="296" r:id="rId13"/>
    <p:sldId id="2147377591" r:id="rId14"/>
    <p:sldId id="298" r:id="rId15"/>
    <p:sldId id="2147377470" r:id="rId16"/>
    <p:sldId id="25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C6940A-7A19-2256-DB78-40E48A956657}" name="Yap, Gregory" initials="YG" userId="S::gregory.yap@fticonsulting.com::c46e1587-6173-4dc1-9745-2327420db00d" providerId="AD"/>
  <p188:author id="{3E6227D1-00B4-296B-35F1-31AAEAD391CA}" name="Shukla, Anna" initials="SA" userId="S::anna.shukla@fticonsulting.com::85c021ce-832e-4e96-a079-bdd16e0f6f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B680"/>
    <a:srgbClr val="0066B0"/>
    <a:srgbClr val="DC3832"/>
    <a:srgbClr val="80E0E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E8E2A-E49B-4ADB-87EF-AADE734F03C2}" v="2" dt="2024-05-16T14:44:24.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4657" autoAdjust="0"/>
  </p:normalViewPr>
  <p:slideViewPr>
    <p:cSldViewPr snapToGrid="0">
      <p:cViewPr varScale="1">
        <p:scale>
          <a:sx n="47" d="100"/>
          <a:sy n="47" d="100"/>
        </p:scale>
        <p:origin x="1320" y="43"/>
      </p:cViewPr>
      <p:guideLst/>
    </p:cSldViewPr>
  </p:slideViewPr>
  <p:outlineViewPr>
    <p:cViewPr>
      <p:scale>
        <a:sx n="33" d="100"/>
        <a:sy n="33" d="100"/>
      </p:scale>
      <p:origin x="0" y="-464"/>
    </p:cViewPr>
  </p:outlineViewPr>
  <p:notesTextViewPr>
    <p:cViewPr>
      <p:scale>
        <a:sx n="1" d="1"/>
        <a:sy n="1" d="1"/>
      </p:scale>
      <p:origin x="0" y="0"/>
    </p:cViewPr>
  </p:notesTextViewPr>
  <p:notesViewPr>
    <p:cSldViewPr snapToGrid="0">
      <p:cViewPr varScale="1">
        <p:scale>
          <a:sx n="59" d="100"/>
          <a:sy n="59" d="100"/>
        </p:scale>
        <p:origin x="252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k_redditch\lonecon\Active%20Cases\OOZLUM.427525.0019\4.%20Working%20folders\1.%20GY\GB%20contraint%20costs%20-%20updated%20Feb%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'MBSS Analysis'!$N$9</c:f>
              <c:strCache>
                <c:ptCount val="1"/>
                <c:pt idx="0">
                  <c:v>Transmission constraints</c:v>
                </c:pt>
              </c:strCache>
            </c:strRef>
          </c:tx>
          <c:spPr>
            <a:ln w="28575" cap="rnd">
              <a:solidFill>
                <a:schemeClr val="accent1"/>
              </a:solidFill>
              <a:round/>
            </a:ln>
            <a:effectLst/>
          </c:spPr>
          <c:marker>
            <c:symbol val="none"/>
          </c:marker>
          <c:cat>
            <c:numRef>
              <c:f>'MBSS Analysis'!$N$4:$GJ$4</c:f>
              <c:numCache>
                <c:formatCode>General</c:formatCode>
                <c:ptCount val="179"/>
                <c:pt idx="0">
                  <c:v>2008</c:v>
                </c:pt>
                <c:pt idx="1">
                  <c:v>2008</c:v>
                </c:pt>
                <c:pt idx="2">
                  <c:v>2008</c:v>
                </c:pt>
                <c:pt idx="3">
                  <c:v>2008</c:v>
                </c:pt>
                <c:pt idx="4">
                  <c:v>2008</c:v>
                </c:pt>
                <c:pt idx="5">
                  <c:v>2008</c:v>
                </c:pt>
                <c:pt idx="6">
                  <c:v>2008</c:v>
                </c:pt>
                <c:pt idx="7">
                  <c:v>2008</c:v>
                </c:pt>
                <c:pt idx="8">
                  <c:v>2008</c:v>
                </c:pt>
                <c:pt idx="9">
                  <c:v>2008</c:v>
                </c:pt>
                <c:pt idx="10">
                  <c:v>2008</c:v>
                </c:pt>
                <c:pt idx="11">
                  <c:v>2009</c:v>
                </c:pt>
                <c:pt idx="12">
                  <c:v>2009</c:v>
                </c:pt>
                <c:pt idx="13">
                  <c:v>2009</c:v>
                </c:pt>
                <c:pt idx="14">
                  <c:v>2009</c:v>
                </c:pt>
                <c:pt idx="15">
                  <c:v>2009</c:v>
                </c:pt>
                <c:pt idx="16">
                  <c:v>2009</c:v>
                </c:pt>
                <c:pt idx="17">
                  <c:v>2009</c:v>
                </c:pt>
                <c:pt idx="18">
                  <c:v>2009</c:v>
                </c:pt>
                <c:pt idx="19">
                  <c:v>2009</c:v>
                </c:pt>
                <c:pt idx="20">
                  <c:v>2009</c:v>
                </c:pt>
                <c:pt idx="21">
                  <c:v>2009</c:v>
                </c:pt>
                <c:pt idx="22">
                  <c:v>2009</c:v>
                </c:pt>
                <c:pt idx="23">
                  <c:v>2010</c:v>
                </c:pt>
                <c:pt idx="24">
                  <c:v>2010</c:v>
                </c:pt>
                <c:pt idx="25">
                  <c:v>2010</c:v>
                </c:pt>
                <c:pt idx="26">
                  <c:v>2010</c:v>
                </c:pt>
                <c:pt idx="27">
                  <c:v>2010</c:v>
                </c:pt>
                <c:pt idx="28">
                  <c:v>2010</c:v>
                </c:pt>
                <c:pt idx="29">
                  <c:v>2010</c:v>
                </c:pt>
                <c:pt idx="30">
                  <c:v>2010</c:v>
                </c:pt>
                <c:pt idx="31">
                  <c:v>2010</c:v>
                </c:pt>
                <c:pt idx="32">
                  <c:v>2010</c:v>
                </c:pt>
                <c:pt idx="33">
                  <c:v>2010</c:v>
                </c:pt>
                <c:pt idx="34">
                  <c:v>2010</c:v>
                </c:pt>
                <c:pt idx="35">
                  <c:v>2011</c:v>
                </c:pt>
                <c:pt idx="36">
                  <c:v>2011</c:v>
                </c:pt>
                <c:pt idx="37">
                  <c:v>2011</c:v>
                </c:pt>
                <c:pt idx="38">
                  <c:v>2011</c:v>
                </c:pt>
                <c:pt idx="39">
                  <c:v>2011</c:v>
                </c:pt>
                <c:pt idx="40">
                  <c:v>2011</c:v>
                </c:pt>
                <c:pt idx="41">
                  <c:v>2011</c:v>
                </c:pt>
                <c:pt idx="42">
                  <c:v>2011</c:v>
                </c:pt>
                <c:pt idx="43">
                  <c:v>2011</c:v>
                </c:pt>
                <c:pt idx="44">
                  <c:v>2011</c:v>
                </c:pt>
                <c:pt idx="45">
                  <c:v>2011</c:v>
                </c:pt>
                <c:pt idx="46">
                  <c:v>2011</c:v>
                </c:pt>
                <c:pt idx="47">
                  <c:v>2012</c:v>
                </c:pt>
                <c:pt idx="48">
                  <c:v>2012</c:v>
                </c:pt>
                <c:pt idx="49">
                  <c:v>2012</c:v>
                </c:pt>
                <c:pt idx="50">
                  <c:v>2012</c:v>
                </c:pt>
                <c:pt idx="51">
                  <c:v>2012</c:v>
                </c:pt>
                <c:pt idx="52">
                  <c:v>2012</c:v>
                </c:pt>
                <c:pt idx="53">
                  <c:v>2012</c:v>
                </c:pt>
                <c:pt idx="54">
                  <c:v>2012</c:v>
                </c:pt>
                <c:pt idx="55">
                  <c:v>2012</c:v>
                </c:pt>
                <c:pt idx="56">
                  <c:v>2012</c:v>
                </c:pt>
                <c:pt idx="57">
                  <c:v>2012</c:v>
                </c:pt>
                <c:pt idx="58">
                  <c:v>2012</c:v>
                </c:pt>
                <c:pt idx="59">
                  <c:v>2013</c:v>
                </c:pt>
                <c:pt idx="60">
                  <c:v>2013</c:v>
                </c:pt>
                <c:pt idx="61">
                  <c:v>2013</c:v>
                </c:pt>
                <c:pt idx="62">
                  <c:v>2013</c:v>
                </c:pt>
                <c:pt idx="63">
                  <c:v>2013</c:v>
                </c:pt>
                <c:pt idx="64">
                  <c:v>2013</c:v>
                </c:pt>
                <c:pt idx="65">
                  <c:v>2013</c:v>
                </c:pt>
                <c:pt idx="66">
                  <c:v>2013</c:v>
                </c:pt>
                <c:pt idx="67">
                  <c:v>2013</c:v>
                </c:pt>
                <c:pt idx="68">
                  <c:v>2013</c:v>
                </c:pt>
                <c:pt idx="69">
                  <c:v>2013</c:v>
                </c:pt>
                <c:pt idx="70">
                  <c:v>2013</c:v>
                </c:pt>
                <c:pt idx="71">
                  <c:v>2014</c:v>
                </c:pt>
                <c:pt idx="72">
                  <c:v>2014</c:v>
                </c:pt>
                <c:pt idx="73">
                  <c:v>2014</c:v>
                </c:pt>
                <c:pt idx="74">
                  <c:v>2014</c:v>
                </c:pt>
                <c:pt idx="75">
                  <c:v>2014</c:v>
                </c:pt>
                <c:pt idx="76">
                  <c:v>2014</c:v>
                </c:pt>
                <c:pt idx="77">
                  <c:v>2014</c:v>
                </c:pt>
                <c:pt idx="78">
                  <c:v>2014</c:v>
                </c:pt>
                <c:pt idx="79">
                  <c:v>2014</c:v>
                </c:pt>
                <c:pt idx="80">
                  <c:v>2014</c:v>
                </c:pt>
                <c:pt idx="81">
                  <c:v>2014</c:v>
                </c:pt>
                <c:pt idx="82">
                  <c:v>2014</c:v>
                </c:pt>
                <c:pt idx="83">
                  <c:v>2015</c:v>
                </c:pt>
                <c:pt idx="84">
                  <c:v>2015</c:v>
                </c:pt>
                <c:pt idx="85">
                  <c:v>2015</c:v>
                </c:pt>
                <c:pt idx="86">
                  <c:v>2015</c:v>
                </c:pt>
                <c:pt idx="87">
                  <c:v>2015</c:v>
                </c:pt>
                <c:pt idx="88">
                  <c:v>2015</c:v>
                </c:pt>
                <c:pt idx="89">
                  <c:v>2015</c:v>
                </c:pt>
                <c:pt idx="90">
                  <c:v>2015</c:v>
                </c:pt>
                <c:pt idx="91">
                  <c:v>2015</c:v>
                </c:pt>
                <c:pt idx="92">
                  <c:v>2015</c:v>
                </c:pt>
                <c:pt idx="93">
                  <c:v>2015</c:v>
                </c:pt>
                <c:pt idx="94">
                  <c:v>2015</c:v>
                </c:pt>
                <c:pt idx="95">
                  <c:v>2016</c:v>
                </c:pt>
                <c:pt idx="96">
                  <c:v>2016</c:v>
                </c:pt>
                <c:pt idx="97">
                  <c:v>2016</c:v>
                </c:pt>
                <c:pt idx="98">
                  <c:v>2016</c:v>
                </c:pt>
                <c:pt idx="99">
                  <c:v>2016</c:v>
                </c:pt>
                <c:pt idx="100">
                  <c:v>2016</c:v>
                </c:pt>
                <c:pt idx="101">
                  <c:v>2016</c:v>
                </c:pt>
                <c:pt idx="102">
                  <c:v>2016</c:v>
                </c:pt>
                <c:pt idx="103">
                  <c:v>2016</c:v>
                </c:pt>
                <c:pt idx="104">
                  <c:v>2016</c:v>
                </c:pt>
                <c:pt idx="105">
                  <c:v>2016</c:v>
                </c:pt>
                <c:pt idx="106">
                  <c:v>2016</c:v>
                </c:pt>
                <c:pt idx="107">
                  <c:v>2017</c:v>
                </c:pt>
                <c:pt idx="108">
                  <c:v>2017</c:v>
                </c:pt>
                <c:pt idx="109">
                  <c:v>2017</c:v>
                </c:pt>
                <c:pt idx="110">
                  <c:v>2017</c:v>
                </c:pt>
                <c:pt idx="111">
                  <c:v>2017</c:v>
                </c:pt>
                <c:pt idx="112">
                  <c:v>2017</c:v>
                </c:pt>
                <c:pt idx="113">
                  <c:v>2017</c:v>
                </c:pt>
                <c:pt idx="114">
                  <c:v>2017</c:v>
                </c:pt>
                <c:pt idx="115">
                  <c:v>2017</c:v>
                </c:pt>
                <c:pt idx="116">
                  <c:v>2017</c:v>
                </c:pt>
                <c:pt idx="117">
                  <c:v>2017</c:v>
                </c:pt>
                <c:pt idx="118">
                  <c:v>2017</c:v>
                </c:pt>
                <c:pt idx="119">
                  <c:v>2018</c:v>
                </c:pt>
                <c:pt idx="120">
                  <c:v>2018</c:v>
                </c:pt>
                <c:pt idx="121">
                  <c:v>2018</c:v>
                </c:pt>
                <c:pt idx="122">
                  <c:v>2018</c:v>
                </c:pt>
                <c:pt idx="123">
                  <c:v>2018</c:v>
                </c:pt>
                <c:pt idx="124">
                  <c:v>2018</c:v>
                </c:pt>
                <c:pt idx="125">
                  <c:v>2018</c:v>
                </c:pt>
                <c:pt idx="126">
                  <c:v>2018</c:v>
                </c:pt>
                <c:pt idx="127">
                  <c:v>2018</c:v>
                </c:pt>
                <c:pt idx="128">
                  <c:v>2018</c:v>
                </c:pt>
                <c:pt idx="129">
                  <c:v>2018</c:v>
                </c:pt>
                <c:pt idx="130">
                  <c:v>2018</c:v>
                </c:pt>
                <c:pt idx="131">
                  <c:v>2019</c:v>
                </c:pt>
                <c:pt idx="132">
                  <c:v>2019</c:v>
                </c:pt>
                <c:pt idx="133">
                  <c:v>2019</c:v>
                </c:pt>
                <c:pt idx="134">
                  <c:v>2019</c:v>
                </c:pt>
                <c:pt idx="135">
                  <c:v>2019</c:v>
                </c:pt>
                <c:pt idx="136">
                  <c:v>2019</c:v>
                </c:pt>
                <c:pt idx="137">
                  <c:v>2019</c:v>
                </c:pt>
                <c:pt idx="138">
                  <c:v>2019</c:v>
                </c:pt>
                <c:pt idx="139">
                  <c:v>2019</c:v>
                </c:pt>
                <c:pt idx="140">
                  <c:v>2019</c:v>
                </c:pt>
                <c:pt idx="141">
                  <c:v>2019</c:v>
                </c:pt>
                <c:pt idx="142">
                  <c:v>2019</c:v>
                </c:pt>
                <c:pt idx="143">
                  <c:v>2020</c:v>
                </c:pt>
                <c:pt idx="144">
                  <c:v>2020</c:v>
                </c:pt>
                <c:pt idx="145">
                  <c:v>2020</c:v>
                </c:pt>
                <c:pt idx="146">
                  <c:v>2020</c:v>
                </c:pt>
                <c:pt idx="147">
                  <c:v>2020</c:v>
                </c:pt>
                <c:pt idx="148">
                  <c:v>2020</c:v>
                </c:pt>
                <c:pt idx="149">
                  <c:v>2020</c:v>
                </c:pt>
                <c:pt idx="150">
                  <c:v>2020</c:v>
                </c:pt>
                <c:pt idx="151">
                  <c:v>2020</c:v>
                </c:pt>
                <c:pt idx="152">
                  <c:v>2020</c:v>
                </c:pt>
                <c:pt idx="153">
                  <c:v>2020</c:v>
                </c:pt>
                <c:pt idx="154">
                  <c:v>2020</c:v>
                </c:pt>
                <c:pt idx="155">
                  <c:v>2021</c:v>
                </c:pt>
                <c:pt idx="156">
                  <c:v>2021</c:v>
                </c:pt>
                <c:pt idx="157">
                  <c:v>2021</c:v>
                </c:pt>
                <c:pt idx="158">
                  <c:v>2021</c:v>
                </c:pt>
                <c:pt idx="159">
                  <c:v>2021</c:v>
                </c:pt>
                <c:pt idx="160">
                  <c:v>2021</c:v>
                </c:pt>
                <c:pt idx="161">
                  <c:v>2021</c:v>
                </c:pt>
                <c:pt idx="162">
                  <c:v>2021</c:v>
                </c:pt>
                <c:pt idx="163">
                  <c:v>2021</c:v>
                </c:pt>
                <c:pt idx="164">
                  <c:v>2021</c:v>
                </c:pt>
                <c:pt idx="165">
                  <c:v>2021</c:v>
                </c:pt>
                <c:pt idx="166">
                  <c:v>2021</c:v>
                </c:pt>
                <c:pt idx="167">
                  <c:v>2022</c:v>
                </c:pt>
                <c:pt idx="168">
                  <c:v>2022</c:v>
                </c:pt>
                <c:pt idx="169">
                  <c:v>2022</c:v>
                </c:pt>
                <c:pt idx="170">
                  <c:v>2022</c:v>
                </c:pt>
                <c:pt idx="171">
                  <c:v>2022</c:v>
                </c:pt>
                <c:pt idx="172">
                  <c:v>2022</c:v>
                </c:pt>
                <c:pt idx="173">
                  <c:v>2022</c:v>
                </c:pt>
                <c:pt idx="174">
                  <c:v>2022</c:v>
                </c:pt>
                <c:pt idx="175">
                  <c:v>2022</c:v>
                </c:pt>
                <c:pt idx="176">
                  <c:v>2022</c:v>
                </c:pt>
                <c:pt idx="177">
                  <c:v>2022</c:v>
                </c:pt>
                <c:pt idx="178">
                  <c:v>2022</c:v>
                </c:pt>
              </c:numCache>
            </c:numRef>
          </c:cat>
          <c:val>
            <c:numRef>
              <c:f>'MBSS Analysis'!$O$9:$GJ$9</c:f>
              <c:numCache>
                <c:formatCode>General</c:formatCode>
                <c:ptCount val="178"/>
                <c:pt idx="0">
                  <c:v>26.640000000000004</c:v>
                </c:pt>
                <c:pt idx="1">
                  <c:v>30.46</c:v>
                </c:pt>
                <c:pt idx="2">
                  <c:v>38.92</c:v>
                </c:pt>
                <c:pt idx="3">
                  <c:v>62.45000000000001</c:v>
                </c:pt>
                <c:pt idx="4">
                  <c:v>69.52000000000001</c:v>
                </c:pt>
                <c:pt idx="5">
                  <c:v>90.12</c:v>
                </c:pt>
                <c:pt idx="6">
                  <c:v>116.15</c:v>
                </c:pt>
                <c:pt idx="7">
                  <c:v>135.28</c:v>
                </c:pt>
                <c:pt idx="8">
                  <c:v>134.79000000000002</c:v>
                </c:pt>
                <c:pt idx="9">
                  <c:v>152.16</c:v>
                </c:pt>
                <c:pt idx="10">
                  <c:v>166.16</c:v>
                </c:pt>
                <c:pt idx="11">
                  <c:v>170.90000000000003</c:v>
                </c:pt>
                <c:pt idx="12">
                  <c:v>207.24</c:v>
                </c:pt>
                <c:pt idx="13">
                  <c:v>211.21</c:v>
                </c:pt>
                <c:pt idx="14">
                  <c:v>212.7</c:v>
                </c:pt>
                <c:pt idx="15">
                  <c:v>201.22999999999996</c:v>
                </c:pt>
                <c:pt idx="16">
                  <c:v>202.72999999999996</c:v>
                </c:pt>
                <c:pt idx="17">
                  <c:v>193.53999999999996</c:v>
                </c:pt>
                <c:pt idx="18">
                  <c:v>185.17</c:v>
                </c:pt>
                <c:pt idx="19">
                  <c:v>185.97999999999996</c:v>
                </c:pt>
                <c:pt idx="20">
                  <c:v>192.04999999999995</c:v>
                </c:pt>
                <c:pt idx="21">
                  <c:v>179.81000000000003</c:v>
                </c:pt>
                <c:pt idx="22">
                  <c:v>166.82000000000002</c:v>
                </c:pt>
                <c:pt idx="23">
                  <c:v>161.92999999999998</c:v>
                </c:pt>
                <c:pt idx="24">
                  <c:v>134.20000000000002</c:v>
                </c:pt>
                <c:pt idx="25">
                  <c:v>135.88999999999999</c:v>
                </c:pt>
                <c:pt idx="26">
                  <c:v>137.66</c:v>
                </c:pt>
                <c:pt idx="27">
                  <c:v>134.1</c:v>
                </c:pt>
                <c:pt idx="28">
                  <c:v>138.88</c:v>
                </c:pt>
                <c:pt idx="29">
                  <c:v>130.22999999999999</c:v>
                </c:pt>
                <c:pt idx="30">
                  <c:v>122.5</c:v>
                </c:pt>
                <c:pt idx="31">
                  <c:v>114.2</c:v>
                </c:pt>
                <c:pt idx="32">
                  <c:v>116.22</c:v>
                </c:pt>
                <c:pt idx="33">
                  <c:v>110.15</c:v>
                </c:pt>
                <c:pt idx="34">
                  <c:v>109.82</c:v>
                </c:pt>
                <c:pt idx="35">
                  <c:v>115.92999999999999</c:v>
                </c:pt>
                <c:pt idx="36">
                  <c:v>113.9</c:v>
                </c:pt>
                <c:pt idx="37">
                  <c:v>118.277063156</c:v>
                </c:pt>
                <c:pt idx="38">
                  <c:v>135.618307136</c:v>
                </c:pt>
                <c:pt idx="39">
                  <c:v>145.96790238599999</c:v>
                </c:pt>
                <c:pt idx="40">
                  <c:v>136.510902386</c:v>
                </c:pt>
                <c:pt idx="41">
                  <c:v>145.97390238599999</c:v>
                </c:pt>
                <c:pt idx="42">
                  <c:v>170.19690238599998</c:v>
                </c:pt>
                <c:pt idx="43">
                  <c:v>192.75443678599999</c:v>
                </c:pt>
                <c:pt idx="44">
                  <c:v>219.83395656599998</c:v>
                </c:pt>
                <c:pt idx="45">
                  <c:v>249.53765792600001</c:v>
                </c:pt>
                <c:pt idx="46">
                  <c:v>270.87438135600001</c:v>
                </c:pt>
                <c:pt idx="47">
                  <c:v>293.56670510600003</c:v>
                </c:pt>
                <c:pt idx="48">
                  <c:v>310.32285145728002</c:v>
                </c:pt>
                <c:pt idx="49">
                  <c:v>310.32285145728002</c:v>
                </c:pt>
                <c:pt idx="50">
                  <c:v>292.98759571751998</c:v>
                </c:pt>
                <c:pt idx="51">
                  <c:v>279.29549620872001</c:v>
                </c:pt>
                <c:pt idx="52">
                  <c:v>270.70528125896004</c:v>
                </c:pt>
                <c:pt idx="53">
                  <c:v>267.48570815920004</c:v>
                </c:pt>
                <c:pt idx="54">
                  <c:v>257.00210673039999</c:v>
                </c:pt>
                <c:pt idx="55">
                  <c:v>237.25100575063999</c:v>
                </c:pt>
                <c:pt idx="56">
                  <c:v>204.97995746664</c:v>
                </c:pt>
                <c:pt idx="57">
                  <c:v>189.80490414584017</c:v>
                </c:pt>
                <c:pt idx="58">
                  <c:v>175.78952960503904</c:v>
                </c:pt>
                <c:pt idx="59">
                  <c:v>152.77032659797354</c:v>
                </c:pt>
                <c:pt idx="60">
                  <c:v>133.58188767381375</c:v>
                </c:pt>
                <c:pt idx="61">
                  <c:v>145.0902587698148</c:v>
                </c:pt>
                <c:pt idx="62">
                  <c:v>165.55678055997433</c:v>
                </c:pt>
                <c:pt idx="63">
                  <c:v>180.46865296662912</c:v>
                </c:pt>
                <c:pt idx="64">
                  <c:v>193.89462613278909</c:v>
                </c:pt>
                <c:pt idx="65">
                  <c:v>216.50847840294963</c:v>
                </c:pt>
                <c:pt idx="66">
                  <c:v>213.89184949615051</c:v>
                </c:pt>
                <c:pt idx="67">
                  <c:v>221.52379809079039</c:v>
                </c:pt>
                <c:pt idx="68">
                  <c:v>236.89939661618951</c:v>
                </c:pt>
                <c:pt idx="69">
                  <c:v>266.05716362187047</c:v>
                </c:pt>
                <c:pt idx="70">
                  <c:v>283.11634231755187</c:v>
                </c:pt>
                <c:pt idx="71">
                  <c:v>300.6828529680572</c:v>
                </c:pt>
                <c:pt idx="72">
                  <c:v>334.59680235581777</c:v>
                </c:pt>
                <c:pt idx="73">
                  <c:v>318.87521192821623</c:v>
                </c:pt>
                <c:pt idx="74">
                  <c:v>293.01615228269662</c:v>
                </c:pt>
                <c:pt idx="75">
                  <c:v>274.78489289924181</c:v>
                </c:pt>
                <c:pt idx="76">
                  <c:v>263.47357542684182</c:v>
                </c:pt>
                <c:pt idx="77">
                  <c:v>244.96457065044189</c:v>
                </c:pt>
                <c:pt idx="78">
                  <c:v>226.50851210974469</c:v>
                </c:pt>
                <c:pt idx="79">
                  <c:v>264.24367191797558</c:v>
                </c:pt>
                <c:pt idx="80">
                  <c:v>279.61134734546533</c:v>
                </c:pt>
                <c:pt idx="81">
                  <c:v>275.06775553236196</c:v>
                </c:pt>
                <c:pt idx="82">
                  <c:v>290.5510498381484</c:v>
                </c:pt>
                <c:pt idx="83">
                  <c:v>291.39235689775154</c:v>
                </c:pt>
                <c:pt idx="84">
                  <c:v>287.06620860443854</c:v>
                </c:pt>
                <c:pt idx="85">
                  <c:v>288.899160090919</c:v>
                </c:pt>
                <c:pt idx="86">
                  <c:v>323.3471730823349</c:v>
                </c:pt>
                <c:pt idx="87">
                  <c:v>346.01836470200897</c:v>
                </c:pt>
                <c:pt idx="88">
                  <c:v>361.53825059800903</c:v>
                </c:pt>
                <c:pt idx="89">
                  <c:v>372.83509984400843</c:v>
                </c:pt>
                <c:pt idx="90">
                  <c:v>375.23722590252709</c:v>
                </c:pt>
                <c:pt idx="91">
                  <c:v>328.69514898830522</c:v>
                </c:pt>
                <c:pt idx="92">
                  <c:v>343.24337650633515</c:v>
                </c:pt>
                <c:pt idx="93">
                  <c:v>369.63341298270552</c:v>
                </c:pt>
                <c:pt idx="94">
                  <c:v>370.36781546833538</c:v>
                </c:pt>
                <c:pt idx="95">
                  <c:v>366.36306473529265</c:v>
                </c:pt>
                <c:pt idx="96">
                  <c:v>342.21277253446561</c:v>
                </c:pt>
                <c:pt idx="97">
                  <c:v>338.78781424358567</c:v>
                </c:pt>
                <c:pt idx="98">
                  <c:v>322.19678176155122</c:v>
                </c:pt>
                <c:pt idx="99">
                  <c:v>319.31615116259866</c:v>
                </c:pt>
                <c:pt idx="100">
                  <c:v>330.5999072763056</c:v>
                </c:pt>
                <c:pt idx="101">
                  <c:v>343.41166623901131</c:v>
                </c:pt>
                <c:pt idx="102">
                  <c:v>384.34216438357714</c:v>
                </c:pt>
                <c:pt idx="103">
                  <c:v>392.83152290993377</c:v>
                </c:pt>
                <c:pt idx="104">
                  <c:v>381.00391715387713</c:v>
                </c:pt>
                <c:pt idx="105">
                  <c:v>349.45753853665695</c:v>
                </c:pt>
                <c:pt idx="106">
                  <c:v>321.33279125314021</c:v>
                </c:pt>
                <c:pt idx="107">
                  <c:v>324.62488220683366</c:v>
                </c:pt>
                <c:pt idx="108">
                  <c:v>346.17648058368752</c:v>
                </c:pt>
                <c:pt idx="109">
                  <c:v>359.74535117885205</c:v>
                </c:pt>
                <c:pt idx="110">
                  <c:v>350.11804154983156</c:v>
                </c:pt>
                <c:pt idx="111">
                  <c:v>400.04823265970515</c:v>
                </c:pt>
                <c:pt idx="112">
                  <c:v>406.47369731383162</c:v>
                </c:pt>
                <c:pt idx="113">
                  <c:v>410.22961408527931</c:v>
                </c:pt>
                <c:pt idx="114">
                  <c:v>394.20586050514009</c:v>
                </c:pt>
                <c:pt idx="115">
                  <c:v>441.80655723124664</c:v>
                </c:pt>
                <c:pt idx="116">
                  <c:v>445.64922906555176</c:v>
                </c:pt>
                <c:pt idx="117">
                  <c:v>446.33359839690172</c:v>
                </c:pt>
                <c:pt idx="118">
                  <c:v>461.66242567491827</c:v>
                </c:pt>
                <c:pt idx="119">
                  <c:v>449.36490358476368</c:v>
                </c:pt>
                <c:pt idx="120">
                  <c:v>438.70557383237599</c:v>
                </c:pt>
                <c:pt idx="121">
                  <c:v>440.16698339664651</c:v>
                </c:pt>
                <c:pt idx="122">
                  <c:v>448.69086751151895</c:v>
                </c:pt>
                <c:pt idx="123">
                  <c:v>424.8980840053195</c:v>
                </c:pt>
                <c:pt idx="124">
                  <c:v>426.31426073455452</c:v>
                </c:pt>
                <c:pt idx="125">
                  <c:v>416.54800703816511</c:v>
                </c:pt>
                <c:pt idx="126">
                  <c:v>487.20530599242875</c:v>
                </c:pt>
                <c:pt idx="127">
                  <c:v>521.69107394902994</c:v>
                </c:pt>
                <c:pt idx="128">
                  <c:v>543.33707186561969</c:v>
                </c:pt>
                <c:pt idx="129">
                  <c:v>561.5195627618989</c:v>
                </c:pt>
                <c:pt idx="130">
                  <c:v>572.25751353818987</c:v>
                </c:pt>
                <c:pt idx="131">
                  <c:v>609.54818660022306</c:v>
                </c:pt>
                <c:pt idx="132">
                  <c:v>680.13930135524208</c:v>
                </c:pt>
                <c:pt idx="133">
                  <c:v>696.66573639723947</c:v>
                </c:pt>
                <c:pt idx="134">
                  <c:v>695.4500879274824</c:v>
                </c:pt>
                <c:pt idx="135">
                  <c:v>691.04137864626114</c:v>
                </c:pt>
                <c:pt idx="136">
                  <c:v>682.51871158835525</c:v>
                </c:pt>
                <c:pt idx="137" formatCode="0.00">
                  <c:v>703.4847064405908</c:v>
                </c:pt>
                <c:pt idx="138" formatCode="0.00">
                  <c:v>659.30432551510671</c:v>
                </c:pt>
                <c:pt idx="139" formatCode="0.00">
                  <c:v>630.45650952586402</c:v>
                </c:pt>
                <c:pt idx="140" formatCode="0.00">
                  <c:v>602.50518252962183</c:v>
                </c:pt>
                <c:pt idx="141" formatCode="0.00">
                  <c:v>624.65781372636491</c:v>
                </c:pt>
                <c:pt idx="142" formatCode="0.00">
                  <c:v>678.13982249921776</c:v>
                </c:pt>
                <c:pt idx="143" formatCode="0.00">
                  <c:v>728.11531307312657</c:v>
                </c:pt>
                <c:pt idx="144" formatCode="0.00">
                  <c:v>712.5354380022784</c:v>
                </c:pt>
                <c:pt idx="145" formatCode="0.00">
                  <c:v>737.25151101736435</c:v>
                </c:pt>
                <c:pt idx="146" formatCode="0.00">
                  <c:v>820.69371771886381</c:v>
                </c:pt>
                <c:pt idx="147" formatCode="0.00">
                  <c:v>869.54703580596629</c:v>
                </c:pt>
                <c:pt idx="148" formatCode="0.00">
                  <c:v>937.97551342791098</c:v>
                </c:pt>
                <c:pt idx="149" formatCode="0.00">
                  <c:v>958.90955016920736</c:v>
                </c:pt>
                <c:pt idx="150" formatCode="0.00">
                  <c:v>992.25304980975045</c:v>
                </c:pt>
                <c:pt idx="151" formatCode="0.00">
                  <c:v>1002.5281261633338</c:v>
                </c:pt>
                <c:pt idx="152" formatCode="0.00">
                  <c:v>1106.5729358837939</c:v>
                </c:pt>
                <c:pt idx="153" formatCode="0.00">
                  <c:v>1123.7240555675651</c:v>
                </c:pt>
                <c:pt idx="154" formatCode="0.00">
                  <c:v>1070.5886546313091</c:v>
                </c:pt>
                <c:pt idx="155" formatCode="0.00">
                  <c:v>1072.3872406350642</c:v>
                </c:pt>
                <c:pt idx="156" formatCode="0.00">
                  <c:v>1070.6790615594869</c:v>
                </c:pt>
                <c:pt idx="157" formatCode="0.00">
                  <c:v>1049.518101875796</c:v>
                </c:pt>
                <c:pt idx="158" formatCode="0.00">
                  <c:v>998.69819939421632</c:v>
                </c:pt>
                <c:pt idx="159" formatCode="0.00">
                  <c:v>942.88746050300279</c:v>
                </c:pt>
                <c:pt idx="160" formatCode="0.00">
                  <c:v>877.28043217778395</c:v>
                </c:pt>
                <c:pt idx="161" formatCode="0.00">
                  <c:v>854.50311505729223</c:v>
                </c:pt>
                <c:pt idx="162" formatCode="0.00">
                  <c:v>801.8601364258277</c:v>
                </c:pt>
                <c:pt idx="163" formatCode="0.00">
                  <c:v>869.84366567920279</c:v>
                </c:pt>
                <c:pt idx="164" formatCode="0.00">
                  <c:v>1099.6867096997439</c:v>
                </c:pt>
                <c:pt idx="165" formatCode="0.00">
                  <c:v>1192.4252695820524</c:v>
                </c:pt>
                <c:pt idx="166" formatCode="0.00">
                  <c:v>1320.0110365027674</c:v>
                </c:pt>
                <c:pt idx="167" formatCode="0.00">
                  <c:v>1413.8903099370229</c:v>
                </c:pt>
                <c:pt idx="168" formatCode="0.00">
                  <c:v>1473.9126779369508</c:v>
                </c:pt>
                <c:pt idx="169" formatCode="0.00">
                  <c:v>1500.3436460475152</c:v>
                </c:pt>
                <c:pt idx="170" formatCode="0.00">
                  <c:v>1536.7062297469433</c:v>
                </c:pt>
                <c:pt idx="171" formatCode="0.00">
                  <c:v>1678.8487703715941</c:v>
                </c:pt>
                <c:pt idx="172" formatCode="0.00">
                  <c:v>1883.70133440938</c:v>
                </c:pt>
                <c:pt idx="173" formatCode="0.00">
                  <c:v>1965.6089570697238</c:v>
                </c:pt>
                <c:pt idx="174" formatCode="0.00">
                  <c:v>2043.2364896270567</c:v>
                </c:pt>
                <c:pt idx="175" formatCode="0.00">
                  <c:v>2142.4540767818644</c:v>
                </c:pt>
                <c:pt idx="176" formatCode="0.00">
                  <c:v>2023.9070011405959</c:v>
                </c:pt>
                <c:pt idx="177" formatCode="0.00">
                  <c:v>1956.5261442484612</c:v>
                </c:pt>
              </c:numCache>
            </c:numRef>
          </c:val>
          <c:smooth val="0"/>
          <c:extLst>
            <c:ext xmlns:c16="http://schemas.microsoft.com/office/drawing/2014/chart" uri="{C3380CC4-5D6E-409C-BE32-E72D297353CC}">
              <c16:uniqueId val="{00000000-D74E-4F64-AD1D-4CF5E5DE9096}"/>
            </c:ext>
          </c:extLst>
        </c:ser>
        <c:dLbls>
          <c:showLegendKey val="0"/>
          <c:showVal val="0"/>
          <c:showCatName val="0"/>
          <c:showSerName val="0"/>
          <c:showPercent val="0"/>
          <c:showBubbleSize val="0"/>
        </c:dLbls>
        <c:smooth val="0"/>
        <c:axId val="831497352"/>
        <c:axId val="831495712"/>
      </c:lineChart>
      <c:catAx>
        <c:axId val="83149735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31495712"/>
        <c:crosses val="autoZero"/>
        <c:auto val="1"/>
        <c:lblAlgn val="ctr"/>
        <c:lblOffset val="100"/>
        <c:tickLblSkip val="12"/>
        <c:tickMarkSkip val="12"/>
        <c:noMultiLvlLbl val="0"/>
      </c:catAx>
      <c:valAx>
        <c:axId val="831495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a:t>
                </a:r>
              </a:p>
            </c:rich>
          </c:tx>
          <c:layout>
            <c:manualLayout>
              <c:xMode val="edge"/>
              <c:yMode val="edge"/>
              <c:x val="3.5578886254465932E-2"/>
              <c:y val="4.363738819350948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4973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BE005-DD76-45B4-B785-A0FEB7131C79}" type="datetimeFigureOut">
              <a:rPr lang="en-GB" smtClean="0"/>
              <a:t>16/05/2024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3E7DE-77E2-4476-B2DD-B9E7E24A7D19}" type="slidenum">
              <a:rPr lang="en-GB" smtClean="0"/>
              <a:t>‹#›</a:t>
            </a:fld>
            <a:endParaRPr lang="en-GB"/>
          </a:p>
        </p:txBody>
      </p:sp>
    </p:spTree>
    <p:extLst>
      <p:ext uri="{BB962C8B-B14F-4D97-AF65-F5344CB8AC3E}">
        <p14:creationId xmlns:p14="http://schemas.microsoft.com/office/powerpoint/2010/main" val="98591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1</a:t>
            </a:fld>
            <a:endParaRPr lang="en-GB" dirty="0"/>
          </a:p>
        </p:txBody>
      </p:sp>
    </p:spTree>
    <p:extLst>
      <p:ext uri="{BB962C8B-B14F-4D97-AF65-F5344CB8AC3E}">
        <p14:creationId xmlns:p14="http://schemas.microsoft.com/office/powerpoint/2010/main" val="95555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2</a:t>
            </a:fld>
            <a:endParaRPr lang="en-GB" dirty="0"/>
          </a:p>
        </p:txBody>
      </p:sp>
    </p:spTree>
    <p:extLst>
      <p:ext uri="{BB962C8B-B14F-4D97-AF65-F5344CB8AC3E}">
        <p14:creationId xmlns:p14="http://schemas.microsoft.com/office/powerpoint/2010/main" val="214128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EF4BAFCE-834F-894F-9B6D-7327375EF577}" type="slidenum">
              <a:rPr lang="en-US" smtClean="0"/>
              <a:t>3</a:t>
            </a:fld>
            <a:endParaRPr lang="en-US" dirty="0"/>
          </a:p>
        </p:txBody>
      </p:sp>
    </p:spTree>
    <p:extLst>
      <p:ext uri="{BB962C8B-B14F-4D97-AF65-F5344CB8AC3E}">
        <p14:creationId xmlns:p14="http://schemas.microsoft.com/office/powerpoint/2010/main" val="225457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4</a:t>
            </a:fld>
            <a:endParaRPr lang="en-GB" dirty="0"/>
          </a:p>
        </p:txBody>
      </p:sp>
    </p:spTree>
    <p:extLst>
      <p:ext uri="{BB962C8B-B14F-4D97-AF65-F5344CB8AC3E}">
        <p14:creationId xmlns:p14="http://schemas.microsoft.com/office/powerpoint/2010/main" val="136388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5</a:t>
            </a:fld>
            <a:endParaRPr lang="en-GB" dirty="0"/>
          </a:p>
        </p:txBody>
      </p:sp>
    </p:spTree>
    <p:extLst>
      <p:ext uri="{BB962C8B-B14F-4D97-AF65-F5344CB8AC3E}">
        <p14:creationId xmlns:p14="http://schemas.microsoft.com/office/powerpoint/2010/main" val="237187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7</a:t>
            </a:fld>
            <a:endParaRPr lang="en-GB" dirty="0"/>
          </a:p>
        </p:txBody>
      </p:sp>
    </p:spTree>
    <p:extLst>
      <p:ext uri="{BB962C8B-B14F-4D97-AF65-F5344CB8AC3E}">
        <p14:creationId xmlns:p14="http://schemas.microsoft.com/office/powerpoint/2010/main" val="354668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8</a:t>
            </a:fld>
            <a:endParaRPr lang="en-GB" dirty="0"/>
          </a:p>
        </p:txBody>
      </p:sp>
    </p:spTree>
    <p:extLst>
      <p:ext uri="{BB962C8B-B14F-4D97-AF65-F5344CB8AC3E}">
        <p14:creationId xmlns:p14="http://schemas.microsoft.com/office/powerpoint/2010/main" val="345234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F4BAFCE-834F-894F-9B6D-7327375EF577}" type="slidenum">
              <a:rPr lang="en-US" smtClean="0"/>
              <a:t>9</a:t>
            </a:fld>
            <a:endParaRPr lang="en-US"/>
          </a:p>
        </p:txBody>
      </p:sp>
    </p:spTree>
    <p:extLst>
      <p:ext uri="{BB962C8B-B14F-4D97-AF65-F5344CB8AC3E}">
        <p14:creationId xmlns:p14="http://schemas.microsoft.com/office/powerpoint/2010/main" val="405042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chemeClr val="tx1"/>
                </a:solidFill>
              </a:rPr>
              <a:t>The appropriate scale and locations of Tx investment could be determined via </a:t>
            </a:r>
            <a:r>
              <a:rPr lang="en-GB" sz="1200" b="1" dirty="0">
                <a:solidFill>
                  <a:schemeClr val="accent2"/>
                </a:solidFill>
              </a:rPr>
              <a:t>the use of ‘system costs’ in lieu of ‘constraint costs’</a:t>
            </a:r>
            <a:r>
              <a:rPr lang="en-GB" sz="1200" dirty="0">
                <a:solidFill>
                  <a:schemeClr val="tx1"/>
                </a:solidFill>
              </a:rPr>
              <a:t> in the NOA process. </a:t>
            </a:r>
          </a:p>
          <a:p>
            <a:pPr marL="171450" indent="-171450">
              <a:buFont typeface="Arial" panose="020B0604020202020204" pitchFamily="34" charset="0"/>
              <a:buChar char="•"/>
            </a:pP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This would rely on </a:t>
            </a:r>
            <a:r>
              <a:rPr lang="en-GB" sz="1200" b="1" dirty="0">
                <a:solidFill>
                  <a:schemeClr val="accent2"/>
                </a:solidFill>
              </a:rPr>
              <a:t>post-gate closure dispatch and therefore the change in the use of real resources </a:t>
            </a:r>
            <a:r>
              <a:rPr lang="en-GB" sz="1200" dirty="0">
                <a:solidFill>
                  <a:schemeClr val="tx1"/>
                </a:solidFill>
              </a:rPr>
              <a:t>which results from a change in transmission capacity – which is frequently referred to as an analysis of “system costs”.</a:t>
            </a:r>
          </a:p>
          <a:p>
            <a:pPr marL="171450" indent="-171450">
              <a:buFont typeface="Arial" panose="020B0604020202020204" pitchFamily="34" charset="0"/>
              <a:buChar char="•"/>
            </a:pP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Ofgem has already suggested that the </a:t>
            </a:r>
            <a:r>
              <a:rPr lang="en-GB" sz="1200" b="1" dirty="0">
                <a:solidFill>
                  <a:schemeClr val="accent2"/>
                </a:solidFill>
              </a:rPr>
              <a:t>Future System Operator (FSO) should deliver a new transmission network planning output called the Centralised Strategic Network Plan (CSNP). </a:t>
            </a:r>
            <a:r>
              <a:rPr lang="en-GB" sz="1200" dirty="0">
                <a:solidFill>
                  <a:schemeClr val="tx1"/>
                </a:solidFill>
              </a:rPr>
              <a:t>As part of the development of this new output, incorporating system costs and benefits into the assessment would make sure that the right trade-off is being measured.</a:t>
            </a:r>
          </a:p>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10</a:t>
            </a:fld>
            <a:endParaRPr lang="en-GB"/>
          </a:p>
        </p:txBody>
      </p:sp>
    </p:spTree>
    <p:extLst>
      <p:ext uri="{BB962C8B-B14F-4D97-AF65-F5344CB8AC3E}">
        <p14:creationId xmlns:p14="http://schemas.microsoft.com/office/powerpoint/2010/main" val="29490073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sv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Master" Target="../slideMasters/slideMaster1.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slideMaster" Target="../slideMasters/slideMaster1.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slideMaster" Target="../slideMasters/slideMaster1.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slideMaster" Target="../slideMasters/slideMaster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2.sv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1.png"/><Relationship Id="rId5" Type="http://schemas.openxmlformats.org/officeDocument/2006/relationships/tags" Target="../tags/tag121.xml"/><Relationship Id="rId10" Type="http://schemas.openxmlformats.org/officeDocument/2006/relationships/slideMaster" Target="../slideMasters/slideMaster1.xml"/><Relationship Id="rId4" Type="http://schemas.openxmlformats.org/officeDocument/2006/relationships/tags" Target="../tags/tag120.xml"/><Relationship Id="rId9" Type="http://schemas.openxmlformats.org/officeDocument/2006/relationships/tags" Target="../tags/tag12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slideMaster" Target="../slideMasters/slideMaster1.xml"/><Relationship Id="rId4" Type="http://schemas.openxmlformats.org/officeDocument/2006/relationships/tags" Target="../tags/tag34.xml"/><Relationship Id="rId9" Type="http://schemas.openxmlformats.org/officeDocument/2006/relationships/tags" Target="../tags/tag3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Master" Target="../slideMasters/slideMaster1.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slideMaster" Target="../slideMasters/slideMaster1.xml"/><Relationship Id="rId5" Type="http://schemas.openxmlformats.org/officeDocument/2006/relationships/tags" Target="../tags/tag65.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Master" Target="../slideMasters/slideMaster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A695923-004C-4E08-982D-4DA8B503A24A}"/>
              </a:ext>
            </a:extLst>
          </p:cNvPr>
          <p:cNvCxnSpPr>
            <a:cxnSpLocks/>
          </p:cNvCxnSpPr>
          <p:nvPr userDrawn="1">
            <p:custDataLst>
              <p:tags r:id="rId1"/>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722F281-E8C0-489D-9F1B-972444865F85}"/>
              </a:ext>
            </a:extLst>
          </p:cNvPr>
          <p:cNvSpPr/>
          <p:nvPr userDrawn="1">
            <p:custDataLst>
              <p:tags r:id="rId2"/>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uthors">
            <a:extLst>
              <a:ext uri="{FF2B5EF4-FFF2-40B4-BE49-F238E27FC236}">
                <a16:creationId xmlns:a16="http://schemas.microsoft.com/office/drawing/2014/main" id="{DD1CC337-66B0-4ECD-BF77-50CB29621A4C}"/>
              </a:ext>
            </a:extLst>
          </p:cNvPr>
          <p:cNvSpPr>
            <a:spLocks noGrp="1"/>
          </p:cNvSpPr>
          <p:nvPr>
            <p:ph type="body" sz="quarter" idx="11" hasCustomPrompt="1"/>
            <p:custDataLst>
              <p:tags r:id="rId3"/>
            </p:custDataLst>
          </p:nvPr>
        </p:nvSpPr>
        <p:spPr>
          <a:xfrm>
            <a:off x="360000" y="4910570"/>
            <a:ext cx="6146800" cy="195751"/>
          </a:xfrm>
        </p:spPr>
        <p:txBody>
          <a:bodyPr/>
          <a:lstStyle>
            <a:lvl1pPr marL="0" indent="0">
              <a:spcAft>
                <a:spcPts val="0"/>
              </a:spcAft>
              <a:buNone/>
              <a:defRPr sz="1200" b="1">
                <a:solidFill>
                  <a:schemeClr val="tx2"/>
                </a:solidFill>
              </a:defRPr>
            </a:lvl1pPr>
            <a:lvl2pPr marL="0" indent="0">
              <a:spcAft>
                <a:spcPts val="0"/>
              </a:spcAft>
              <a:buNone/>
              <a:defRPr sz="1200" b="1">
                <a:solidFill>
                  <a:schemeClr val="tx2"/>
                </a:solidFill>
              </a:defRPr>
            </a:lvl2pPr>
            <a:lvl3pPr marL="0" indent="0">
              <a:spcBef>
                <a:spcPts val="0"/>
              </a:spcBef>
              <a:spcAft>
                <a:spcPts val="0"/>
              </a:spcAft>
              <a:buNone/>
              <a:defRPr sz="1200" b="1">
                <a:solidFill>
                  <a:schemeClr val="tx2"/>
                </a:solidFill>
              </a:defRPr>
            </a:lvl3pPr>
            <a:lvl4pPr marL="0" indent="0">
              <a:spcBef>
                <a:spcPts val="0"/>
              </a:spcBef>
              <a:spcAft>
                <a:spcPts val="0"/>
              </a:spcAft>
              <a:buNone/>
              <a:defRPr sz="1200" b="1">
                <a:solidFill>
                  <a:schemeClr val="tx2"/>
                </a:solidFill>
              </a:defRPr>
            </a:lvl4pPr>
            <a:lvl5pPr marL="0" indent="0">
              <a:spcAft>
                <a:spcPts val="0"/>
              </a:spcAft>
              <a:buNone/>
              <a:defRPr sz="1200" b="1">
                <a:solidFill>
                  <a:schemeClr val="tx2"/>
                </a:solidFill>
              </a:defRPr>
            </a:lvl5pPr>
            <a:lvl6pPr marL="180975" indent="0">
              <a:spcAft>
                <a:spcPts val="0"/>
              </a:spcAft>
              <a:buNone/>
              <a:defRPr sz="1200" b="1">
                <a:solidFill>
                  <a:schemeClr val="tx2"/>
                </a:solidFill>
              </a:defRPr>
            </a:lvl6pPr>
            <a:lvl7pPr marL="0" indent="0">
              <a:spcAft>
                <a:spcPts val="0"/>
              </a:spcAft>
              <a:buNone/>
              <a:defRPr sz="1200" b="1">
                <a:solidFill>
                  <a:schemeClr val="tx2"/>
                </a:solidFill>
              </a:defRPr>
            </a:lvl7pPr>
            <a:lvl8pPr marL="0" indent="0">
              <a:spcAft>
                <a:spcPts val="0"/>
              </a:spcAft>
              <a:buNone/>
              <a:defRPr sz="1200" b="1">
                <a:solidFill>
                  <a:schemeClr val="tx2"/>
                </a:solidFill>
              </a:defRPr>
            </a:lvl8pPr>
            <a:lvl9pPr marL="0" indent="0">
              <a:spcAft>
                <a:spcPts val="0"/>
              </a:spcAft>
              <a:buNone/>
              <a:defRPr sz="1200" b="1">
                <a:solidFill>
                  <a:schemeClr val="tx2"/>
                </a:solidFill>
              </a:defRPr>
            </a:lvl9pPr>
          </a:lstStyle>
          <a:p>
            <a:pPr lvl="0"/>
            <a:r>
              <a:rPr lang="en-GB" dirty="0"/>
              <a:t>Authors</a:t>
            </a:r>
          </a:p>
        </p:txBody>
      </p:sp>
      <p:pic>
        <p:nvPicPr>
          <p:cNvPr id="23" name="Graphic 22">
            <a:extLst>
              <a:ext uri="{FF2B5EF4-FFF2-40B4-BE49-F238E27FC236}">
                <a16:creationId xmlns:a16="http://schemas.microsoft.com/office/drawing/2014/main" id="{2B28C616-33F8-496C-95EB-2ECA0960D3F0}"/>
              </a:ext>
            </a:extLst>
          </p:cNvPr>
          <p:cNvPicPr>
            <a:picLocks noChangeAspect="1"/>
          </p:cNvPicPr>
          <p:nvPr userDrawn="1">
            <p:custDataLst>
              <p:tags r:id="rId4"/>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47877" y="5993139"/>
            <a:ext cx="2304000" cy="531692"/>
          </a:xfrm>
          <a:prstGeom prst="rect">
            <a:avLst/>
          </a:prstGeom>
        </p:spPr>
      </p:pic>
      <p:sp>
        <p:nvSpPr>
          <p:cNvPr id="4" name="Guides" hidden="1">
            <a:extLst>
              <a:ext uri="{FF2B5EF4-FFF2-40B4-BE49-F238E27FC236}">
                <a16:creationId xmlns:a16="http://schemas.microsoft.com/office/drawing/2014/main" id="{9FDB696B-1AD3-4AF7-992E-190BCC0B628D}"/>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Status">
            <a:extLst>
              <a:ext uri="{FF2B5EF4-FFF2-40B4-BE49-F238E27FC236}">
                <a16:creationId xmlns:a16="http://schemas.microsoft.com/office/drawing/2014/main" id="{16A66A00-664A-4142-AC2F-F6575B1DD106}"/>
              </a:ext>
            </a:extLst>
          </p:cNvPr>
          <p:cNvSpPr txBox="1"/>
          <p:nvPr userDrawn="1">
            <p:custDataLst>
              <p:tags r:id="rId6"/>
            </p:custDataLst>
          </p:nvPr>
        </p:nvSpPr>
        <p:spPr>
          <a:xfrm>
            <a:off x="359999" y="5607780"/>
            <a:ext cx="6146800" cy="195751"/>
          </a:xfrm>
          <a:prstGeom prst="rect">
            <a:avLst/>
          </a:prstGeom>
        </p:spPr>
        <p:txBody>
          <a:bodyPr vert="horz" lIns="0" tIns="0" rIns="0" bIns="0" rtlCol="0">
            <a:noAutofit/>
          </a:bodyPr>
          <a:lstStyle>
            <a:lvl1pPr lvl="0" indent="0">
              <a:lnSpc>
                <a:spcPct val="102000"/>
              </a:lnSpc>
              <a:spcBef>
                <a:spcPts val="0"/>
              </a:spcBef>
              <a:spcAft>
                <a:spcPts val="0"/>
              </a:spcAft>
              <a:buClr>
                <a:schemeClr val="tx2"/>
              </a:buClr>
              <a:buFont typeface="Wingdings" panose="05000000000000000000" pitchFamily="2" charset="2"/>
              <a:buNone/>
              <a:defRPr sz="1200" b="1" cap="all" baseline="0">
                <a:solidFill>
                  <a:schemeClr val="tx2"/>
                </a:solidFill>
              </a:defRPr>
            </a:lvl1pPr>
            <a:lvl2pPr marL="0" indent="0">
              <a:lnSpc>
                <a:spcPct val="102000"/>
              </a:lnSpc>
              <a:spcBef>
                <a:spcPts val="0"/>
              </a:spcBef>
              <a:spcAft>
                <a:spcPts val="0"/>
              </a:spcAft>
              <a:buFont typeface="Wingdings" panose="05000000000000000000" pitchFamily="2" charset="2"/>
              <a:buNone/>
              <a:defRPr sz="1200" b="1">
                <a:solidFill>
                  <a:schemeClr val="tx2"/>
                </a:solidFill>
              </a:defRPr>
            </a:lvl2pPr>
            <a:lvl3pPr marL="0" indent="0">
              <a:lnSpc>
                <a:spcPct val="102000"/>
              </a:lnSpc>
              <a:spcBef>
                <a:spcPts val="0"/>
              </a:spcBef>
              <a:spcAft>
                <a:spcPts val="0"/>
              </a:spcAft>
              <a:buFont typeface="Wingdings" panose="05000000000000000000" pitchFamily="2" charset="2"/>
              <a:buNone/>
              <a:defRPr sz="1200" b="1">
                <a:solidFill>
                  <a:schemeClr val="tx2"/>
                </a:solidFill>
              </a:defRPr>
            </a:lvl3pPr>
            <a:lvl4pPr marL="0" indent="0">
              <a:lnSpc>
                <a:spcPct val="102000"/>
              </a:lnSpc>
              <a:spcBef>
                <a:spcPts val="0"/>
              </a:spcBef>
              <a:spcAft>
                <a:spcPts val="0"/>
              </a:spcAft>
              <a:buFont typeface="Wingdings" panose="05000000000000000000" pitchFamily="2" charset="2"/>
              <a:buNone/>
              <a:defRPr sz="1200" b="1">
                <a:solidFill>
                  <a:schemeClr val="tx2"/>
                </a:solidFill>
              </a:defRPr>
            </a:lvl4pPr>
            <a:lvl5pPr marL="0" indent="0">
              <a:lnSpc>
                <a:spcPct val="102000"/>
              </a:lnSpc>
              <a:spcBef>
                <a:spcPts val="0"/>
              </a:spcBef>
              <a:spcAft>
                <a:spcPts val="0"/>
              </a:spcAft>
              <a:buFont typeface="Wingdings" panose="05000000000000000000" pitchFamily="2" charset="2"/>
              <a:buNone/>
              <a:defRPr sz="1200" b="1">
                <a:solidFill>
                  <a:schemeClr val="tx2"/>
                </a:solidFill>
              </a:defRPr>
            </a:lvl5pPr>
            <a:lvl6pPr marL="180975" indent="0">
              <a:lnSpc>
                <a:spcPct val="102000"/>
              </a:lnSpc>
              <a:spcBef>
                <a:spcPts val="0"/>
              </a:spcBef>
              <a:spcAft>
                <a:spcPts val="0"/>
              </a:spcAft>
              <a:buFont typeface="Arial" panose="020B0604020202020204" pitchFamily="34" charset="0"/>
              <a:buNone/>
              <a:defRPr sz="1200" b="1">
                <a:solidFill>
                  <a:schemeClr val="tx2"/>
                </a:solidFill>
              </a:defRPr>
            </a:lvl6pPr>
            <a:lvl7pPr marL="0" indent="0">
              <a:lnSpc>
                <a:spcPct val="102000"/>
              </a:lnSpc>
              <a:spcBef>
                <a:spcPts val="0"/>
              </a:spcBef>
              <a:spcAft>
                <a:spcPts val="0"/>
              </a:spcAft>
              <a:buFont typeface="Arial" panose="020B0604020202020204" pitchFamily="34" charset="0"/>
              <a:buNone/>
              <a:defRPr sz="1200" b="1">
                <a:solidFill>
                  <a:schemeClr val="tx2"/>
                </a:solidFill>
              </a:defRPr>
            </a:lvl7pPr>
            <a:lvl8pPr marL="0" indent="0">
              <a:lnSpc>
                <a:spcPct val="102000"/>
              </a:lnSpc>
              <a:spcBef>
                <a:spcPts val="0"/>
              </a:spcBef>
              <a:spcAft>
                <a:spcPts val="0"/>
              </a:spcAft>
              <a:buFont typeface="Arial" panose="020B0604020202020204" pitchFamily="34" charset="0"/>
              <a:buNone/>
              <a:defRPr sz="1200" b="1">
                <a:solidFill>
                  <a:schemeClr val="tx2"/>
                </a:solidFill>
              </a:defRPr>
            </a:lvl8pPr>
            <a:lvl9pPr marL="0" indent="0">
              <a:lnSpc>
                <a:spcPct val="102000"/>
              </a:lnSpc>
              <a:spcBef>
                <a:spcPts val="0"/>
              </a:spcBef>
              <a:spcAft>
                <a:spcPts val="0"/>
              </a:spcAft>
              <a:buFont typeface="Arial" panose="020B0604020202020204" pitchFamily="34" charset="0"/>
              <a:buNone/>
              <a:defRPr sz="1200" b="1">
                <a:solidFill>
                  <a:schemeClr val="tx2"/>
                </a:solidFill>
              </a:defRPr>
            </a:lvl9pPr>
          </a:lstStyle>
          <a:p>
            <a:r>
              <a:rPr lang="en-GB" dirty="0"/>
              <a:t>Confidential</a:t>
            </a:r>
          </a:p>
        </p:txBody>
      </p:sp>
      <p:sp>
        <p:nvSpPr>
          <p:cNvPr id="3" name="CoverPicture">
            <a:extLst>
              <a:ext uri="{FF2B5EF4-FFF2-40B4-BE49-F238E27FC236}">
                <a16:creationId xmlns:a16="http://schemas.microsoft.com/office/drawing/2014/main" id="{BDBA5211-2670-49C9-B3CF-3E1393B61D3C}"/>
              </a:ext>
            </a:extLst>
          </p:cNvPr>
          <p:cNvSpPr>
            <a:spLocks noGrp="1"/>
          </p:cNvSpPr>
          <p:nvPr>
            <p:ph type="pic" sz="quarter" idx="16" hasCustomPrompt="1"/>
          </p:nvPr>
        </p:nvSpPr>
        <p:spPr>
          <a:xfrm>
            <a:off x="-1" y="-1"/>
            <a:ext cx="12192000" cy="3420001"/>
          </a:xfrm>
        </p:spPr>
        <p:txBody>
          <a:bodyPr/>
          <a:lstStyle>
            <a:lvl1pPr marL="0" indent="0">
              <a:buNone/>
              <a:defRPr/>
            </a:lvl1pPr>
          </a:lstStyle>
          <a:p>
            <a:r>
              <a:rPr lang="en-GB" dirty="0"/>
              <a:t>Insert pictures from FP/Library</a:t>
            </a:r>
          </a:p>
        </p:txBody>
      </p:sp>
      <p:sp>
        <p:nvSpPr>
          <p:cNvPr id="2" name="Title">
            <a:extLst>
              <a:ext uri="{FF2B5EF4-FFF2-40B4-BE49-F238E27FC236}">
                <a16:creationId xmlns:a16="http://schemas.microsoft.com/office/drawing/2014/main" id="{7285178C-378C-4996-81E5-61A857CF7CB7}"/>
              </a:ext>
            </a:extLst>
          </p:cNvPr>
          <p:cNvSpPr>
            <a:spLocks noGrp="1"/>
          </p:cNvSpPr>
          <p:nvPr>
            <p:ph type="title" hasCustomPrompt="1"/>
            <p:custDataLst>
              <p:tags r:id="rId7"/>
            </p:custDataLst>
          </p:nvPr>
        </p:nvSpPr>
        <p:spPr>
          <a:xfrm>
            <a:off x="360002" y="3760251"/>
            <a:ext cx="9089683" cy="360000"/>
          </a:xfrm>
        </p:spPr>
        <p:txBody>
          <a:bodyPr/>
          <a:lstStyle>
            <a:lvl1pPr>
              <a:defRPr cap="none" baseline="0"/>
            </a:lvl1pPr>
          </a:lstStyle>
          <a:p>
            <a:r>
              <a:rPr lang="en-GB" dirty="0"/>
              <a:t>Type title</a:t>
            </a:r>
          </a:p>
        </p:txBody>
      </p:sp>
      <p:sp>
        <p:nvSpPr>
          <p:cNvPr id="12" name="SubTitle">
            <a:extLst>
              <a:ext uri="{FF2B5EF4-FFF2-40B4-BE49-F238E27FC236}">
                <a16:creationId xmlns:a16="http://schemas.microsoft.com/office/drawing/2014/main" id="{A247C146-B90D-4C68-81E5-2010A0A02EDD}"/>
              </a:ext>
            </a:extLst>
          </p:cNvPr>
          <p:cNvSpPr>
            <a:spLocks noGrp="1"/>
          </p:cNvSpPr>
          <p:nvPr>
            <p:ph type="body" sz="quarter" idx="17" hasCustomPrompt="1"/>
            <p:custDataLst>
              <p:tags r:id="rId8"/>
            </p:custDataLst>
          </p:nvPr>
        </p:nvSpPr>
        <p:spPr>
          <a:xfrm>
            <a:off x="360001" y="4120252"/>
            <a:ext cx="9089683" cy="326314"/>
          </a:xfrm>
        </p:spPr>
        <p:txBody>
          <a:bodyPr vert="horz" lIns="0" tIns="0" rIns="0" bIns="0" rtlCol="0" anchor="t" anchorCtr="0">
            <a:noAutofit/>
          </a:bodyPr>
          <a:lstStyle>
            <a:lvl1pPr>
              <a:defRPr lang="en-GB" sz="2100" cap="none" baseline="0" dirty="0">
                <a:solidFill>
                  <a:schemeClr val="accent2"/>
                </a:solidFill>
              </a:defRPr>
            </a:lvl1pPr>
          </a:lstStyle>
          <a:p>
            <a:pPr marL="0" lvl="0" indent="0">
              <a:spcAft>
                <a:spcPts val="1200"/>
              </a:spcAft>
              <a:buClr>
                <a:schemeClr val="tx2"/>
              </a:buClr>
              <a:buNone/>
            </a:pPr>
            <a:r>
              <a:rPr lang="en-GB" dirty="0"/>
              <a:t>Type Subtitle</a:t>
            </a:r>
          </a:p>
        </p:txBody>
      </p:sp>
      <p:sp>
        <p:nvSpPr>
          <p:cNvPr id="13" name="WebPage">
            <a:extLst>
              <a:ext uri="{FF2B5EF4-FFF2-40B4-BE49-F238E27FC236}">
                <a16:creationId xmlns:a16="http://schemas.microsoft.com/office/drawing/2014/main" id="{09F7131B-060B-401B-B057-E8892A92BFC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Date">
            <a:extLst>
              <a:ext uri="{FF2B5EF4-FFF2-40B4-BE49-F238E27FC236}">
                <a16:creationId xmlns:a16="http://schemas.microsoft.com/office/drawing/2014/main" id="{C2D7DE70-ABEA-4AC9-9E43-5D17E5AA2B4B}"/>
              </a:ext>
            </a:extLst>
          </p:cNvPr>
          <p:cNvSpPr>
            <a:spLocks noGrp="1"/>
          </p:cNvSpPr>
          <p:nvPr>
            <p:ph type="body" sz="quarter" idx="18" hasCustomPrompt="1"/>
            <p:custDataLst>
              <p:tags r:id="rId10"/>
            </p:custDataLst>
          </p:nvPr>
        </p:nvSpPr>
        <p:spPr>
          <a:xfrm>
            <a:off x="359999" y="5133321"/>
            <a:ext cx="6146800" cy="195752"/>
          </a:xfrm>
        </p:spPr>
        <p:txBody>
          <a:bodyPr vert="horz" lIns="0" tIns="0" rIns="0" bIns="0" rtlCol="0">
            <a:noAutofit/>
          </a:bodyPr>
          <a:lstStyle>
            <a:lvl1pPr>
              <a:defRPr lang="en-GB" dirty="0">
                <a:solidFill>
                  <a:schemeClr val="tx2"/>
                </a:solidFill>
              </a:defRPr>
            </a:lvl1pPr>
          </a:lstStyle>
          <a:p>
            <a:r>
              <a:rPr lang="en-GB" dirty="0"/>
              <a:t>10 May 2024</a:t>
            </a:r>
          </a:p>
        </p:txBody>
      </p:sp>
    </p:spTree>
    <p:extLst>
      <p:ext uri="{BB962C8B-B14F-4D97-AF65-F5344CB8AC3E}">
        <p14:creationId xmlns:p14="http://schemas.microsoft.com/office/powerpoint/2010/main" val="2010456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y x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dirty="0"/>
              <a:t>Click icon to add picture</a:t>
            </a:r>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743200"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4" name="Text Placeholder 13">
            <a:extLst>
              <a:ext uri="{FF2B5EF4-FFF2-40B4-BE49-F238E27FC236}">
                <a16:creationId xmlns:a16="http://schemas.microsoft.com/office/drawing/2014/main" id="{2A2AD9A0-AFD5-41BC-A0FB-D057BC4368D8}"/>
              </a:ext>
            </a:extLst>
          </p:cNvPr>
          <p:cNvSpPr>
            <a:spLocks noGrp="1"/>
          </p:cNvSpPr>
          <p:nvPr>
            <p:ph type="body" sz="quarter" idx="15" hasCustomPrompt="1"/>
            <p:custDataLst>
              <p:tags r:id="rId8"/>
            </p:custDataLst>
          </p:nvPr>
        </p:nvSpPr>
        <p:spPr>
          <a:xfrm>
            <a:off x="3984000" y="1654176"/>
            <a:ext cx="7848000"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
        <p:nvSpPr>
          <p:cNvPr id="10" name="Text Placeholder 8">
            <a:extLst>
              <a:ext uri="{FF2B5EF4-FFF2-40B4-BE49-F238E27FC236}">
                <a16:creationId xmlns:a16="http://schemas.microsoft.com/office/drawing/2014/main" id="{53E904FC-006A-4FF6-B416-C47E3DDD92B9}"/>
              </a:ext>
            </a:extLst>
          </p:cNvPr>
          <p:cNvSpPr>
            <a:spLocks noGrp="1"/>
          </p:cNvSpPr>
          <p:nvPr>
            <p:ph type="body" sz="quarter" idx="16" hasCustomPrompt="1"/>
            <p:custDataLst>
              <p:tags r:id="rId9"/>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3" name="WebPage">
            <a:extLst>
              <a:ext uri="{FF2B5EF4-FFF2-40B4-BE49-F238E27FC236}">
                <a16:creationId xmlns:a16="http://schemas.microsoft.com/office/drawing/2014/main" id="{26D98914-A9AF-44B2-B88E-7DCF651F829E}"/>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6" name="FP_Sensitivity">
            <a:extLst>
              <a:ext uri="{FF2B5EF4-FFF2-40B4-BE49-F238E27FC236}">
                <a16:creationId xmlns:a16="http://schemas.microsoft.com/office/drawing/2014/main" id="{8B2ECFBB-CFAF-40D9-8BEB-37EDDA916D66}"/>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316882830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05"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y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dirty="0"/>
              <a:t>Click icon to add picture</a:t>
            </a:r>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652088"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0" name="Picture Placeholder 81">
            <a:extLst>
              <a:ext uri="{FF2B5EF4-FFF2-40B4-BE49-F238E27FC236}">
                <a16:creationId xmlns:a16="http://schemas.microsoft.com/office/drawing/2014/main" id="{8BF17C71-CE63-47FD-BF37-51C191CB8C1F}"/>
              </a:ext>
            </a:extLst>
          </p:cNvPr>
          <p:cNvSpPr>
            <a:spLocks noGrp="1"/>
          </p:cNvSpPr>
          <p:nvPr>
            <p:ph type="pic" sz="quarter" idx="16"/>
            <p:custDataLst>
              <p:tags r:id="rId8"/>
            </p:custDataLst>
          </p:nvPr>
        </p:nvSpPr>
        <p:spPr>
          <a:xfrm>
            <a:off x="6581775" y="1655763"/>
            <a:ext cx="2243138" cy="2243137"/>
          </a:xfrm>
        </p:spPr>
        <p:txBody>
          <a:bodyPr tIns="144000"/>
          <a:lstStyle>
            <a:lvl1pPr marL="0" indent="0" algn="ctr">
              <a:buFont typeface="+mj-lt"/>
              <a:buNone/>
              <a:defRPr/>
            </a:lvl1pPr>
          </a:lstStyle>
          <a:p>
            <a:r>
              <a:rPr lang="en-GB" dirty="0"/>
              <a:t>Click icon to add picture</a:t>
            </a:r>
          </a:p>
        </p:txBody>
      </p:sp>
      <p:sp>
        <p:nvSpPr>
          <p:cNvPr id="13" name="Text Placeholder 10">
            <a:extLst>
              <a:ext uri="{FF2B5EF4-FFF2-40B4-BE49-F238E27FC236}">
                <a16:creationId xmlns:a16="http://schemas.microsoft.com/office/drawing/2014/main" id="{95DC1918-7935-4BBE-9ED6-C6F8A44FE7FC}"/>
              </a:ext>
            </a:extLst>
          </p:cNvPr>
          <p:cNvSpPr>
            <a:spLocks noGrp="1"/>
          </p:cNvSpPr>
          <p:nvPr>
            <p:ph type="body" sz="quarter" idx="18" hasCustomPrompt="1"/>
            <p:custDataLst>
              <p:tags r:id="rId9"/>
            </p:custDataLst>
          </p:nvPr>
        </p:nvSpPr>
        <p:spPr>
          <a:xfrm>
            <a:off x="6581775" y="4032251"/>
            <a:ext cx="2647950" cy="1747838"/>
          </a:xfrm>
        </p:spPr>
        <p:txBody>
          <a:bodyPr/>
          <a:lstStyle>
            <a:lvl1pPr marL="0" indent="0">
              <a:spcAft>
                <a:spcPts val="600"/>
              </a:spcAft>
              <a:buNone/>
              <a:defRPr sz="1200" b="1" cap="all" baseline="0">
                <a:solidFill>
                  <a:schemeClr val="tx2"/>
                </a:solidFill>
              </a:defRPr>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5" name="Text Placeholder 8">
            <a:extLst>
              <a:ext uri="{FF2B5EF4-FFF2-40B4-BE49-F238E27FC236}">
                <a16:creationId xmlns:a16="http://schemas.microsoft.com/office/drawing/2014/main" id="{9FD4D95B-A96F-4774-9E1E-4A09D2C14BD1}"/>
              </a:ext>
            </a:extLst>
          </p:cNvPr>
          <p:cNvSpPr>
            <a:spLocks noGrp="1"/>
          </p:cNvSpPr>
          <p:nvPr>
            <p:ph type="body" sz="quarter" idx="20" hasCustomPrompt="1"/>
            <p:custDataLst>
              <p:tags r:id="rId10"/>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8" name="WebPage">
            <a:extLst>
              <a:ext uri="{FF2B5EF4-FFF2-40B4-BE49-F238E27FC236}">
                <a16:creationId xmlns:a16="http://schemas.microsoft.com/office/drawing/2014/main" id="{D10F1993-84B0-4000-8854-2095D6530FD2}"/>
              </a:ext>
            </a:extLst>
          </p:cNvPr>
          <p:cNvSpPr txBox="1"/>
          <p:nvPr userDrawn="1">
            <p:custDataLst>
              <p:tags r:id="rId11"/>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7" name="FP_Sensitivity">
            <a:extLst>
              <a:ext uri="{FF2B5EF4-FFF2-40B4-BE49-F238E27FC236}">
                <a16:creationId xmlns:a16="http://schemas.microsoft.com/office/drawing/2014/main" id="{19CA3DF7-668F-4F73-BD46-84369AA8B37D}"/>
              </a:ext>
            </a:extLst>
          </p:cNvPr>
          <p:cNvSpPr txBox="1"/>
          <p:nvPr userDrawn="1">
            <p:custDataLst>
              <p:tags r:id="rId12"/>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
        <p:nvSpPr>
          <p:cNvPr id="19" name="Text Placeholder 13">
            <a:extLst>
              <a:ext uri="{FF2B5EF4-FFF2-40B4-BE49-F238E27FC236}">
                <a16:creationId xmlns:a16="http://schemas.microsoft.com/office/drawing/2014/main" id="{16F17E56-87FF-60BE-D9B1-D4C7C7258405}"/>
              </a:ext>
            </a:extLst>
          </p:cNvPr>
          <p:cNvSpPr>
            <a:spLocks noGrp="1"/>
          </p:cNvSpPr>
          <p:nvPr>
            <p:ph type="body" sz="quarter" idx="21" hasCustomPrompt="1"/>
            <p:custDataLst>
              <p:tags r:id="rId13"/>
            </p:custDataLst>
          </p:nvPr>
        </p:nvSpPr>
        <p:spPr>
          <a:xfrm>
            <a:off x="3983999" y="1654176"/>
            <a:ext cx="2233277"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
        <p:nvSpPr>
          <p:cNvPr id="20" name="Text Placeholder 14">
            <a:extLst>
              <a:ext uri="{FF2B5EF4-FFF2-40B4-BE49-F238E27FC236}">
                <a16:creationId xmlns:a16="http://schemas.microsoft.com/office/drawing/2014/main" id="{1C23C8C2-C04D-6D96-AFE4-90058075644E}"/>
              </a:ext>
            </a:extLst>
          </p:cNvPr>
          <p:cNvSpPr>
            <a:spLocks noGrp="1"/>
          </p:cNvSpPr>
          <p:nvPr>
            <p:ph type="body" sz="quarter" idx="22" hasCustomPrompt="1"/>
            <p:custDataLst>
              <p:tags r:id="rId14"/>
            </p:custDataLst>
          </p:nvPr>
        </p:nvSpPr>
        <p:spPr>
          <a:xfrm>
            <a:off x="9594223" y="1654176"/>
            <a:ext cx="2237414"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marL="361950" indent="-180975">
              <a:buClr>
                <a:schemeClr val="tx1"/>
              </a:buClr>
              <a:buFont typeface="Wingdings" panose="05000000000000000000" pitchFamily="2" charset="2"/>
              <a:buChar char="§"/>
              <a:defRPr sz="1200"/>
            </a:lvl3pPr>
            <a:lvl4pPr marL="534988" indent="-180975">
              <a:buClr>
                <a:schemeClr val="tx1"/>
              </a:buClr>
              <a:buFont typeface="Arial" panose="020B0604020202020204" pitchFamily="34" charset="0"/>
              <a:buChar char="–"/>
              <a:defRPr lang="en-US" sz="1000" b="0" kern="1200" dirty="0">
                <a:solidFill>
                  <a:schemeClr val="tx1"/>
                </a:solidFill>
                <a:latin typeface="+mn-lt"/>
                <a:ea typeface="+mn-ea"/>
                <a:cs typeface="+mn-cs"/>
              </a:defRPr>
            </a:lvl4pPr>
            <a:lvl5pPr>
              <a:defRPr sz="1400">
                <a:solidFill>
                  <a:schemeClr val="accent2"/>
                </a:solidFill>
              </a:defRPr>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05883851"/>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12"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A34F-BB61-4640-AE2F-338D6C7CCCFD}"/>
              </a:ext>
            </a:extLst>
          </p:cNvPr>
          <p:cNvSpPr>
            <a:spLocks noGrp="1"/>
          </p:cNvSpPr>
          <p:nvPr>
            <p:ph type="title"/>
            <p:custDataLst>
              <p:tags r:id="rId1"/>
            </p:custDataLst>
          </p:nvPr>
        </p:nvSpPr>
        <p:spPr/>
        <p:txBody>
          <a:bodyPr/>
          <a:lstStyle/>
          <a:p>
            <a:r>
              <a:rPr lang="en-GB" dirty="0"/>
              <a:t>Click to edit Master title style</a:t>
            </a:r>
          </a:p>
        </p:txBody>
      </p:sp>
      <p:sp>
        <p:nvSpPr>
          <p:cNvPr id="10" name="Slide Number Placeholder 9">
            <a:extLst>
              <a:ext uri="{FF2B5EF4-FFF2-40B4-BE49-F238E27FC236}">
                <a16:creationId xmlns:a16="http://schemas.microsoft.com/office/drawing/2014/main" id="{3CE639F7-AA0F-4349-8BEA-A8A03A4ACB21}"/>
              </a:ext>
            </a:extLst>
          </p:cNvPr>
          <p:cNvSpPr>
            <a:spLocks noGrp="1"/>
          </p:cNvSpPr>
          <p:nvPr>
            <p:ph type="sldNum" sz="quarter" idx="12"/>
            <p:custDataLst>
              <p:tags r:id="rId2"/>
            </p:custDataLst>
          </p:nvPr>
        </p:nvSpPr>
        <p:spPr/>
        <p:txBody>
          <a:bodyPr/>
          <a:lstStyle/>
          <a:p>
            <a:fld id="{2A7E23D2-26F6-45E0-8E02-0D663AE6062C}" type="slidenum">
              <a:rPr lang="en-GB" smtClean="0"/>
              <a:pPr/>
              <a:t>‹#›</a:t>
            </a:fld>
            <a:endParaRPr lang="en-GB" dirty="0"/>
          </a:p>
        </p:txBody>
      </p:sp>
      <p:sp>
        <p:nvSpPr>
          <p:cNvPr id="11" name="Guides" hidden="1">
            <a:extLst>
              <a:ext uri="{FF2B5EF4-FFF2-40B4-BE49-F238E27FC236}">
                <a16:creationId xmlns:a16="http://schemas.microsoft.com/office/drawing/2014/main" id="{B14BC1C1-53EB-49B0-9388-8CD11F0B06ED}"/>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WebPage">
            <a:extLst>
              <a:ext uri="{FF2B5EF4-FFF2-40B4-BE49-F238E27FC236}">
                <a16:creationId xmlns:a16="http://schemas.microsoft.com/office/drawing/2014/main" id="{8AFEA7C9-4EED-47A2-8331-F7A4ED1E2617}"/>
              </a:ext>
            </a:extLst>
          </p:cNvPr>
          <p:cNvSpPr txBox="1"/>
          <p:nvPr userDrawn="1">
            <p:custDataLst>
              <p:tags r:id="rId4"/>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8" name="FP_Sensitivity">
            <a:extLst>
              <a:ext uri="{FF2B5EF4-FFF2-40B4-BE49-F238E27FC236}">
                <a16:creationId xmlns:a16="http://schemas.microsoft.com/office/drawing/2014/main" id="{5AB0A946-A673-42A0-BB0A-45C5F3ADD674}"/>
              </a:ext>
            </a:extLst>
          </p:cNvPr>
          <p:cNvSpPr txBox="1"/>
          <p:nvPr userDrawn="1">
            <p:custDataLst>
              <p:tags r:id="rId5"/>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202028312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52C25-1D60-47AE-B05E-61859FB02F97}"/>
              </a:ext>
            </a:extLst>
          </p:cNvPr>
          <p:cNvSpPr>
            <a:spLocks noGrp="1"/>
          </p:cNvSpPr>
          <p:nvPr>
            <p:ph type="dt" sz="half" idx="10"/>
            <p:custDataLst>
              <p:tags r:id="rId1"/>
            </p:custDataLst>
          </p:nvPr>
        </p:nvSpPr>
        <p:spPr/>
        <p:txBody>
          <a:bodyPr/>
          <a:lstStyle/>
          <a:p>
            <a:endParaRPr lang="en-GB" dirty="0"/>
          </a:p>
        </p:txBody>
      </p:sp>
      <p:sp>
        <p:nvSpPr>
          <p:cNvPr id="3" name="Footer Placeholder 2">
            <a:extLst>
              <a:ext uri="{FF2B5EF4-FFF2-40B4-BE49-F238E27FC236}">
                <a16:creationId xmlns:a16="http://schemas.microsoft.com/office/drawing/2014/main" id="{76DEF736-F114-466C-AF62-DE2DE1F106CB}"/>
              </a:ext>
            </a:extLst>
          </p:cNvPr>
          <p:cNvSpPr>
            <a:spLocks noGrp="1"/>
          </p:cNvSpPr>
          <p:nvPr>
            <p:ph type="ftr" sz="quarter" idx="11"/>
            <p:custDataLst>
              <p:tags r:id="rId2"/>
            </p:custDataLst>
          </p:nvPr>
        </p:nvSpPr>
        <p:spPr/>
        <p:txBody>
          <a:bodyPr/>
          <a:lstStyle/>
          <a:p>
            <a:endParaRPr lang="en-GB" dirty="0"/>
          </a:p>
        </p:txBody>
      </p:sp>
      <p:sp>
        <p:nvSpPr>
          <p:cNvPr id="4" name="Slide Number Placeholder 3">
            <a:extLst>
              <a:ext uri="{FF2B5EF4-FFF2-40B4-BE49-F238E27FC236}">
                <a16:creationId xmlns:a16="http://schemas.microsoft.com/office/drawing/2014/main" id="{8641646C-54B5-40A1-94DE-1E4492FF1B31}"/>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5" name="Guides" hidden="1">
            <a:extLst>
              <a:ext uri="{FF2B5EF4-FFF2-40B4-BE49-F238E27FC236}">
                <a16:creationId xmlns:a16="http://schemas.microsoft.com/office/drawing/2014/main" id="{13680175-8D6D-4CBB-BD90-04C6237A4A55}"/>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WebPage">
            <a:extLst>
              <a:ext uri="{FF2B5EF4-FFF2-40B4-BE49-F238E27FC236}">
                <a16:creationId xmlns:a16="http://schemas.microsoft.com/office/drawing/2014/main" id="{23606782-E523-4DA6-B20F-E2DF0C76B18B}"/>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9" name="FP_Sensitivity">
            <a:extLst>
              <a:ext uri="{FF2B5EF4-FFF2-40B4-BE49-F238E27FC236}">
                <a16:creationId xmlns:a16="http://schemas.microsoft.com/office/drawing/2014/main" id="{DD5CF43C-F384-40B4-B30D-654159F9385D}"/>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2628387836"/>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98444E0-018C-43ED-BB3F-A8AF4B576D89}"/>
              </a:ext>
            </a:extLst>
          </p:cNvPr>
          <p:cNvSpPr txBox="1"/>
          <p:nvPr userDrawn="1">
            <p:custDataLst>
              <p:tags r:id="rId1"/>
            </p:custDataLst>
          </p:nvPr>
        </p:nvSpPr>
        <p:spPr>
          <a:xfrm>
            <a:off x="972000" y="638087"/>
            <a:ext cx="4972050" cy="369332"/>
          </a:xfrm>
          <a:prstGeom prst="rect">
            <a:avLst/>
          </a:prstGeom>
          <a:noFill/>
        </p:spPr>
        <p:txBody>
          <a:bodyPr wrap="square" lIns="0" tIns="0" rIns="0" bIns="0" rtlCol="0">
            <a:spAutoFit/>
          </a:bodyPr>
          <a:lstStyle/>
          <a:p>
            <a:r>
              <a:rPr lang="en-GB" sz="2400" b="1" cap="none" baseline="0" dirty="0">
                <a:solidFill>
                  <a:schemeClr val="tx2"/>
                </a:solidFill>
              </a:rPr>
              <a:t>Locations</a:t>
            </a:r>
          </a:p>
        </p:txBody>
      </p:sp>
      <p:cxnSp>
        <p:nvCxnSpPr>
          <p:cNvPr id="7" name="Straight Connector 6">
            <a:extLst>
              <a:ext uri="{FF2B5EF4-FFF2-40B4-BE49-F238E27FC236}">
                <a16:creationId xmlns:a16="http://schemas.microsoft.com/office/drawing/2014/main" id="{8C51D191-ED83-4695-AA1D-8EF98913D8D0}"/>
              </a:ext>
            </a:extLst>
          </p:cNvPr>
          <p:cNvCxnSpPr>
            <a:cxnSpLocks/>
          </p:cNvCxnSpPr>
          <p:nvPr userDrawn="1">
            <p:custDataLst>
              <p:tags r:id="rId2"/>
            </p:custDataLst>
          </p:nvPr>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7DE1B1-369D-47B8-BA6F-158712AC57CB}"/>
              </a:ext>
            </a:extLst>
          </p:cNvPr>
          <p:cNvSpPr/>
          <p:nvPr userDrawn="1">
            <p:custDataLst>
              <p:tags r:id="rId3"/>
            </p:custDataLst>
          </p:nvPr>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84BBFBF-F342-4C01-AEA7-DCFF713CA20D}"/>
              </a:ext>
            </a:extLst>
          </p:cNvPr>
          <p:cNvCxnSpPr>
            <a:cxnSpLocks/>
          </p:cNvCxnSpPr>
          <p:nvPr userDrawn="1">
            <p:custDataLst>
              <p:tags r:id="rId4"/>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F45ED8-1406-4663-97B6-1FF5DA61E1E5}"/>
              </a:ext>
            </a:extLst>
          </p:cNvPr>
          <p:cNvSpPr/>
          <p:nvPr userDrawn="1">
            <p:custDataLst>
              <p:tags r:id="rId5"/>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1677099A-7B32-48F0-949E-93A6D9F0A19F}"/>
              </a:ext>
            </a:extLst>
          </p:cNvPr>
          <p:cNvPicPr>
            <a:picLocks noChangeAspect="1"/>
          </p:cNvPicPr>
          <p:nvPr userDrawn="1">
            <p:custDataLst>
              <p:tags r:id="rId6"/>
            </p:custDataLst>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547877" y="5993139"/>
            <a:ext cx="2304000" cy="531692"/>
          </a:xfrm>
          <a:prstGeom prst="rect">
            <a:avLst/>
          </a:prstGeom>
        </p:spPr>
      </p:pic>
      <p:sp>
        <p:nvSpPr>
          <p:cNvPr id="15" name="Guides" hidden="1">
            <a:extLst>
              <a:ext uri="{FF2B5EF4-FFF2-40B4-BE49-F238E27FC236}">
                <a16:creationId xmlns:a16="http://schemas.microsoft.com/office/drawing/2014/main" id="{A422E6AD-AB6C-486D-BE32-1B7A13B3EC4C}"/>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3" name="Disclaimer">
            <a:extLst>
              <a:ext uri="{FF2B5EF4-FFF2-40B4-BE49-F238E27FC236}">
                <a16:creationId xmlns:a16="http://schemas.microsoft.com/office/drawing/2014/main" id="{8EC0FA8A-93D1-41F0-99C6-62BC53CEBD17}"/>
              </a:ext>
            </a:extLst>
          </p:cNvPr>
          <p:cNvSpPr txBox="1"/>
          <p:nvPr userDrawn="1">
            <p:custDataLst>
              <p:tags r:id="rId8"/>
            </p:custDataLst>
          </p:nvPr>
        </p:nvSpPr>
        <p:spPr>
          <a:xfrm>
            <a:off x="971998" y="4554754"/>
            <a:ext cx="8077200" cy="1368802"/>
          </a:xfrm>
          <a:prstGeom prst="rect">
            <a:avLst/>
          </a:prstGeom>
          <a:noFill/>
        </p:spPr>
        <p:txBody>
          <a:bodyPr wrap="square" lIns="0" tIns="0" rIns="0" bIns="0" rtlCol="0" anchor="b" anchorCtr="0">
            <a:noAutofit/>
          </a:bodyPr>
          <a:lstStyle/>
          <a:p>
            <a:r>
              <a:rPr lang="en-GB" sz="700" dirty="0"/>
              <a:t>This report has been prepared by Compass </a:t>
            </a:r>
            <a:r>
              <a:rPr lang="en-GB" sz="700" dirty="0" err="1"/>
              <a:t>Lexecon</a:t>
            </a:r>
            <a:r>
              <a:rPr lang="en-GB" sz="700" dirty="0"/>
              <a:t> professionals. The views expressed in this report are the authors only and do not necessarily represent the views of Compass </a:t>
            </a:r>
            <a:r>
              <a:rPr lang="en-GB" sz="700" dirty="0" err="1"/>
              <a:t>Lexecon</a:t>
            </a:r>
            <a:r>
              <a:rPr lang="en-GB" sz="700" dirty="0"/>
              <a:t>, its management, its subsidiaries, its affiliates, its employees or clients.</a:t>
            </a:r>
          </a:p>
        </p:txBody>
      </p:sp>
      <p:sp>
        <p:nvSpPr>
          <p:cNvPr id="13" name="WebPage">
            <a:extLst>
              <a:ext uri="{FF2B5EF4-FFF2-40B4-BE49-F238E27FC236}">
                <a16:creationId xmlns:a16="http://schemas.microsoft.com/office/drawing/2014/main" id="{01734054-FD56-48D9-BC7A-946800D395DD}"/>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4" name="Content Placeholder 4">
            <a:extLst>
              <a:ext uri="{FF2B5EF4-FFF2-40B4-BE49-F238E27FC236}">
                <a16:creationId xmlns:a16="http://schemas.microsoft.com/office/drawing/2014/main" id="{FCC859EA-A5DF-7331-CFBE-0E4AE7614D63}"/>
              </a:ext>
            </a:extLst>
          </p:cNvPr>
          <p:cNvSpPr txBox="1">
            <a:spLocks/>
          </p:cNvSpPr>
          <p:nvPr userDrawn="1"/>
        </p:nvSpPr>
        <p:spPr>
          <a:xfrm>
            <a:off x="971176" y="1489938"/>
            <a:ext cx="1558480" cy="279265"/>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400" b="1" dirty="0">
                <a:solidFill>
                  <a:schemeClr val="tx2"/>
                </a:solidFill>
              </a:rPr>
              <a:t>Europe</a:t>
            </a:r>
          </a:p>
        </p:txBody>
      </p:sp>
      <p:sp>
        <p:nvSpPr>
          <p:cNvPr id="5" name="Content Placeholder 4">
            <a:extLst>
              <a:ext uri="{FF2B5EF4-FFF2-40B4-BE49-F238E27FC236}">
                <a16:creationId xmlns:a16="http://schemas.microsoft.com/office/drawing/2014/main" id="{7057D5D8-958C-20B2-CE7E-DD67F5C11F7E}"/>
              </a:ext>
            </a:extLst>
          </p:cNvPr>
          <p:cNvSpPr txBox="1">
            <a:spLocks/>
          </p:cNvSpPr>
          <p:nvPr userDrawn="1"/>
        </p:nvSpPr>
        <p:spPr>
          <a:xfrm>
            <a:off x="2844108" y="1489938"/>
            <a:ext cx="1558480" cy="279265"/>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400" b="1" dirty="0">
                <a:solidFill>
                  <a:schemeClr val="tx2"/>
                </a:solidFill>
              </a:rPr>
              <a:t>North America</a:t>
            </a:r>
          </a:p>
        </p:txBody>
      </p:sp>
      <p:sp>
        <p:nvSpPr>
          <p:cNvPr id="11" name="Content Placeholder 4">
            <a:extLst>
              <a:ext uri="{FF2B5EF4-FFF2-40B4-BE49-F238E27FC236}">
                <a16:creationId xmlns:a16="http://schemas.microsoft.com/office/drawing/2014/main" id="{FA780FC2-F443-D52A-7185-B24EDDCF2E28}"/>
              </a:ext>
            </a:extLst>
          </p:cNvPr>
          <p:cNvSpPr txBox="1">
            <a:spLocks/>
          </p:cNvSpPr>
          <p:nvPr userDrawn="1"/>
        </p:nvSpPr>
        <p:spPr>
          <a:xfrm>
            <a:off x="4711121" y="1489938"/>
            <a:ext cx="1558480" cy="279265"/>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400" b="1" dirty="0">
                <a:solidFill>
                  <a:schemeClr val="tx2"/>
                </a:solidFill>
              </a:rPr>
              <a:t>Latin America</a:t>
            </a:r>
          </a:p>
        </p:txBody>
      </p:sp>
      <p:sp>
        <p:nvSpPr>
          <p:cNvPr id="14" name="Content Placeholder 4">
            <a:extLst>
              <a:ext uri="{FF2B5EF4-FFF2-40B4-BE49-F238E27FC236}">
                <a16:creationId xmlns:a16="http://schemas.microsoft.com/office/drawing/2014/main" id="{485EAB16-4826-A695-FD43-BB011114D6F6}"/>
              </a:ext>
            </a:extLst>
          </p:cNvPr>
          <p:cNvSpPr txBox="1">
            <a:spLocks/>
          </p:cNvSpPr>
          <p:nvPr userDrawn="1"/>
        </p:nvSpPr>
        <p:spPr>
          <a:xfrm>
            <a:off x="6578134" y="1489938"/>
            <a:ext cx="1558480" cy="279265"/>
          </a:xfrm>
          <a:prstGeom prst="rect">
            <a:avLst/>
          </a:prstGeom>
        </p:spPr>
        <p:txBody>
          <a:bodyPr vert="horz" lIns="0" tIns="0" rIns="0" bIns="0" rtlCol="0" anchor="t">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sz="1400" b="1" dirty="0">
                <a:solidFill>
                  <a:schemeClr val="tx2"/>
                </a:solidFill>
              </a:rPr>
              <a:t>Asia Pacific</a:t>
            </a:r>
          </a:p>
        </p:txBody>
      </p:sp>
      <p:sp>
        <p:nvSpPr>
          <p:cNvPr id="16" name="Content Placeholder 4">
            <a:extLst>
              <a:ext uri="{FF2B5EF4-FFF2-40B4-BE49-F238E27FC236}">
                <a16:creationId xmlns:a16="http://schemas.microsoft.com/office/drawing/2014/main" id="{57D50DA2-28C8-EEB9-6158-A509B72F0926}"/>
              </a:ext>
            </a:extLst>
          </p:cNvPr>
          <p:cNvSpPr txBox="1">
            <a:spLocks/>
          </p:cNvSpPr>
          <p:nvPr userDrawn="1"/>
        </p:nvSpPr>
        <p:spPr>
          <a:xfrm>
            <a:off x="971176" y="1953768"/>
            <a:ext cx="1546339" cy="2483760"/>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dirty="0">
                <a:solidFill>
                  <a:schemeClr val="tx1">
                    <a:lumMod val="85000"/>
                    <a:lumOff val="15000"/>
                  </a:schemeClr>
                </a:solidFill>
              </a:rPr>
              <a:t>Berlin</a:t>
            </a:r>
          </a:p>
          <a:p>
            <a:pPr marL="0" indent="0">
              <a:buNone/>
            </a:pPr>
            <a:r>
              <a:rPr lang="en-GB" dirty="0">
                <a:solidFill>
                  <a:schemeClr val="tx1">
                    <a:lumMod val="85000"/>
                    <a:lumOff val="15000"/>
                  </a:schemeClr>
                </a:solidFill>
              </a:rPr>
              <a:t>Brussels</a:t>
            </a:r>
          </a:p>
          <a:p>
            <a:pPr marL="0" indent="0">
              <a:buNone/>
            </a:pPr>
            <a:r>
              <a:rPr lang="en-GB" dirty="0">
                <a:solidFill>
                  <a:schemeClr val="tx1">
                    <a:lumMod val="85000"/>
                    <a:lumOff val="15000"/>
                  </a:schemeClr>
                </a:solidFill>
              </a:rPr>
              <a:t>Copenhagen</a:t>
            </a:r>
          </a:p>
          <a:p>
            <a:pPr marL="0" indent="0">
              <a:buNone/>
            </a:pPr>
            <a:r>
              <a:rPr lang="en-GB" dirty="0">
                <a:solidFill>
                  <a:schemeClr val="tx1">
                    <a:lumMod val="85000"/>
                    <a:lumOff val="15000"/>
                  </a:schemeClr>
                </a:solidFill>
              </a:rPr>
              <a:t>Düsseldorf</a:t>
            </a:r>
          </a:p>
          <a:p>
            <a:pPr marL="0" indent="0">
              <a:buNone/>
            </a:pPr>
            <a:r>
              <a:rPr lang="en-GB" dirty="0">
                <a:solidFill>
                  <a:schemeClr val="tx1">
                    <a:lumMod val="85000"/>
                    <a:lumOff val="15000"/>
                  </a:schemeClr>
                </a:solidFill>
              </a:rPr>
              <a:t>Helsinki</a:t>
            </a:r>
          </a:p>
          <a:p>
            <a:pPr marL="0" indent="0">
              <a:buNone/>
            </a:pPr>
            <a:r>
              <a:rPr lang="en-GB" dirty="0">
                <a:solidFill>
                  <a:schemeClr val="tx1">
                    <a:lumMod val="85000"/>
                    <a:lumOff val="15000"/>
                  </a:schemeClr>
                </a:solidFill>
              </a:rPr>
              <a:t>London</a:t>
            </a:r>
          </a:p>
          <a:p>
            <a:pPr marL="0" indent="0">
              <a:buNone/>
            </a:pPr>
            <a:r>
              <a:rPr lang="en-GB" dirty="0">
                <a:solidFill>
                  <a:schemeClr val="tx1">
                    <a:lumMod val="85000"/>
                    <a:lumOff val="15000"/>
                  </a:schemeClr>
                </a:solidFill>
              </a:rPr>
              <a:t>Madrid</a:t>
            </a:r>
          </a:p>
          <a:p>
            <a:pPr marL="0" indent="0">
              <a:buNone/>
            </a:pPr>
            <a:r>
              <a:rPr lang="en-GB" dirty="0">
                <a:solidFill>
                  <a:schemeClr val="tx1">
                    <a:lumMod val="85000"/>
                    <a:lumOff val="15000"/>
                  </a:schemeClr>
                </a:solidFill>
              </a:rPr>
              <a:t>Milan</a:t>
            </a:r>
          </a:p>
          <a:p>
            <a:pPr marL="0" indent="0">
              <a:buNone/>
            </a:pPr>
            <a:r>
              <a:rPr lang="en-GB" dirty="0">
                <a:solidFill>
                  <a:schemeClr val="tx1">
                    <a:lumMod val="85000"/>
                    <a:lumOff val="15000"/>
                  </a:schemeClr>
                </a:solidFill>
              </a:rPr>
              <a:t>Paris</a:t>
            </a:r>
          </a:p>
        </p:txBody>
      </p:sp>
      <p:cxnSp>
        <p:nvCxnSpPr>
          <p:cNvPr id="17" name="Straight Connector 16">
            <a:extLst>
              <a:ext uri="{FF2B5EF4-FFF2-40B4-BE49-F238E27FC236}">
                <a16:creationId xmlns:a16="http://schemas.microsoft.com/office/drawing/2014/main" id="{B4DCF283-C1BE-11EF-22F3-B94D6B0A12DA}"/>
              </a:ext>
            </a:extLst>
          </p:cNvPr>
          <p:cNvCxnSpPr/>
          <p:nvPr userDrawn="1"/>
        </p:nvCxnSpPr>
        <p:spPr>
          <a:xfrm>
            <a:off x="969645" y="1810870"/>
            <a:ext cx="154787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4">
            <a:extLst>
              <a:ext uri="{FF2B5EF4-FFF2-40B4-BE49-F238E27FC236}">
                <a16:creationId xmlns:a16="http://schemas.microsoft.com/office/drawing/2014/main" id="{6F78C052-84D0-7882-C2F3-72848F4274FF}"/>
              </a:ext>
            </a:extLst>
          </p:cNvPr>
          <p:cNvSpPr txBox="1">
            <a:spLocks/>
          </p:cNvSpPr>
          <p:nvPr userDrawn="1"/>
        </p:nvSpPr>
        <p:spPr>
          <a:xfrm>
            <a:off x="2844108" y="1953768"/>
            <a:ext cx="1546339" cy="2483760"/>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dirty="0">
                <a:solidFill>
                  <a:schemeClr val="tx1">
                    <a:lumMod val="85000"/>
                    <a:lumOff val="15000"/>
                  </a:schemeClr>
                </a:solidFill>
              </a:rPr>
              <a:t>Boston</a:t>
            </a:r>
          </a:p>
          <a:p>
            <a:pPr marL="0" indent="0">
              <a:buNone/>
            </a:pPr>
            <a:r>
              <a:rPr lang="en-GB" dirty="0">
                <a:solidFill>
                  <a:schemeClr val="tx1">
                    <a:lumMod val="85000"/>
                    <a:lumOff val="15000"/>
                  </a:schemeClr>
                </a:solidFill>
              </a:rPr>
              <a:t>Chicago</a:t>
            </a:r>
          </a:p>
          <a:p>
            <a:pPr marL="0" indent="0">
              <a:buNone/>
            </a:pPr>
            <a:r>
              <a:rPr lang="en-GB" dirty="0">
                <a:solidFill>
                  <a:schemeClr val="tx1">
                    <a:lumMod val="85000"/>
                    <a:lumOff val="15000"/>
                  </a:schemeClr>
                </a:solidFill>
              </a:rPr>
              <a:t>Houston</a:t>
            </a:r>
          </a:p>
          <a:p>
            <a:pPr marL="0" indent="0">
              <a:buNone/>
            </a:pPr>
            <a:r>
              <a:rPr lang="en-GB" dirty="0">
                <a:solidFill>
                  <a:schemeClr val="tx1">
                    <a:lumMod val="85000"/>
                    <a:lumOff val="15000"/>
                  </a:schemeClr>
                </a:solidFill>
              </a:rPr>
              <a:t>Los Angeles</a:t>
            </a:r>
          </a:p>
          <a:p>
            <a:pPr marL="0" indent="0">
              <a:buNone/>
            </a:pPr>
            <a:r>
              <a:rPr lang="en-GB" dirty="0">
                <a:solidFill>
                  <a:schemeClr val="tx1">
                    <a:lumMod val="85000"/>
                    <a:lumOff val="15000"/>
                  </a:schemeClr>
                </a:solidFill>
              </a:rPr>
              <a:t>Miami</a:t>
            </a:r>
          </a:p>
          <a:p>
            <a:pPr marL="0" indent="0">
              <a:buNone/>
            </a:pPr>
            <a:r>
              <a:rPr lang="en-GB" dirty="0">
                <a:solidFill>
                  <a:schemeClr val="tx1">
                    <a:lumMod val="85000"/>
                    <a:lumOff val="15000"/>
                  </a:schemeClr>
                </a:solidFill>
              </a:rPr>
              <a:t>New York</a:t>
            </a:r>
          </a:p>
          <a:p>
            <a:pPr marL="0" indent="0">
              <a:buNone/>
            </a:pPr>
            <a:r>
              <a:rPr lang="en-GB" dirty="0">
                <a:solidFill>
                  <a:schemeClr val="tx1">
                    <a:lumMod val="85000"/>
                    <a:lumOff val="15000"/>
                  </a:schemeClr>
                </a:solidFill>
              </a:rPr>
              <a:t>Oakland</a:t>
            </a:r>
          </a:p>
          <a:p>
            <a:pPr marL="0" indent="0">
              <a:buNone/>
            </a:pPr>
            <a:r>
              <a:rPr lang="en-GB" dirty="0">
                <a:solidFill>
                  <a:schemeClr val="tx1">
                    <a:lumMod val="85000"/>
                    <a:lumOff val="15000"/>
                  </a:schemeClr>
                </a:solidFill>
              </a:rPr>
              <a:t>Washington, DC</a:t>
            </a:r>
          </a:p>
        </p:txBody>
      </p:sp>
      <p:cxnSp>
        <p:nvCxnSpPr>
          <p:cNvPr id="19" name="Straight Connector 18">
            <a:extLst>
              <a:ext uri="{FF2B5EF4-FFF2-40B4-BE49-F238E27FC236}">
                <a16:creationId xmlns:a16="http://schemas.microsoft.com/office/drawing/2014/main" id="{901805DD-B0B3-755C-9D30-8C6B982BD8D8}"/>
              </a:ext>
            </a:extLst>
          </p:cNvPr>
          <p:cNvCxnSpPr/>
          <p:nvPr userDrawn="1"/>
        </p:nvCxnSpPr>
        <p:spPr>
          <a:xfrm>
            <a:off x="2842577" y="1810870"/>
            <a:ext cx="154787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4">
            <a:extLst>
              <a:ext uri="{FF2B5EF4-FFF2-40B4-BE49-F238E27FC236}">
                <a16:creationId xmlns:a16="http://schemas.microsoft.com/office/drawing/2014/main" id="{E5727C70-15F5-92BC-3C9C-728937F159EC}"/>
              </a:ext>
            </a:extLst>
          </p:cNvPr>
          <p:cNvSpPr txBox="1">
            <a:spLocks/>
          </p:cNvSpPr>
          <p:nvPr userDrawn="1"/>
        </p:nvSpPr>
        <p:spPr>
          <a:xfrm>
            <a:off x="4711121" y="1953768"/>
            <a:ext cx="1546339" cy="2483760"/>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dirty="0">
                <a:solidFill>
                  <a:schemeClr val="tx1">
                    <a:lumMod val="85000"/>
                    <a:lumOff val="15000"/>
                  </a:schemeClr>
                </a:solidFill>
              </a:rPr>
              <a:t>Buenos Aires</a:t>
            </a:r>
          </a:p>
          <a:p>
            <a:pPr marL="0" indent="0">
              <a:buNone/>
            </a:pPr>
            <a:r>
              <a:rPr lang="en-GB" dirty="0">
                <a:solidFill>
                  <a:schemeClr val="tx1">
                    <a:lumMod val="85000"/>
                    <a:lumOff val="15000"/>
                  </a:schemeClr>
                </a:solidFill>
              </a:rPr>
              <a:t>Santiago</a:t>
            </a:r>
          </a:p>
        </p:txBody>
      </p:sp>
      <p:cxnSp>
        <p:nvCxnSpPr>
          <p:cNvPr id="21" name="Straight Connector 20">
            <a:extLst>
              <a:ext uri="{FF2B5EF4-FFF2-40B4-BE49-F238E27FC236}">
                <a16:creationId xmlns:a16="http://schemas.microsoft.com/office/drawing/2014/main" id="{59177DFE-AD8A-C78B-51B8-0F02E23CEB2C}"/>
              </a:ext>
            </a:extLst>
          </p:cNvPr>
          <p:cNvCxnSpPr/>
          <p:nvPr userDrawn="1"/>
        </p:nvCxnSpPr>
        <p:spPr>
          <a:xfrm>
            <a:off x="4709590" y="1810870"/>
            <a:ext cx="154787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4">
            <a:extLst>
              <a:ext uri="{FF2B5EF4-FFF2-40B4-BE49-F238E27FC236}">
                <a16:creationId xmlns:a16="http://schemas.microsoft.com/office/drawing/2014/main" id="{86196A26-FADF-A6F4-EC5A-8F96BE35C79B}"/>
              </a:ext>
            </a:extLst>
          </p:cNvPr>
          <p:cNvSpPr txBox="1">
            <a:spLocks/>
          </p:cNvSpPr>
          <p:nvPr userDrawn="1"/>
        </p:nvSpPr>
        <p:spPr>
          <a:xfrm>
            <a:off x="6578134" y="1953768"/>
            <a:ext cx="1546339" cy="2483760"/>
          </a:xfrm>
          <a:prstGeom prst="rect">
            <a:avLst/>
          </a:prstGeom>
        </p:spPr>
        <p:txBody>
          <a:bodyPr vert="horz" lIns="0" tIns="0" rIns="0" bIns="0" rtlCol="0">
            <a:noAutofit/>
          </a:bodyPr>
          <a:lst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pPr>
            <a:r>
              <a:rPr lang="en-GB" dirty="0">
                <a:solidFill>
                  <a:schemeClr val="tx1">
                    <a:lumMod val="85000"/>
                    <a:lumOff val="15000"/>
                  </a:schemeClr>
                </a:solidFill>
              </a:rPr>
              <a:t>Beijing</a:t>
            </a:r>
          </a:p>
          <a:p>
            <a:pPr marL="0" indent="0">
              <a:buNone/>
            </a:pPr>
            <a:r>
              <a:rPr lang="en-GB" dirty="0">
                <a:solidFill>
                  <a:schemeClr val="tx1">
                    <a:lumMod val="85000"/>
                    <a:lumOff val="15000"/>
                  </a:schemeClr>
                </a:solidFill>
              </a:rPr>
              <a:t>Singapore</a:t>
            </a:r>
          </a:p>
        </p:txBody>
      </p:sp>
      <p:cxnSp>
        <p:nvCxnSpPr>
          <p:cNvPr id="23" name="Straight Connector 22">
            <a:extLst>
              <a:ext uri="{FF2B5EF4-FFF2-40B4-BE49-F238E27FC236}">
                <a16:creationId xmlns:a16="http://schemas.microsoft.com/office/drawing/2014/main" id="{134826BE-0A18-BBB5-4D17-8597C6799C88}"/>
              </a:ext>
            </a:extLst>
          </p:cNvPr>
          <p:cNvCxnSpPr/>
          <p:nvPr userDrawn="1"/>
        </p:nvCxnSpPr>
        <p:spPr>
          <a:xfrm>
            <a:off x="6576603" y="1810870"/>
            <a:ext cx="1547870" cy="0"/>
          </a:xfrm>
          <a:prstGeom prst="line">
            <a:avLst/>
          </a:prstGeom>
          <a:ln w="127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472404"/>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639" userDrawn="1">
          <p15:clr>
            <a:srgbClr val="FF96FF"/>
          </p15:clr>
        </p15:guide>
        <p15:guide id="7" pos="1775" userDrawn="1">
          <p15:clr>
            <a:srgbClr val="FF96FF"/>
          </p15:clr>
        </p15:guide>
        <p15:guide id="8" pos="2801" userDrawn="1">
          <p15:clr>
            <a:srgbClr val="FF96FF"/>
          </p15:clr>
        </p15:guide>
        <p15:guide id="9" pos="2937" userDrawn="1">
          <p15:clr>
            <a:srgbClr val="FF96FF"/>
          </p15:clr>
        </p15:guide>
        <p15:guide id="10" pos="3964" userDrawn="1">
          <p15:clr>
            <a:srgbClr val="FF96FF"/>
          </p15:clr>
        </p15:guide>
        <p15:guide id="11" pos="4100" userDrawn="1">
          <p15:clr>
            <a:srgbClr val="FF96FF"/>
          </p15:clr>
        </p15:guide>
        <p15:guide id="12" pos="5127" userDrawn="1">
          <p15:clr>
            <a:srgbClr val="FF96FF"/>
          </p15:clr>
        </p15:guide>
        <p15:guide id="13" pos="5263" userDrawn="1">
          <p15:clr>
            <a:srgbClr val="FF96FF"/>
          </p15:clr>
        </p15:guide>
        <p15:guide id="14" pos="6290" userDrawn="1">
          <p15:clr>
            <a:srgbClr val="FF96FF"/>
          </p15:clr>
        </p15:guide>
        <p15:guide id="15" pos="6426" userDrawn="1">
          <p15:clr>
            <a:srgbClr val="FF96FF"/>
          </p15:clr>
        </p15:guide>
        <p15:guide id="16" pos="7453"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554183" y="1331259"/>
            <a:ext cx="11083637" cy="484094"/>
          </a:xfrm>
        </p:spPr>
        <p:txBody>
          <a:bodyPr/>
          <a:lstStyle>
            <a:lvl1pPr marL="0" indent="0">
              <a:lnSpc>
                <a:spcPct val="100000"/>
              </a:lnSpc>
              <a:spcBef>
                <a:spcPts val="0"/>
              </a:spcBef>
              <a:spcAft>
                <a:spcPts val="0"/>
              </a:spcAft>
              <a:buNone/>
              <a:defRPr sz="1412" b="1">
                <a:solidFill>
                  <a:schemeClr val="accent1"/>
                </a:solidFill>
              </a:defRPr>
            </a:lvl1pPr>
            <a:lvl5pPr marL="459832" indent="0">
              <a:buNone/>
              <a:defRPr/>
            </a:lvl5pPr>
          </a:lstStyle>
          <a:p>
            <a:pPr lvl="0"/>
            <a:r>
              <a:rPr lang="en-US" err="1"/>
              <a:t>Subheader</a:t>
            </a:r>
            <a:endParaRPr lang="en-US"/>
          </a:p>
        </p:txBody>
      </p:sp>
      <p:sp>
        <p:nvSpPr>
          <p:cNvPr id="11" name="Text Placeholder 2">
            <a:extLst>
              <a:ext uri="{FF2B5EF4-FFF2-40B4-BE49-F238E27FC236}">
                <a16:creationId xmlns:a16="http://schemas.microsoft.com/office/drawing/2014/main" id="{D4C13AFD-1676-634B-98FC-B9070E8D0371}"/>
              </a:ext>
            </a:extLst>
          </p:cNvPr>
          <p:cNvSpPr>
            <a:spLocks noGrp="1"/>
          </p:cNvSpPr>
          <p:nvPr>
            <p:ph type="body" sz="quarter" idx="19" hasCustomPrompt="1"/>
          </p:nvPr>
        </p:nvSpPr>
        <p:spPr>
          <a:xfrm>
            <a:off x="554182" y="2017059"/>
            <a:ext cx="5397731" cy="4130937"/>
          </a:xfrm>
          <a:prstGeom prst="rect">
            <a:avLst/>
          </a:prstGeom>
        </p:spPr>
        <p:txBody>
          <a:bodyPr lIns="0" tIns="0" rIns="0" bIns="0">
            <a:noAutofit/>
          </a:bodyPr>
          <a:lstStyle>
            <a:lvl1pPr>
              <a:defRPr>
                <a:latin typeface="Calibri" panose="020F0502020204030204" pitchFamily="34" charset="0"/>
              </a:defRPr>
            </a:lvl1pPr>
          </a:lstStyle>
          <a:p>
            <a:pPr lvl="0"/>
            <a:r>
              <a:rPr lang="en-US"/>
              <a:t>Click to add text</a:t>
            </a:r>
          </a:p>
          <a:p>
            <a:pPr lvl="1"/>
            <a:r>
              <a:rPr lang="en-US"/>
              <a:t>Insert text</a:t>
            </a:r>
          </a:p>
          <a:p>
            <a:pPr lvl="2"/>
            <a:r>
              <a:rPr lang="en-US"/>
              <a:t>Insert text</a:t>
            </a:r>
          </a:p>
        </p:txBody>
      </p:sp>
      <p:sp>
        <p:nvSpPr>
          <p:cNvPr id="12" name="Text Placeholder 3">
            <a:extLst>
              <a:ext uri="{FF2B5EF4-FFF2-40B4-BE49-F238E27FC236}">
                <a16:creationId xmlns:a16="http://schemas.microsoft.com/office/drawing/2014/main" id="{5F6E31BC-B4C0-5441-9E23-FC117EC8C220}"/>
              </a:ext>
            </a:extLst>
          </p:cNvPr>
          <p:cNvSpPr>
            <a:spLocks noGrp="1"/>
          </p:cNvSpPr>
          <p:nvPr>
            <p:ph type="body" sz="quarter" idx="20" hasCustomPrompt="1"/>
          </p:nvPr>
        </p:nvSpPr>
        <p:spPr>
          <a:xfrm>
            <a:off x="6240087" y="2017059"/>
            <a:ext cx="5397731" cy="4130937"/>
          </a:xfrm>
          <a:prstGeom prst="rect">
            <a:avLst/>
          </a:prstGeom>
        </p:spPr>
        <p:txBody>
          <a:bodyPr lIns="0" tIns="0" rIns="0" bIns="0">
            <a:noAutofit/>
          </a:bodyPr>
          <a:lstStyle>
            <a:lvl1pPr>
              <a:defRPr>
                <a:latin typeface="Calibri" panose="020F0502020204030204" pitchFamily="34" charset="0"/>
              </a:defRPr>
            </a:lvl1pPr>
          </a:lstStyle>
          <a:p>
            <a:pPr lvl="0"/>
            <a:r>
              <a:rPr lang="en-US"/>
              <a:t>Click to add text</a:t>
            </a:r>
          </a:p>
          <a:p>
            <a:pPr lvl="1"/>
            <a:r>
              <a:rPr lang="en-US"/>
              <a:t>Insert text</a:t>
            </a:r>
          </a:p>
          <a:p>
            <a:pPr lvl="2"/>
            <a:r>
              <a:rPr lang="en-US"/>
              <a:t>Insert text</a:t>
            </a:r>
          </a:p>
        </p:txBody>
      </p:sp>
      <p:sp>
        <p:nvSpPr>
          <p:cNvPr id="16" name="Footer Placeholder 2">
            <a:extLst>
              <a:ext uri="{FF2B5EF4-FFF2-40B4-BE49-F238E27FC236}">
                <a16:creationId xmlns:a16="http://schemas.microsoft.com/office/drawing/2014/main" id="{9DAF0A10-687E-D44E-ACCD-F246871B4A5D}"/>
              </a:ext>
            </a:extLst>
          </p:cNvPr>
          <p:cNvSpPr>
            <a:spLocks noGrp="1"/>
          </p:cNvSpPr>
          <p:nvPr>
            <p:ph type="ftr" sz="quarter" idx="3"/>
          </p:nvPr>
        </p:nvSpPr>
        <p:spPr>
          <a:xfrm>
            <a:off x="554182" y="6157113"/>
            <a:ext cx="10529454" cy="298524"/>
          </a:xfrm>
          <a:prstGeom prst="rect">
            <a:avLst/>
          </a:prstGeom>
        </p:spPr>
        <p:txBody>
          <a:bodyPr vert="horz" lIns="0" tIns="0" rIns="0" bIns="0" rtlCol="0" anchor="b"/>
          <a:lstStyle>
            <a:lvl1pPr algn="r">
              <a:defRPr lang="en-US" sz="882" b="1" kern="1200">
                <a:solidFill>
                  <a:srgbClr val="58595B"/>
                </a:solidFill>
                <a:latin typeface="Calibri" panose="020F0502020204030204" pitchFamily="34" charset="0"/>
                <a:ea typeface="+mn-ea"/>
                <a:cs typeface="Calibri" panose="020F0502020204030204" pitchFamily="34" charset="0"/>
              </a:defRPr>
            </a:lvl1pPr>
          </a:lstStyle>
          <a:p>
            <a:endParaRPr lang="en-US"/>
          </a:p>
        </p:txBody>
      </p:sp>
      <p:sp>
        <p:nvSpPr>
          <p:cNvPr id="8" name="Slide Number Placeholder 7">
            <a:extLst>
              <a:ext uri="{FF2B5EF4-FFF2-40B4-BE49-F238E27FC236}">
                <a16:creationId xmlns:a16="http://schemas.microsoft.com/office/drawing/2014/main" id="{C2C1A1BF-AC90-4570-8BB8-521B8842B9C3}"/>
              </a:ext>
            </a:extLst>
          </p:cNvPr>
          <p:cNvSpPr>
            <a:spLocks noGrp="1"/>
          </p:cNvSpPr>
          <p:nvPr>
            <p:ph type="sldNum" sz="quarter" idx="4"/>
          </p:nvPr>
        </p:nvSpPr>
        <p:spPr>
          <a:xfrm>
            <a:off x="11474766" y="6392297"/>
            <a:ext cx="554182" cy="292549"/>
          </a:xfrm>
          <a:prstGeom prst="rect">
            <a:avLst/>
          </a:prstGeom>
        </p:spPr>
        <p:txBody>
          <a:bodyPr vert="horz" lIns="0" tIns="0" rIns="0" bIns="0" rtlCol="0" anchor="b" anchorCtr="0">
            <a:noAutofit/>
          </a:bodyPr>
          <a:lstStyle>
            <a:lvl1pPr algn="r">
              <a:defRPr sz="705">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a:p>
        </p:txBody>
      </p:sp>
    </p:spTree>
    <p:custDataLst>
      <p:custData r:id="rId1"/>
    </p:custDataLst>
    <p:extLst>
      <p:ext uri="{BB962C8B-B14F-4D97-AF65-F5344CB8AC3E}">
        <p14:creationId xmlns:p14="http://schemas.microsoft.com/office/powerpoint/2010/main" val="87099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A300-7CD5-4399-A332-96606AAEB361}"/>
              </a:ext>
            </a:extLst>
          </p:cNvPr>
          <p:cNvSpPr>
            <a:spLocks noGrp="1"/>
          </p:cNvSpPr>
          <p:nvPr>
            <p:ph type="title"/>
            <p:custDataLst>
              <p:tags r:id="rId1"/>
            </p:custDataLst>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8030B17-188B-4CC0-94BE-37DE075DAFFC}"/>
              </a:ext>
            </a:extLst>
          </p:cNvPr>
          <p:cNvSpPr>
            <a:spLocks noGrp="1"/>
          </p:cNvSpPr>
          <p:nvPr>
            <p:ph idx="1"/>
            <p:custDataLst>
              <p:tags r:id="rId2"/>
            </p:custDataLst>
          </p:nvPr>
        </p:nvSpPr>
        <p:spPr>
          <a:xfrm>
            <a:off x="972000" y="1655763"/>
            <a:ext cx="5609775" cy="4122237"/>
          </a:xfrm>
        </p:spPr>
        <p:txBody>
          <a:bodyPr/>
          <a:lstStyle>
            <a:lvl1pPr marL="0" indent="0">
              <a:spcBef>
                <a:spcPts val="600"/>
              </a:spcBef>
              <a:spcAft>
                <a:spcPts val="300"/>
              </a:spcAft>
              <a:buNone/>
              <a:tabLst>
                <a:tab pos="5383213" algn="r"/>
              </a:tabLst>
              <a:defRPr sz="1400" b="1">
                <a:solidFill>
                  <a:schemeClr val="tx2"/>
                </a:solidFill>
              </a:defRPr>
            </a:lvl1pPr>
            <a:lvl2pPr marL="0" indent="0">
              <a:spcBef>
                <a:spcPts val="600"/>
              </a:spcBef>
              <a:spcAft>
                <a:spcPts val="300"/>
              </a:spcAft>
              <a:buNone/>
              <a:tabLst>
                <a:tab pos="5383213" algn="r"/>
              </a:tabLst>
              <a:defRPr sz="1400" b="0">
                <a:solidFill>
                  <a:schemeClr val="tx2"/>
                </a:solidFill>
              </a:defRPr>
            </a:lvl2pPr>
            <a:lvl3pPr marL="0" indent="0">
              <a:spcBef>
                <a:spcPts val="600"/>
              </a:spcBef>
              <a:spcAft>
                <a:spcPts val="0"/>
              </a:spcAft>
              <a:buNone/>
              <a:tabLst>
                <a:tab pos="5383213" algn="r"/>
              </a:tabLst>
              <a:defRPr sz="1200" b="0">
                <a:solidFill>
                  <a:schemeClr val="accent2"/>
                </a:solidFill>
              </a:defRPr>
            </a:lvl3pPr>
            <a:lvl4pPr marL="0" indent="0">
              <a:spcBef>
                <a:spcPts val="600"/>
              </a:spcBef>
              <a:spcAft>
                <a:spcPts val="0"/>
              </a:spcAft>
              <a:buNone/>
              <a:defRPr sz="1200" b="0">
                <a:solidFill>
                  <a:schemeClr val="accent2"/>
                </a:solidFill>
              </a:defRPr>
            </a:lvl4pPr>
            <a:lvl5pPr marL="0" indent="0">
              <a:spcBef>
                <a:spcPts val="600"/>
              </a:spcBef>
              <a:spcAft>
                <a:spcPts val="0"/>
              </a:spcAft>
              <a:buNone/>
              <a:defRPr sz="1200" b="0">
                <a:solidFill>
                  <a:schemeClr val="accent2"/>
                </a:solidFill>
              </a:defRPr>
            </a:lvl5pPr>
            <a:lvl6pPr marL="0" indent="0">
              <a:spcBef>
                <a:spcPts val="600"/>
              </a:spcBef>
              <a:spcAft>
                <a:spcPts val="0"/>
              </a:spcAft>
              <a:buNone/>
              <a:defRPr sz="1200" b="0">
                <a:solidFill>
                  <a:schemeClr val="accent2"/>
                </a:solidFill>
              </a:defRPr>
            </a:lvl6pPr>
            <a:lvl7pPr marL="0" indent="0">
              <a:spcBef>
                <a:spcPts val="600"/>
              </a:spcBef>
              <a:spcAft>
                <a:spcPts val="0"/>
              </a:spcAft>
              <a:buNone/>
              <a:defRPr sz="1200" b="0">
                <a:solidFill>
                  <a:schemeClr val="accent2"/>
                </a:solidFill>
              </a:defRPr>
            </a:lvl7pPr>
            <a:lvl8pPr marL="0" indent="0">
              <a:spcBef>
                <a:spcPts val="600"/>
              </a:spcBef>
              <a:spcAft>
                <a:spcPts val="0"/>
              </a:spcAft>
              <a:buNone/>
              <a:defRPr sz="1200" b="0">
                <a:solidFill>
                  <a:schemeClr val="accent2"/>
                </a:solidFill>
              </a:defRPr>
            </a:lvl8pPr>
            <a:lvl9pPr marL="0" indent="0">
              <a:spcBef>
                <a:spcPts val="600"/>
              </a:spcBef>
              <a:spcAft>
                <a:spcPts val="0"/>
              </a:spcAft>
              <a:buNone/>
              <a:defRPr sz="1200" b="0">
                <a:solidFill>
                  <a:schemeClr val="accent2"/>
                </a:solidFill>
              </a:defRPr>
            </a:lvl9pPr>
          </a:lstStyle>
          <a:p>
            <a:pPr lvl="0"/>
            <a:r>
              <a:rPr lang="en-GB" dirty="0"/>
              <a:t>Click to edit Master text styles</a:t>
            </a:r>
          </a:p>
          <a:p>
            <a:pPr lvl="1"/>
            <a:r>
              <a:rPr lang="en-GB" dirty="0"/>
              <a:t>Second level</a:t>
            </a:r>
          </a:p>
          <a:p>
            <a:pPr lvl="2"/>
            <a:r>
              <a:rPr lang="en-GB" dirty="0"/>
              <a:t>Third level</a:t>
            </a:r>
          </a:p>
        </p:txBody>
      </p:sp>
      <p:sp>
        <p:nvSpPr>
          <p:cNvPr id="6" name="Slide Number Placeholder 5">
            <a:extLst>
              <a:ext uri="{FF2B5EF4-FFF2-40B4-BE49-F238E27FC236}">
                <a16:creationId xmlns:a16="http://schemas.microsoft.com/office/drawing/2014/main" id="{6A0FFC03-A758-4AB1-AED4-B31A710F374A}"/>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8" name="Guides" hidden="1">
            <a:extLst>
              <a:ext uri="{FF2B5EF4-FFF2-40B4-BE49-F238E27FC236}">
                <a16:creationId xmlns:a16="http://schemas.microsoft.com/office/drawing/2014/main" id="{7FE8CC61-8931-490D-B215-BBB6776D150A}"/>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WebPage">
            <a:extLst>
              <a:ext uri="{FF2B5EF4-FFF2-40B4-BE49-F238E27FC236}">
                <a16:creationId xmlns:a16="http://schemas.microsoft.com/office/drawing/2014/main" id="{4B2F1264-84E9-4EDE-B1C8-DD156414FE2F}"/>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0" name="FP_Sensitivity">
            <a:extLst>
              <a:ext uri="{FF2B5EF4-FFF2-40B4-BE49-F238E27FC236}">
                <a16:creationId xmlns:a16="http://schemas.microsoft.com/office/drawing/2014/main" id="{9289CB21-A484-4E78-B19D-A73B7F73F3F3}"/>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289315949"/>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152" userDrawn="1">
          <p15:clr>
            <a:srgbClr val="FF96FF"/>
          </p15:clr>
        </p15:guide>
        <p15:guide id="7" pos="2379" userDrawn="1">
          <p15:clr>
            <a:srgbClr val="FF96FF"/>
          </p15:clr>
        </p15:guide>
        <p15:guide id="8" pos="3919" userDrawn="1">
          <p15:clr>
            <a:srgbClr val="FF96FF"/>
          </p15:clr>
        </p15:guide>
        <p15:guide id="9" pos="4146" userDrawn="1">
          <p15:clr>
            <a:srgbClr val="FF96FF"/>
          </p15:clr>
        </p15:guide>
        <p15:guide id="10" pos="5686" userDrawn="1">
          <p15:clr>
            <a:srgbClr val="FF96FF"/>
          </p15:clr>
        </p15:guide>
        <p15:guide id="11" pos="5913" userDrawn="1">
          <p15:clr>
            <a:srgbClr val="FF96FF"/>
          </p15:clr>
        </p15:guide>
        <p15:guide id="12"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1098-CBCD-414D-BDEE-92313F05B146}"/>
              </a:ext>
            </a:extLst>
          </p:cNvPr>
          <p:cNvSpPr>
            <a:spLocks noGrp="1"/>
          </p:cNvSpPr>
          <p:nvPr>
            <p:ph type="title"/>
            <p:custDataLst>
              <p:tags r:id="rId1"/>
            </p:custDataLst>
          </p:nvPr>
        </p:nvSpPr>
        <p:spPr>
          <a:xfrm>
            <a:off x="977900" y="1808799"/>
            <a:ext cx="8204199" cy="351201"/>
          </a:xfrm>
        </p:spPr>
        <p:txBody>
          <a:bodyPr anchor="t" anchorCtr="0"/>
          <a:lstStyle>
            <a:lvl1pPr>
              <a:defRPr sz="2400" cap="none" baseline="0"/>
            </a:lvl1pPr>
          </a:lstStyle>
          <a:p>
            <a:r>
              <a:rPr lang="en-GB" dirty="0"/>
              <a:t>Click to edit Master title style</a:t>
            </a:r>
          </a:p>
        </p:txBody>
      </p:sp>
      <p:sp>
        <p:nvSpPr>
          <p:cNvPr id="3" name="Text Placeholder 2">
            <a:extLst>
              <a:ext uri="{FF2B5EF4-FFF2-40B4-BE49-F238E27FC236}">
                <a16:creationId xmlns:a16="http://schemas.microsoft.com/office/drawing/2014/main" id="{C2F59CEA-12EC-4265-B58C-821F6D39BB5F}"/>
              </a:ext>
            </a:extLst>
          </p:cNvPr>
          <p:cNvSpPr>
            <a:spLocks noGrp="1"/>
          </p:cNvSpPr>
          <p:nvPr>
            <p:ph type="body" idx="1"/>
            <p:custDataLst>
              <p:tags r:id="rId2"/>
            </p:custDataLst>
          </p:nvPr>
        </p:nvSpPr>
        <p:spPr>
          <a:xfrm>
            <a:off x="977900" y="2160001"/>
            <a:ext cx="8204200" cy="351201"/>
          </a:xfrm>
        </p:spPr>
        <p:txBody>
          <a:bodyPr/>
          <a:lstStyle>
            <a:lvl1pPr marL="0" indent="0">
              <a:buNone/>
              <a:defRPr sz="2100" b="0" cap="none"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E74E2E44-F1F0-40C6-AD94-85D898979E3B}"/>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11" name="Text Placeholder 10">
            <a:extLst>
              <a:ext uri="{FF2B5EF4-FFF2-40B4-BE49-F238E27FC236}">
                <a16:creationId xmlns:a16="http://schemas.microsoft.com/office/drawing/2014/main" id="{09A7DAFD-C433-425F-A4E3-C58580B41CE2}"/>
              </a:ext>
            </a:extLst>
          </p:cNvPr>
          <p:cNvSpPr>
            <a:spLocks noGrp="1"/>
          </p:cNvSpPr>
          <p:nvPr>
            <p:ph type="body" sz="quarter" idx="14" hasCustomPrompt="1"/>
            <p:custDataLst>
              <p:tags r:id="rId4"/>
            </p:custDataLst>
          </p:nvPr>
        </p:nvSpPr>
        <p:spPr>
          <a:xfrm>
            <a:off x="977900" y="495300"/>
            <a:ext cx="6781800" cy="1437323"/>
          </a:xfrm>
        </p:spPr>
        <p:txBody>
          <a:bodyPr wrap="none" anchor="b" anchorCtr="0"/>
          <a:lstStyle>
            <a:lvl1pPr marL="0" indent="0">
              <a:lnSpc>
                <a:spcPct val="90000"/>
              </a:lnSpc>
              <a:spcAft>
                <a:spcPts val="0"/>
              </a:spcAft>
              <a:buNone/>
              <a:defRPr sz="10000" b="1" cap="none" baseline="0">
                <a:solidFill>
                  <a:schemeClr val="tx2"/>
                </a:solidFill>
              </a:defRPr>
            </a:lvl1pPr>
            <a:lvl2pPr marL="0" indent="0">
              <a:buNone/>
              <a:defRPr sz="10000" b="1">
                <a:solidFill>
                  <a:schemeClr val="tx2"/>
                </a:solidFill>
              </a:defRPr>
            </a:lvl2pPr>
            <a:lvl3pPr marL="0" indent="0">
              <a:buNone/>
              <a:defRPr sz="10000" b="1">
                <a:solidFill>
                  <a:schemeClr val="tx2"/>
                </a:solidFill>
              </a:defRPr>
            </a:lvl3pPr>
            <a:lvl4pPr marL="0" indent="0">
              <a:buNone/>
              <a:defRPr sz="10000" b="1">
                <a:solidFill>
                  <a:schemeClr val="tx2"/>
                </a:solidFill>
              </a:defRPr>
            </a:lvl4pPr>
            <a:lvl5pPr marL="0" indent="0">
              <a:buNone/>
              <a:defRPr sz="10000" b="1">
                <a:solidFill>
                  <a:schemeClr val="tx2"/>
                </a:solidFill>
              </a:defRPr>
            </a:lvl5pPr>
          </a:lstStyle>
          <a:p>
            <a:pPr lvl="0"/>
            <a:r>
              <a:rPr lang="en-GB" dirty="0"/>
              <a:t>#</a:t>
            </a:r>
          </a:p>
        </p:txBody>
      </p:sp>
      <p:sp>
        <p:nvSpPr>
          <p:cNvPr id="12" name="Guides" hidden="1">
            <a:extLst>
              <a:ext uri="{FF2B5EF4-FFF2-40B4-BE49-F238E27FC236}">
                <a16:creationId xmlns:a16="http://schemas.microsoft.com/office/drawing/2014/main" id="{BCE96BFA-AEF7-4206-A809-B0A56C2818A6}"/>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93497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Section Divider">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1098-CBCD-414D-BDEE-92313F05B146}"/>
              </a:ext>
            </a:extLst>
          </p:cNvPr>
          <p:cNvSpPr>
            <a:spLocks noGrp="1"/>
          </p:cNvSpPr>
          <p:nvPr>
            <p:ph type="title"/>
            <p:custDataLst>
              <p:tags r:id="rId1"/>
            </p:custDataLst>
          </p:nvPr>
        </p:nvSpPr>
        <p:spPr>
          <a:xfrm>
            <a:off x="977900" y="1808799"/>
            <a:ext cx="8204199" cy="351201"/>
          </a:xfrm>
        </p:spPr>
        <p:txBody>
          <a:bodyPr anchor="t" anchorCtr="0"/>
          <a:lstStyle>
            <a:lvl1pPr>
              <a:defRPr sz="2400" cap="none" baseline="0"/>
            </a:lvl1pPr>
          </a:lstStyle>
          <a:p>
            <a:r>
              <a:rPr lang="en-GB" dirty="0"/>
              <a:t>Click to edit Master title style</a:t>
            </a:r>
          </a:p>
        </p:txBody>
      </p:sp>
      <p:sp>
        <p:nvSpPr>
          <p:cNvPr id="3" name="Text Placeholder 2">
            <a:extLst>
              <a:ext uri="{FF2B5EF4-FFF2-40B4-BE49-F238E27FC236}">
                <a16:creationId xmlns:a16="http://schemas.microsoft.com/office/drawing/2014/main" id="{C2F59CEA-12EC-4265-B58C-821F6D39BB5F}"/>
              </a:ext>
            </a:extLst>
          </p:cNvPr>
          <p:cNvSpPr>
            <a:spLocks noGrp="1"/>
          </p:cNvSpPr>
          <p:nvPr>
            <p:ph type="body" idx="1"/>
            <p:custDataLst>
              <p:tags r:id="rId2"/>
            </p:custDataLst>
          </p:nvPr>
        </p:nvSpPr>
        <p:spPr>
          <a:xfrm>
            <a:off x="977900" y="2160001"/>
            <a:ext cx="8204200" cy="351201"/>
          </a:xfrm>
        </p:spPr>
        <p:txBody>
          <a:bodyPr/>
          <a:lstStyle>
            <a:lvl1pPr marL="0" indent="0">
              <a:buNone/>
              <a:defRPr sz="2100" b="0" cap="none"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E74E2E44-F1F0-40C6-AD94-85D898979E3B}"/>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11" name="Text Placeholder 10">
            <a:extLst>
              <a:ext uri="{FF2B5EF4-FFF2-40B4-BE49-F238E27FC236}">
                <a16:creationId xmlns:a16="http://schemas.microsoft.com/office/drawing/2014/main" id="{09A7DAFD-C433-425F-A4E3-C58580B41CE2}"/>
              </a:ext>
            </a:extLst>
          </p:cNvPr>
          <p:cNvSpPr>
            <a:spLocks noGrp="1"/>
          </p:cNvSpPr>
          <p:nvPr>
            <p:ph type="body" sz="quarter" idx="14" hasCustomPrompt="1"/>
            <p:custDataLst>
              <p:tags r:id="rId4"/>
            </p:custDataLst>
          </p:nvPr>
        </p:nvSpPr>
        <p:spPr>
          <a:xfrm>
            <a:off x="977900" y="495300"/>
            <a:ext cx="6781800" cy="1437323"/>
          </a:xfrm>
        </p:spPr>
        <p:txBody>
          <a:bodyPr wrap="none" anchor="b" anchorCtr="0"/>
          <a:lstStyle>
            <a:lvl1pPr marL="0" indent="0">
              <a:lnSpc>
                <a:spcPct val="90000"/>
              </a:lnSpc>
              <a:spcAft>
                <a:spcPts val="0"/>
              </a:spcAft>
              <a:buNone/>
              <a:defRPr sz="10000" b="1" cap="none" baseline="0">
                <a:solidFill>
                  <a:schemeClr val="tx2"/>
                </a:solidFill>
              </a:defRPr>
            </a:lvl1pPr>
            <a:lvl2pPr marL="0" indent="0">
              <a:buNone/>
              <a:defRPr sz="10000" b="1">
                <a:solidFill>
                  <a:schemeClr val="tx2"/>
                </a:solidFill>
              </a:defRPr>
            </a:lvl2pPr>
            <a:lvl3pPr marL="0" indent="0">
              <a:buNone/>
              <a:defRPr sz="10000" b="1">
                <a:solidFill>
                  <a:schemeClr val="tx2"/>
                </a:solidFill>
              </a:defRPr>
            </a:lvl3pPr>
            <a:lvl4pPr marL="0" indent="0">
              <a:buNone/>
              <a:defRPr sz="10000" b="1">
                <a:solidFill>
                  <a:schemeClr val="tx2"/>
                </a:solidFill>
              </a:defRPr>
            </a:lvl4pPr>
            <a:lvl5pPr marL="0" indent="0">
              <a:buNone/>
              <a:defRPr sz="10000" b="1">
                <a:solidFill>
                  <a:schemeClr val="tx2"/>
                </a:solidFill>
              </a:defRPr>
            </a:lvl5pPr>
          </a:lstStyle>
          <a:p>
            <a:pPr lvl="0"/>
            <a:r>
              <a:rPr lang="en-GB" dirty="0"/>
              <a:t>#</a:t>
            </a:r>
          </a:p>
        </p:txBody>
      </p:sp>
      <p:sp>
        <p:nvSpPr>
          <p:cNvPr id="12" name="Guides" hidden="1">
            <a:extLst>
              <a:ext uri="{FF2B5EF4-FFF2-40B4-BE49-F238E27FC236}">
                <a16:creationId xmlns:a16="http://schemas.microsoft.com/office/drawing/2014/main" id="{BCE96BFA-AEF7-4206-A809-B0A56C2818A6}"/>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21423077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EEDB-20BA-4675-8301-CAACF41ABDD1}"/>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1C6EDAD1-6239-485A-AC1C-7F9900229003}"/>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8ADA214F-EC1B-47BE-BB3C-5A96AF08DE3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594567EF-E1E0-4359-8ADE-4C7475C478EF}"/>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1A6B7CF9-883B-45DB-BBA6-911B2DFEA9AC}"/>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7" name="Guides" hidden="1">
            <a:extLst>
              <a:ext uri="{FF2B5EF4-FFF2-40B4-BE49-F238E27FC236}">
                <a16:creationId xmlns:a16="http://schemas.microsoft.com/office/drawing/2014/main" id="{ABE4AFD2-0536-4495-BD73-AF9C940C48AA}"/>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36D55089-2218-4128-ADA1-3A3B6D00BB15}"/>
              </a:ext>
            </a:extLst>
          </p:cNvPr>
          <p:cNvSpPr>
            <a:spLocks noGrp="1"/>
          </p:cNvSpPr>
          <p:nvPr>
            <p:ph sz="quarter" idx="14" hasCustomPrompt="1"/>
            <p:custDataLst>
              <p:tags r:id="rId7"/>
            </p:custDataLst>
          </p:nvPr>
        </p:nvSpPr>
        <p:spPr>
          <a:xfrm>
            <a:off x="971550" y="1655763"/>
            <a:ext cx="8990013" cy="412115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WebPage">
            <a:extLst>
              <a:ext uri="{FF2B5EF4-FFF2-40B4-BE49-F238E27FC236}">
                <a16:creationId xmlns:a16="http://schemas.microsoft.com/office/drawing/2014/main" id="{7C372E3B-3605-4A00-9D1E-9CD6E68B462F}"/>
              </a:ext>
            </a:extLst>
          </p:cNvPr>
          <p:cNvSpPr txBox="1"/>
          <p:nvPr userDrawn="1">
            <p:custDataLst>
              <p:tags r:id="rId8"/>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1DAADE14-FAEC-4D42-AEF9-A61F80966D26}"/>
              </a:ext>
            </a:extLst>
          </p:cNvPr>
          <p:cNvSpPr txBox="1"/>
          <p:nvPr userDrawn="1">
            <p:custDataLst>
              <p:tags r:id="rId9"/>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69941995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799" userDrawn="1">
          <p15:clr>
            <a:srgbClr val="FF96FF"/>
          </p15:clr>
        </p15:guide>
        <p15:guide id="7" pos="2025" userDrawn="1">
          <p15:clr>
            <a:srgbClr val="FF96FF"/>
          </p15:clr>
        </p15:guide>
        <p15:guide id="8" pos="3212" userDrawn="1">
          <p15:clr>
            <a:srgbClr val="FF96FF"/>
          </p15:clr>
        </p15:guide>
        <p15:guide id="9" pos="3439" userDrawn="1">
          <p15:clr>
            <a:srgbClr val="FF96FF"/>
          </p15:clr>
        </p15:guide>
        <p15:guide id="10" pos="4626" userDrawn="1">
          <p15:clr>
            <a:srgbClr val="FF96FF"/>
          </p15:clr>
        </p15:guide>
        <p15:guide id="11" pos="4852" userDrawn="1">
          <p15:clr>
            <a:srgbClr val="FF96FF"/>
          </p15:clr>
        </p15:guide>
        <p15:guide id="12" pos="6039" userDrawn="1">
          <p15:clr>
            <a:srgbClr val="FF96FF"/>
          </p15:clr>
        </p15:guide>
        <p15:guide id="13" pos="6266" userDrawn="1">
          <p15:clr>
            <a:srgbClr val="FF96FF"/>
          </p15:clr>
        </p15:guide>
        <p15:guide id="14"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CF95-A8E2-46B8-B0C2-38FE7428223D}"/>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536270A3-8088-456E-88A4-201C96DF7841}"/>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3A8E68CF-3A5C-4256-9427-8EFAE3090C24}"/>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027861B1-6C2A-4C48-937C-71249A232CE3}"/>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CBEF621A-509C-4870-9695-050BEEF313D3}"/>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Text Placeholder 8">
            <a:extLst>
              <a:ext uri="{FF2B5EF4-FFF2-40B4-BE49-F238E27FC236}">
                <a16:creationId xmlns:a16="http://schemas.microsoft.com/office/drawing/2014/main" id="{972D81FB-9B18-4151-B72C-BBDEF0631B87}"/>
              </a:ext>
            </a:extLst>
          </p:cNvPr>
          <p:cNvSpPr>
            <a:spLocks noGrp="1"/>
          </p:cNvSpPr>
          <p:nvPr>
            <p:ph type="body" sz="quarter" idx="13" hasCustomPrompt="1"/>
            <p:custDataLst>
              <p:tags r:id="rId6"/>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9" name="Content Placeholder 8">
            <a:extLst>
              <a:ext uri="{FF2B5EF4-FFF2-40B4-BE49-F238E27FC236}">
                <a16:creationId xmlns:a16="http://schemas.microsoft.com/office/drawing/2014/main" id="{E7751B09-1A94-4D56-A79F-238CF1C84066}"/>
              </a:ext>
            </a:extLst>
          </p:cNvPr>
          <p:cNvSpPr>
            <a:spLocks noGrp="1"/>
          </p:cNvSpPr>
          <p:nvPr>
            <p:ph sz="quarter" idx="14" hasCustomPrompt="1"/>
            <p:custDataLst>
              <p:tags r:id="rId7"/>
            </p:custDataLst>
          </p:nvPr>
        </p:nvSpPr>
        <p:spPr>
          <a:xfrm>
            <a:off x="972000" y="1656000"/>
            <a:ext cx="525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Content Placeholder 10">
            <a:extLst>
              <a:ext uri="{FF2B5EF4-FFF2-40B4-BE49-F238E27FC236}">
                <a16:creationId xmlns:a16="http://schemas.microsoft.com/office/drawing/2014/main" id="{683E1438-46C9-4F4B-8E13-E920EBB9491C}"/>
              </a:ext>
            </a:extLst>
          </p:cNvPr>
          <p:cNvSpPr>
            <a:spLocks noGrp="1"/>
          </p:cNvSpPr>
          <p:nvPr>
            <p:ph sz="quarter" idx="15" hasCustomPrompt="1"/>
            <p:custDataLst>
              <p:tags r:id="rId8"/>
            </p:custDataLst>
          </p:nvPr>
        </p:nvSpPr>
        <p:spPr>
          <a:xfrm>
            <a:off x="6582000" y="1656000"/>
            <a:ext cx="525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4" name="WebPage">
            <a:extLst>
              <a:ext uri="{FF2B5EF4-FFF2-40B4-BE49-F238E27FC236}">
                <a16:creationId xmlns:a16="http://schemas.microsoft.com/office/drawing/2014/main" id="{205E815A-6F53-48A7-A86C-F42B1EA11592}"/>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3" name="FP_Sensitivity">
            <a:extLst>
              <a:ext uri="{FF2B5EF4-FFF2-40B4-BE49-F238E27FC236}">
                <a16:creationId xmlns:a16="http://schemas.microsoft.com/office/drawing/2014/main" id="{380D9112-C89A-43C3-A826-71C708515F2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404835374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3919" userDrawn="1">
          <p15:clr>
            <a:srgbClr val="FF96FF"/>
          </p15:clr>
        </p15:guide>
        <p15:guide id="7" pos="4146" userDrawn="1">
          <p15:clr>
            <a:srgbClr val="FF96FF"/>
          </p15:clr>
        </p15:guide>
        <p15:guide id="8"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E341-9FCD-4116-9664-116A896AC7D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896B9E9-8E82-44B6-BBC3-17242C78B9B6}"/>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53B25BF3-3598-4FD5-8554-D48EDC6C95D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8ADB6B77-502B-439A-AE65-AE9F9A43C51E}"/>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3F5ED589-A9C7-43E3-9E7A-7C5849B9E011}"/>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7" name="Guides" hidden="1">
            <a:extLst>
              <a:ext uri="{FF2B5EF4-FFF2-40B4-BE49-F238E27FC236}">
                <a16:creationId xmlns:a16="http://schemas.microsoft.com/office/drawing/2014/main" id="{08347C9D-F6B1-457F-A420-BD2020E508A1}"/>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77B1AB70-E7BA-4EB1-95FE-C8DE274A2C12}"/>
              </a:ext>
            </a:extLst>
          </p:cNvPr>
          <p:cNvSpPr>
            <a:spLocks noGrp="1"/>
          </p:cNvSpPr>
          <p:nvPr>
            <p:ph sz="quarter" idx="14" hasCustomPrompt="1"/>
            <p:custDataLst>
              <p:tags r:id="rId7"/>
            </p:custDataLst>
          </p:nvPr>
        </p:nvSpPr>
        <p:spPr>
          <a:xfrm>
            <a:off x="97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Content Placeholder 10">
            <a:extLst>
              <a:ext uri="{FF2B5EF4-FFF2-40B4-BE49-F238E27FC236}">
                <a16:creationId xmlns:a16="http://schemas.microsoft.com/office/drawing/2014/main" id="{B53C7E6C-A99F-4A47-9617-36703A355A03}"/>
              </a:ext>
            </a:extLst>
          </p:cNvPr>
          <p:cNvSpPr>
            <a:spLocks noGrp="1"/>
          </p:cNvSpPr>
          <p:nvPr>
            <p:ph sz="quarter" idx="15" hasCustomPrompt="1"/>
            <p:custDataLst>
              <p:tags r:id="rId8"/>
            </p:custDataLst>
          </p:nvPr>
        </p:nvSpPr>
        <p:spPr>
          <a:xfrm>
            <a:off x="471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3" name="Content Placeholder 12">
            <a:extLst>
              <a:ext uri="{FF2B5EF4-FFF2-40B4-BE49-F238E27FC236}">
                <a16:creationId xmlns:a16="http://schemas.microsoft.com/office/drawing/2014/main" id="{D20FF2D0-0951-4530-9435-146F4A87CEF9}"/>
              </a:ext>
            </a:extLst>
          </p:cNvPr>
          <p:cNvSpPr>
            <a:spLocks noGrp="1"/>
          </p:cNvSpPr>
          <p:nvPr>
            <p:ph sz="quarter" idx="16" hasCustomPrompt="1"/>
            <p:custDataLst>
              <p:tags r:id="rId9"/>
            </p:custDataLst>
          </p:nvPr>
        </p:nvSpPr>
        <p:spPr>
          <a:xfrm>
            <a:off x="8452000" y="1656000"/>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6" name="WebPage">
            <a:extLst>
              <a:ext uri="{FF2B5EF4-FFF2-40B4-BE49-F238E27FC236}">
                <a16:creationId xmlns:a16="http://schemas.microsoft.com/office/drawing/2014/main" id="{D04FB12C-F46A-4354-993E-B9DC5204C25D}"/>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4FA6C548-CD77-4621-94FA-BCD886DAAC54}"/>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4136428892"/>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and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338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4711999" y="1655999"/>
            <a:ext cx="7120000"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9" name="Text Placeholder 8">
            <a:extLst>
              <a:ext uri="{FF2B5EF4-FFF2-40B4-BE49-F238E27FC236}">
                <a16:creationId xmlns:a16="http://schemas.microsoft.com/office/drawing/2014/main" id="{3A7A9A32-EC58-4AFC-86D0-5072E9083A42}"/>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2" name="WebPage">
            <a:extLst>
              <a:ext uri="{FF2B5EF4-FFF2-40B4-BE49-F238E27FC236}">
                <a16:creationId xmlns:a16="http://schemas.microsoft.com/office/drawing/2014/main" id="{F4FF5DBA-5050-4714-9C5F-615C931E6A8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2FD0297C-A5CF-4FE6-9E5B-940F63953B1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118482139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 and 1/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lvl1pPr>
              <a:defRPr cap="none" baseline="0"/>
            </a:lvl1p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7119488"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8451997" y="1655999"/>
            <a:ext cx="3380001" cy="412200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9" name="Text Placeholder 8">
            <a:extLst>
              <a:ext uri="{FF2B5EF4-FFF2-40B4-BE49-F238E27FC236}">
                <a16:creationId xmlns:a16="http://schemas.microsoft.com/office/drawing/2014/main" id="{DEAE4034-7A53-4DFA-9968-10C12A7A5DE5}"/>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none"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2" name="WebPage">
            <a:extLst>
              <a:ext uri="{FF2B5EF4-FFF2-40B4-BE49-F238E27FC236}">
                <a16:creationId xmlns:a16="http://schemas.microsoft.com/office/drawing/2014/main" id="{CF467AAC-CC22-4AF6-8991-13FB7CDFA9FE}"/>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tx2"/>
                </a:solidFill>
              </a:rPr>
              <a:t>compasslexecon.com</a:t>
            </a:r>
          </a:p>
        </p:txBody>
      </p:sp>
      <p:sp>
        <p:nvSpPr>
          <p:cNvPr id="14" name="FP_Sensitivity">
            <a:extLst>
              <a:ext uri="{FF2B5EF4-FFF2-40B4-BE49-F238E27FC236}">
                <a16:creationId xmlns:a16="http://schemas.microsoft.com/office/drawing/2014/main" id="{509BA0A1-EEF0-4E5A-BC87-BE5BA7306EDF}"/>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Confidential</a:t>
            </a:r>
            <a:endParaRPr lang="en-GB" sz="1000" dirty="0">
              <a:solidFill>
                <a:schemeClr val="accent4"/>
              </a:solidFill>
            </a:endParaRPr>
          </a:p>
        </p:txBody>
      </p:sp>
    </p:spTree>
    <p:extLst>
      <p:ext uri="{BB962C8B-B14F-4D97-AF65-F5344CB8AC3E}">
        <p14:creationId xmlns:p14="http://schemas.microsoft.com/office/powerpoint/2010/main" val="2484086805"/>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BE7AB-0A63-499C-A98B-2852A72EAA58}"/>
              </a:ext>
            </a:extLst>
          </p:cNvPr>
          <p:cNvSpPr>
            <a:spLocks noGrp="1"/>
          </p:cNvSpPr>
          <p:nvPr>
            <p:ph type="title"/>
            <p:custDataLst>
              <p:tags r:id="rId17"/>
            </p:custDataLst>
          </p:nvPr>
        </p:nvSpPr>
        <p:spPr>
          <a:xfrm>
            <a:off x="972000" y="638087"/>
            <a:ext cx="10860000" cy="346632"/>
          </a:xfrm>
          <a:prstGeom prst="rect">
            <a:avLst/>
          </a:prstGeom>
        </p:spPr>
        <p:txBody>
          <a:bodyPr vert="horz" lIns="0" tIns="0" rIns="0" bIns="0" rtlCol="0" anchor="t" anchorCtr="0">
            <a:noAutofit/>
          </a:bodyPr>
          <a:lstStyle/>
          <a:p>
            <a:r>
              <a:rPr lang="en-GB" dirty="0"/>
              <a:t>Click to edit Master title style</a:t>
            </a:r>
          </a:p>
        </p:txBody>
      </p:sp>
      <p:sp>
        <p:nvSpPr>
          <p:cNvPr id="3" name="Text Placeholder 2">
            <a:extLst>
              <a:ext uri="{FF2B5EF4-FFF2-40B4-BE49-F238E27FC236}">
                <a16:creationId xmlns:a16="http://schemas.microsoft.com/office/drawing/2014/main" id="{6319560E-64D7-4A24-A2BD-5C74DBB0173F}"/>
              </a:ext>
            </a:extLst>
          </p:cNvPr>
          <p:cNvSpPr>
            <a:spLocks noGrp="1"/>
          </p:cNvSpPr>
          <p:nvPr>
            <p:ph type="body" idx="1"/>
            <p:custDataLst>
              <p:tags r:id="rId18"/>
            </p:custDataLst>
          </p:nvPr>
        </p:nvSpPr>
        <p:spPr>
          <a:xfrm>
            <a:off x="972000" y="1656000"/>
            <a:ext cx="10860000" cy="4122000"/>
          </a:xfrm>
          <a:prstGeom prst="rect">
            <a:avLst/>
          </a:prstGeom>
        </p:spPr>
        <p:txBody>
          <a:bodyPr vert="horz" lIns="0" tIns="0" rIns="0" bIns="0" rtlCol="0">
            <a:noAutofit/>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4" name="Date Placeholder 3">
            <a:extLst>
              <a:ext uri="{FF2B5EF4-FFF2-40B4-BE49-F238E27FC236}">
                <a16:creationId xmlns:a16="http://schemas.microsoft.com/office/drawing/2014/main" id="{2D23E846-CFA8-4BF2-99AF-DCAAD3BFEC8C}"/>
              </a:ext>
            </a:extLst>
          </p:cNvPr>
          <p:cNvSpPr>
            <a:spLocks noGrp="1"/>
          </p:cNvSpPr>
          <p:nvPr>
            <p:ph type="dt" sz="half" idx="2"/>
          </p:nvPr>
        </p:nvSpPr>
        <p:spPr>
          <a:xfrm>
            <a:off x="9088800" y="92476"/>
            <a:ext cx="2743200" cy="248462"/>
          </a:xfrm>
          <a:prstGeom prst="rect">
            <a:avLst/>
          </a:prstGeom>
        </p:spPr>
        <p:txBody>
          <a:bodyPr vert="horz" lIns="0" tIns="0" rIns="0" bIns="0" rtlCol="0" anchor="b" anchorCtr="0"/>
          <a:lstStyle>
            <a:lvl1pPr algn="l">
              <a:defRPr sz="1200">
                <a:solidFill>
                  <a:schemeClr val="accent2"/>
                </a:solidFill>
              </a:defRPr>
            </a:lvl1pPr>
          </a:lstStyle>
          <a:p>
            <a:endParaRPr lang="en-GB" dirty="0"/>
          </a:p>
        </p:txBody>
      </p:sp>
      <p:sp>
        <p:nvSpPr>
          <p:cNvPr id="5" name="Footer Placeholder 4">
            <a:extLst>
              <a:ext uri="{FF2B5EF4-FFF2-40B4-BE49-F238E27FC236}">
                <a16:creationId xmlns:a16="http://schemas.microsoft.com/office/drawing/2014/main" id="{08B56AC3-4006-4784-BF79-83BF08BA6E94}"/>
              </a:ext>
            </a:extLst>
          </p:cNvPr>
          <p:cNvSpPr>
            <a:spLocks noGrp="1"/>
          </p:cNvSpPr>
          <p:nvPr>
            <p:ph type="ftr" sz="quarter" idx="3"/>
          </p:nvPr>
        </p:nvSpPr>
        <p:spPr>
          <a:xfrm>
            <a:off x="4172400" y="6246000"/>
            <a:ext cx="4114800" cy="248462"/>
          </a:xfrm>
          <a:prstGeom prst="rect">
            <a:avLst/>
          </a:prstGeom>
        </p:spPr>
        <p:txBody>
          <a:bodyPr vert="horz" lIns="0" tIns="0" rIns="0" bIns="0" rtlCol="0" anchor="b" anchorCtr="0"/>
          <a:lstStyle>
            <a:lvl1pPr algn="ctr">
              <a:defRPr sz="12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CDB4FD1F-B68F-40BB-B47F-2CF280669A12}"/>
              </a:ext>
            </a:extLst>
          </p:cNvPr>
          <p:cNvSpPr>
            <a:spLocks noGrp="1"/>
          </p:cNvSpPr>
          <p:nvPr>
            <p:ph type="sldNum" sz="quarter" idx="4"/>
          </p:nvPr>
        </p:nvSpPr>
        <p:spPr>
          <a:xfrm>
            <a:off x="11335108" y="6246000"/>
            <a:ext cx="496891" cy="248462"/>
          </a:xfrm>
          <a:prstGeom prst="rect">
            <a:avLst/>
          </a:prstGeom>
        </p:spPr>
        <p:txBody>
          <a:bodyPr vert="horz" lIns="0" tIns="0" rIns="0" bIns="0" rtlCol="0" anchor="b" anchorCtr="0"/>
          <a:lstStyle>
            <a:lvl1pPr algn="r">
              <a:defRPr sz="1200" b="1">
                <a:solidFill>
                  <a:schemeClr val="accent2"/>
                </a:solidFill>
              </a:defRPr>
            </a:lvl1pPr>
          </a:lstStyle>
          <a:p>
            <a:fld id="{2A7E23D2-26F6-45E0-8E02-0D663AE6062C}" type="slidenum">
              <a:rPr lang="en-GB" smtClean="0"/>
              <a:pPr/>
              <a:t>‹#›</a:t>
            </a:fld>
            <a:endParaRPr lang="en-GB" dirty="0"/>
          </a:p>
        </p:txBody>
      </p:sp>
      <p:cxnSp>
        <p:nvCxnSpPr>
          <p:cNvPr id="14" name="Straight Connector 13">
            <a:extLst>
              <a:ext uri="{FF2B5EF4-FFF2-40B4-BE49-F238E27FC236}">
                <a16:creationId xmlns:a16="http://schemas.microsoft.com/office/drawing/2014/main" id="{8A9D5298-1EF5-459F-9864-9AF982BA5548}"/>
              </a:ext>
            </a:extLst>
          </p:cNvPr>
          <p:cNvCxnSpPr>
            <a:cxnSpLocks/>
          </p:cNvCxnSpPr>
          <p:nvPr userDrawn="1"/>
        </p:nvCxnSpPr>
        <p:spPr>
          <a:xfrm>
            <a:off x="366317" y="6246000"/>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68D466-348B-483B-88B9-1991D3C69914}"/>
              </a:ext>
            </a:extLst>
          </p:cNvPr>
          <p:cNvCxnSpPr>
            <a:cxnSpLocks/>
          </p:cNvCxnSpPr>
          <p:nvPr userDrawn="1"/>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7FEA2C5-DFC4-4017-AE3D-AF621936E359}"/>
              </a:ext>
            </a:extLst>
          </p:cNvPr>
          <p:cNvSpPr/>
          <p:nvPr userDrawn="1"/>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Guides" hidden="1">
            <a:extLst>
              <a:ext uri="{FF2B5EF4-FFF2-40B4-BE49-F238E27FC236}">
                <a16:creationId xmlns:a16="http://schemas.microsoft.com/office/drawing/2014/main" id="{2A4DBED9-9D2E-4C6D-829B-6011E15F73DD}"/>
              </a:ext>
            </a:extLst>
          </p:cNvPr>
          <p:cNvSpPr/>
          <p:nvPr userDrawn="1">
            <p:custDataLst>
              <p:tags r:id="rId19"/>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0406023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1" r:id="rId3"/>
    <p:sldLayoutId id="2147483666" r:id="rId4"/>
    <p:sldLayoutId id="2147483658" r:id="rId5"/>
    <p:sldLayoutId id="2147483659" r:id="rId6"/>
    <p:sldLayoutId id="2147483660" r:id="rId7"/>
    <p:sldLayoutId id="2147483661" r:id="rId8"/>
    <p:sldLayoutId id="2147483665" r:id="rId9"/>
    <p:sldLayoutId id="2147483662" r:id="rId10"/>
    <p:sldLayoutId id="2147483663" r:id="rId11"/>
    <p:sldLayoutId id="2147483654" r:id="rId12"/>
    <p:sldLayoutId id="2147483655" r:id="rId13"/>
    <p:sldLayoutId id="2147483664" r:id="rId14"/>
    <p:sldLayoutId id="2147483667" r:id="rId15"/>
  </p:sldLayoutIdLst>
  <p:hf hdr="0" ftr="0" dt="0"/>
  <p:txStyles>
    <p:titleStyle>
      <a:lvl1pPr algn="l" defTabSz="914400" rtl="0" eaLnBrk="1" latinLnBrk="0" hangingPunct="1">
        <a:lnSpc>
          <a:spcPct val="90000"/>
        </a:lnSpc>
        <a:spcBef>
          <a:spcPct val="0"/>
        </a:spcBef>
        <a:buNone/>
        <a:defRPr sz="2400" b="1" kern="1200" cap="none" baseline="0">
          <a:solidFill>
            <a:schemeClr val="tx2"/>
          </a:solidFill>
          <a:latin typeface="+mj-lt"/>
          <a:ea typeface="+mj-ea"/>
          <a:cs typeface="+mj-cs"/>
        </a:defRPr>
      </a:lvl1pPr>
    </p:titleStyle>
    <p:bodyStyle>
      <a:lvl1pPr marL="180975" indent="-180975" algn="l" defTabSz="914400" rtl="0" eaLnBrk="1" latinLnBrk="0" hangingPunct="1">
        <a:lnSpc>
          <a:spcPct val="102000"/>
        </a:lnSpc>
        <a:spcBef>
          <a:spcPts val="300"/>
        </a:spcBef>
        <a:spcAft>
          <a:spcPts val="3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300"/>
        </a:spcBef>
        <a:spcAft>
          <a:spcPts val="300"/>
        </a:spcAft>
        <a:buClr>
          <a:schemeClr val="tx2"/>
        </a:buClr>
        <a:buFont typeface="Wingdings" panose="05000000000000000000" pitchFamily="2" charset="2"/>
        <a:buChar char="§"/>
        <a:defRPr sz="1200" b="0" kern="1200">
          <a:solidFill>
            <a:schemeClr val="tx1"/>
          </a:solidFill>
          <a:latin typeface="+mn-lt"/>
          <a:ea typeface="+mn-ea"/>
          <a:cs typeface="+mn-cs"/>
        </a:defRPr>
      </a:lvl2pPr>
      <a:lvl3pPr marL="361950" indent="-180975" algn="l" defTabSz="914400" rtl="0" eaLnBrk="1" latinLnBrk="0" hangingPunct="1">
        <a:lnSpc>
          <a:spcPct val="102000"/>
        </a:lnSpc>
        <a:spcBef>
          <a:spcPts val="300"/>
        </a:spcBef>
        <a:spcAft>
          <a:spcPts val="300"/>
        </a:spcAft>
        <a:buFont typeface="Arial" panose="020B0604020202020204" pitchFamily="34" charset="0"/>
        <a:buChar char="–"/>
        <a:defRPr sz="1000" b="0" kern="1200">
          <a:solidFill>
            <a:schemeClr val="tx1"/>
          </a:solidFill>
          <a:latin typeface="+mn-lt"/>
          <a:ea typeface="+mn-ea"/>
          <a:cs typeface="+mn-cs"/>
        </a:defRPr>
      </a:lvl3pPr>
      <a:lvl4pPr marL="534988" indent="-180975" algn="l" defTabSz="914400" rtl="0" eaLnBrk="1" latinLnBrk="0" hangingPunct="1">
        <a:lnSpc>
          <a:spcPct val="102000"/>
        </a:lnSpc>
        <a:spcBef>
          <a:spcPts val="300"/>
        </a:spcBef>
        <a:spcAft>
          <a:spcPts val="300"/>
        </a:spcAft>
        <a:buFont typeface="Arial" panose="020B0604020202020204" pitchFamily="34" charset="0"/>
        <a:buChar char="•"/>
        <a:tabLst/>
        <a:defRPr sz="1000" kern="1200">
          <a:solidFill>
            <a:schemeClr val="tx1"/>
          </a:solidFill>
          <a:latin typeface="+mn-lt"/>
          <a:ea typeface="+mn-ea"/>
          <a:cs typeface="+mn-cs"/>
        </a:defRPr>
      </a:lvl4pPr>
      <a:lvl5pPr marL="180975" indent="-180975" algn="l" defTabSz="914400" rtl="0" eaLnBrk="1" latinLnBrk="0" hangingPunct="1">
        <a:lnSpc>
          <a:spcPct val="102000"/>
        </a:lnSpc>
        <a:spcBef>
          <a:spcPts val="300"/>
        </a:spcBef>
        <a:spcAft>
          <a:spcPts val="300"/>
        </a:spcAft>
        <a:buFont typeface="Wingdings" panose="05000000000000000000" pitchFamily="2" charset="2"/>
        <a:buChar char="§"/>
        <a:defRPr sz="1400" b="1" kern="1200">
          <a:solidFill>
            <a:schemeClr val="tx2"/>
          </a:solidFill>
          <a:latin typeface="+mn-lt"/>
          <a:ea typeface="+mn-ea"/>
          <a:cs typeface="+mn-cs"/>
        </a:defRPr>
      </a:lvl5pPr>
      <a:lvl6pPr marL="180975" indent="-180975" algn="l" defTabSz="914400" rtl="0" eaLnBrk="1" latinLnBrk="0" hangingPunct="1">
        <a:lnSpc>
          <a:spcPct val="102000"/>
        </a:lnSpc>
        <a:spcBef>
          <a:spcPts val="300"/>
        </a:spcBef>
        <a:spcAft>
          <a:spcPts val="300"/>
        </a:spcAft>
        <a:buFont typeface="Wingdings" panose="05000000000000000000" pitchFamily="2" charset="2"/>
        <a:buChar char="§"/>
        <a:defRPr sz="1400" b="1" kern="1200">
          <a:solidFill>
            <a:schemeClr val="accent2"/>
          </a:solidFill>
          <a:latin typeface="+mn-lt"/>
          <a:ea typeface="+mn-ea"/>
          <a:cs typeface="+mn-cs"/>
        </a:defRPr>
      </a:lvl6pPr>
      <a:lvl7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kern="1200">
          <a:solidFill>
            <a:schemeClr val="accent2"/>
          </a:solidFill>
          <a:latin typeface="+mn-lt"/>
          <a:ea typeface="+mn-ea"/>
          <a:cs typeface="+mn-cs"/>
        </a:defRPr>
      </a:lvl7pPr>
      <a:lvl8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28.xml"/><Relationship Id="rId7" Type="http://schemas.openxmlformats.org/officeDocument/2006/relationships/slideLayout" Target="../slideLayouts/slideLayout1.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8.pn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slideLayout" Target="../slideLayouts/slideLayout6.xml"/><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tags" Target="../tags/tag134.xml"/><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5.png"/><Relationship Id="rId2" Type="http://schemas.openxmlformats.org/officeDocument/2006/relationships/tags" Target="../tags/tag133.xml"/><Relationship Id="rId16" Type="http://schemas.openxmlformats.org/officeDocument/2006/relationships/image" Target="../media/image14.png"/><Relationship Id="rId1" Type="http://schemas.openxmlformats.org/officeDocument/2006/relationships/tags" Target="../tags/tag13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notesSlide" Target="../notesSlides/notesSlide2.xml"/><Relationship Id="rId15" Type="http://schemas.openxmlformats.org/officeDocument/2006/relationships/chart" Target="../charts/chart1.xml"/><Relationship Id="rId10" Type="http://schemas.openxmlformats.org/officeDocument/2006/relationships/image" Target="../media/image9.svg"/><Relationship Id="rId4" Type="http://schemas.openxmlformats.org/officeDocument/2006/relationships/slideLayout" Target="../slideLayouts/slideLayout7.xml"/><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37.xml"/><Relationship Id="rId7" Type="http://schemas.openxmlformats.org/officeDocument/2006/relationships/image" Target="../media/image22.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1.png"/><Relationship Id="rId5" Type="http://schemas.openxmlformats.org/officeDocument/2006/relationships/notesSlide" Target="../notesSlides/notesSlide4.xml"/><Relationship Id="rId4" Type="http://schemas.openxmlformats.org/officeDocument/2006/relationships/slideLayout" Target="../slideLayouts/slideLayout9.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40.xml"/><Relationship Id="rId7" Type="http://schemas.openxmlformats.org/officeDocument/2006/relationships/image" Target="../media/image26.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25.emf"/><Relationship Id="rId5" Type="http://schemas.openxmlformats.org/officeDocument/2006/relationships/notesSlide" Target="../notesSlides/notesSlide5.xml"/><Relationship Id="rId4" Type="http://schemas.openxmlformats.org/officeDocument/2006/relationships/slideLayout" Target="../slideLayouts/slideLayout9.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2.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33.pn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48.xml"/><Relationship Id="rId7" Type="http://schemas.openxmlformats.org/officeDocument/2006/relationships/image" Target="../media/image3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34.png"/><Relationship Id="rId5" Type="http://schemas.openxmlformats.org/officeDocument/2006/relationships/notesSlide" Target="../notesSlides/notesSlide7.xml"/><Relationship Id="rId4" Type="http://schemas.openxmlformats.org/officeDocument/2006/relationships/slideLayout" Target="../slideLayouts/slideLayout5.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BBA0A5-A9B9-4683-B657-A809F18661D2}"/>
              </a:ext>
            </a:extLst>
          </p:cNvPr>
          <p:cNvSpPr>
            <a:spLocks noGrp="1"/>
          </p:cNvSpPr>
          <p:nvPr>
            <p:ph type="body" sz="quarter" idx="11"/>
            <p:custDataLst>
              <p:tags r:id="rId2"/>
            </p:custDataLst>
          </p:nvPr>
        </p:nvSpPr>
        <p:spPr/>
        <p:txBody>
          <a:bodyPr/>
          <a:lstStyle/>
          <a:p>
            <a:r>
              <a:rPr lang="en-GB" dirty="0"/>
              <a:t>Joe Perkins</a:t>
            </a:r>
          </a:p>
        </p:txBody>
      </p:sp>
      <p:pic>
        <p:nvPicPr>
          <p:cNvPr id="6" name="Picture Placeholder 5">
            <a:extLst>
              <a:ext uri="{FF2B5EF4-FFF2-40B4-BE49-F238E27FC236}">
                <a16:creationId xmlns:a16="http://schemas.microsoft.com/office/drawing/2014/main" id="{59A7161E-1B9D-4BCD-94BD-49FA0F1875A0}"/>
              </a:ext>
            </a:extLst>
          </p:cNvPr>
          <p:cNvPicPr>
            <a:picLocks noGrp="1" noChangeAspect="1"/>
          </p:cNvPicPr>
          <p:nvPr>
            <p:ph type="pic" sz="quarter" idx="16"/>
            <p:custDataLst>
              <p:tags r:id="rId3"/>
            </p:custDataLst>
          </p:nvPr>
        </p:nvPicPr>
        <p:blipFill rotWithShape="1">
          <a:blip r:embed="rId9">
            <a:extLst>
              <a:ext uri="{28A0092B-C50C-407E-A947-70E740481C1C}">
                <a14:useLocalDpi xmlns:a14="http://schemas.microsoft.com/office/drawing/2010/main" val="0"/>
              </a:ext>
            </a:extLst>
          </a:blip>
          <a:srcRect t="38" b="38"/>
          <a:stretch/>
        </p:blipFill>
        <p:spPr/>
      </p:pic>
      <p:sp>
        <p:nvSpPr>
          <p:cNvPr id="3" name="Title 2">
            <a:extLst>
              <a:ext uri="{FF2B5EF4-FFF2-40B4-BE49-F238E27FC236}">
                <a16:creationId xmlns:a16="http://schemas.microsoft.com/office/drawing/2014/main" id="{F9BAAC87-0511-4DB4-B8C2-DE9348B6BBD2}"/>
              </a:ext>
            </a:extLst>
          </p:cNvPr>
          <p:cNvSpPr>
            <a:spLocks noGrp="1"/>
          </p:cNvSpPr>
          <p:nvPr>
            <p:ph type="title"/>
            <p:custDataLst>
              <p:tags r:id="rId4"/>
            </p:custDataLst>
          </p:nvPr>
        </p:nvSpPr>
        <p:spPr/>
        <p:txBody>
          <a:bodyPr/>
          <a:lstStyle/>
          <a:p>
            <a:r>
              <a:rPr lang="en-GB" dirty="0"/>
              <a:t>The future of network investment</a:t>
            </a:r>
          </a:p>
        </p:txBody>
      </p:sp>
      <p:sp>
        <p:nvSpPr>
          <p:cNvPr id="5" name="Text Placeholder 4">
            <a:extLst>
              <a:ext uri="{FF2B5EF4-FFF2-40B4-BE49-F238E27FC236}">
                <a16:creationId xmlns:a16="http://schemas.microsoft.com/office/drawing/2014/main" id="{08153AD8-AC8A-4E97-B71C-29C4B7B01347}"/>
              </a:ext>
            </a:extLst>
          </p:cNvPr>
          <p:cNvSpPr>
            <a:spLocks noGrp="1"/>
          </p:cNvSpPr>
          <p:nvPr>
            <p:ph type="body" sz="quarter" idx="17"/>
            <p:custDataLst>
              <p:tags r:id="rId5"/>
            </p:custDataLst>
          </p:nvPr>
        </p:nvSpPr>
        <p:spPr/>
        <p:txBody>
          <a:bodyPr/>
          <a:lstStyle/>
          <a:p>
            <a:pPr marL="0" indent="0">
              <a:buNone/>
            </a:pPr>
            <a:r>
              <a:rPr lang="en-GB" dirty="0"/>
              <a:t>Cambridge EPRG</a:t>
            </a:r>
          </a:p>
        </p:txBody>
      </p:sp>
      <p:sp>
        <p:nvSpPr>
          <p:cNvPr id="11" name="Text Placeholder 10">
            <a:extLst>
              <a:ext uri="{FF2B5EF4-FFF2-40B4-BE49-F238E27FC236}">
                <a16:creationId xmlns:a16="http://schemas.microsoft.com/office/drawing/2014/main" id="{6C559B2B-A5B7-4D96-B003-88E238BEF12B}"/>
              </a:ext>
            </a:extLst>
          </p:cNvPr>
          <p:cNvSpPr>
            <a:spLocks noGrp="1"/>
          </p:cNvSpPr>
          <p:nvPr>
            <p:ph type="body" sz="quarter" idx="18"/>
            <p:custDataLst>
              <p:tags r:id="rId6"/>
            </p:custDataLst>
          </p:nvPr>
        </p:nvSpPr>
        <p:spPr/>
        <p:txBody>
          <a:bodyPr/>
          <a:lstStyle/>
          <a:p>
            <a:pPr marL="0" indent="0">
              <a:buNone/>
            </a:pPr>
            <a:r>
              <a:rPr lang="en-GB" dirty="0"/>
              <a:t>17 May 2024</a:t>
            </a:r>
          </a:p>
        </p:txBody>
      </p:sp>
      <p:sp>
        <p:nvSpPr>
          <p:cNvPr id="2" name="TextBox 1">
            <a:extLst>
              <a:ext uri="{FF2B5EF4-FFF2-40B4-BE49-F238E27FC236}">
                <a16:creationId xmlns:a16="http://schemas.microsoft.com/office/drawing/2014/main" id="{AC17FCEC-416C-8486-BDAF-FBAD66EF5A89}"/>
              </a:ext>
            </a:extLst>
          </p:cNvPr>
          <p:cNvSpPr txBox="1"/>
          <p:nvPr/>
        </p:nvSpPr>
        <p:spPr>
          <a:xfrm>
            <a:off x="241069" y="5552902"/>
            <a:ext cx="1438102" cy="280670"/>
          </a:xfrm>
          <a:prstGeom prst="rect">
            <a:avLst/>
          </a:prstGeom>
          <a:solidFill>
            <a:schemeClr val="bg1"/>
          </a:solidFill>
        </p:spPr>
        <p:txBody>
          <a:bodyPr wrap="square" lIns="108000" tIns="108000" rIns="108000" bIns="108000" rtlCol="0">
            <a:noAutofit/>
          </a:bodyPr>
          <a:lstStyle/>
          <a:p>
            <a:pPr algn="l">
              <a:spcAft>
                <a:spcPts val="600"/>
              </a:spcAft>
              <a:buClr>
                <a:schemeClr val="dk1"/>
              </a:buClr>
            </a:pPr>
            <a:endParaRPr lang="en-GB" sz="1200" b="1" dirty="0">
              <a:solidFill>
                <a:schemeClr val="dk1"/>
              </a:solidFill>
            </a:endParaRPr>
          </a:p>
        </p:txBody>
      </p:sp>
    </p:spTree>
    <p:custDataLst>
      <p:tags r:id="rId1"/>
    </p:custDataLst>
    <p:extLst>
      <p:ext uri="{BB962C8B-B14F-4D97-AF65-F5344CB8AC3E}">
        <p14:creationId xmlns:p14="http://schemas.microsoft.com/office/powerpoint/2010/main" val="257057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AB87-A032-76FB-E6A9-308236702029}"/>
              </a:ext>
            </a:extLst>
          </p:cNvPr>
          <p:cNvSpPr>
            <a:spLocks noGrp="1"/>
          </p:cNvSpPr>
          <p:nvPr>
            <p:ph type="title"/>
          </p:nvPr>
        </p:nvSpPr>
        <p:spPr>
          <a:xfrm>
            <a:off x="358140" y="638087"/>
            <a:ext cx="11473860" cy="346632"/>
          </a:xfrm>
        </p:spPr>
        <p:txBody>
          <a:bodyPr/>
          <a:lstStyle/>
          <a:p>
            <a:r>
              <a:rPr lang="en-GB" dirty="0"/>
              <a:t>Better coordination – through prices, planning or both – should help to enable Net Zero with incremental Tx build rather than implausible rates of increase </a:t>
            </a:r>
          </a:p>
        </p:txBody>
      </p:sp>
      <p:sp>
        <p:nvSpPr>
          <p:cNvPr id="3" name="Slide Number Placeholder 2">
            <a:extLst>
              <a:ext uri="{FF2B5EF4-FFF2-40B4-BE49-F238E27FC236}">
                <a16:creationId xmlns:a16="http://schemas.microsoft.com/office/drawing/2014/main" id="{03438BEE-09F3-6BF8-47B1-87329C5134DD}"/>
              </a:ext>
            </a:extLst>
          </p:cNvPr>
          <p:cNvSpPr>
            <a:spLocks noGrp="1"/>
          </p:cNvSpPr>
          <p:nvPr>
            <p:ph type="sldNum" sz="quarter" idx="12"/>
            <p:custDataLst>
              <p:tags r:id="rId2"/>
            </p:custDataLst>
          </p:nvPr>
        </p:nvSpPr>
        <p:spPr/>
        <p:txBody>
          <a:bodyPr/>
          <a:lstStyle/>
          <a:p>
            <a:fld id="{2A7E23D2-26F6-45E0-8E02-0D663AE6062C}" type="slidenum">
              <a:rPr lang="en-GB" smtClean="0"/>
              <a:pPr/>
              <a:t>10</a:t>
            </a:fld>
            <a:endParaRPr lang="en-GB" dirty="0"/>
          </a:p>
        </p:txBody>
      </p:sp>
      <p:pic>
        <p:nvPicPr>
          <p:cNvPr id="6" name="Picture 5">
            <a:extLst>
              <a:ext uri="{FF2B5EF4-FFF2-40B4-BE49-F238E27FC236}">
                <a16:creationId xmlns:a16="http://schemas.microsoft.com/office/drawing/2014/main" id="{D1D8E122-3B96-8963-75B5-D8E8B3EAED6D}"/>
              </a:ext>
            </a:extLst>
          </p:cNvPr>
          <p:cNvPicPr>
            <a:picLocks noChangeAspect="1"/>
          </p:cNvPicPr>
          <p:nvPr/>
        </p:nvPicPr>
        <p:blipFill rotWithShape="1">
          <a:blip r:embed="rId5"/>
          <a:srcRect l="68573" t="8080" r="11472" b="50000"/>
          <a:stretch/>
        </p:blipFill>
        <p:spPr>
          <a:xfrm>
            <a:off x="3663467" y="4976504"/>
            <a:ext cx="1022462" cy="1284236"/>
          </a:xfrm>
          <a:prstGeom prst="rect">
            <a:avLst/>
          </a:prstGeom>
          <a:ln>
            <a:solidFill>
              <a:schemeClr val="accent4">
                <a:lumMod val="40000"/>
                <a:lumOff val="60000"/>
              </a:schemeClr>
            </a:solidFill>
          </a:ln>
        </p:spPr>
      </p:pic>
      <p:sp>
        <p:nvSpPr>
          <p:cNvPr id="7" name="Rectangle 6">
            <a:extLst>
              <a:ext uri="{FF2B5EF4-FFF2-40B4-BE49-F238E27FC236}">
                <a16:creationId xmlns:a16="http://schemas.microsoft.com/office/drawing/2014/main" id="{6BED12B5-44C6-166A-E8DB-9E706D1EFD87}"/>
              </a:ext>
            </a:extLst>
          </p:cNvPr>
          <p:cNvSpPr/>
          <p:nvPr/>
        </p:nvSpPr>
        <p:spPr>
          <a:xfrm>
            <a:off x="2006295" y="4042336"/>
            <a:ext cx="3946347" cy="919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rPr>
              <a:t>Market price signals</a:t>
            </a:r>
          </a:p>
          <a:p>
            <a:pPr algn="ctr"/>
            <a:r>
              <a:rPr lang="en-GB" sz="1000" i="1" dirty="0">
                <a:solidFill>
                  <a:schemeClr val="accent1"/>
                </a:solidFill>
              </a:rPr>
              <a:t>Prices that represent the local supply and demand characteristics, for instance via LMPs or TNUoS can therefore provide investment signals for both generation and Tx</a:t>
            </a:r>
          </a:p>
        </p:txBody>
      </p:sp>
      <p:pic>
        <p:nvPicPr>
          <p:cNvPr id="8" name="Picture 7">
            <a:extLst>
              <a:ext uri="{FF2B5EF4-FFF2-40B4-BE49-F238E27FC236}">
                <a16:creationId xmlns:a16="http://schemas.microsoft.com/office/drawing/2014/main" id="{FC8A91FB-F0DA-3572-FD0C-11B43DD494A5}"/>
              </a:ext>
            </a:extLst>
          </p:cNvPr>
          <p:cNvPicPr>
            <a:picLocks noChangeAspect="1"/>
          </p:cNvPicPr>
          <p:nvPr/>
        </p:nvPicPr>
        <p:blipFill>
          <a:blip r:embed="rId6"/>
          <a:stretch>
            <a:fillRect/>
          </a:stretch>
        </p:blipFill>
        <p:spPr>
          <a:xfrm>
            <a:off x="3353062" y="4869248"/>
            <a:ext cx="900048" cy="1284236"/>
          </a:xfrm>
          <a:prstGeom prst="rect">
            <a:avLst/>
          </a:prstGeom>
        </p:spPr>
      </p:pic>
      <p:pic>
        <p:nvPicPr>
          <p:cNvPr id="9" name="Picture 8">
            <a:extLst>
              <a:ext uri="{FF2B5EF4-FFF2-40B4-BE49-F238E27FC236}">
                <a16:creationId xmlns:a16="http://schemas.microsoft.com/office/drawing/2014/main" id="{EDEE4431-07E3-75FA-3230-C967ADDA45D5}"/>
              </a:ext>
            </a:extLst>
          </p:cNvPr>
          <p:cNvPicPr>
            <a:picLocks noChangeAspect="1"/>
          </p:cNvPicPr>
          <p:nvPr/>
        </p:nvPicPr>
        <p:blipFill>
          <a:blip r:embed="rId7"/>
          <a:stretch>
            <a:fillRect/>
          </a:stretch>
        </p:blipFill>
        <p:spPr>
          <a:xfrm>
            <a:off x="7762233" y="4907345"/>
            <a:ext cx="888964" cy="1284236"/>
          </a:xfrm>
          <a:prstGeom prst="rect">
            <a:avLst/>
          </a:prstGeom>
          <a:ln>
            <a:solidFill>
              <a:schemeClr val="accent4">
                <a:lumMod val="40000"/>
                <a:lumOff val="60000"/>
              </a:schemeClr>
            </a:solidFill>
          </a:ln>
        </p:spPr>
      </p:pic>
      <p:sp>
        <p:nvSpPr>
          <p:cNvPr id="10" name="Rectangle 9">
            <a:extLst>
              <a:ext uri="{FF2B5EF4-FFF2-40B4-BE49-F238E27FC236}">
                <a16:creationId xmlns:a16="http://schemas.microsoft.com/office/drawing/2014/main" id="{2771B1F4-CDE2-5B50-5722-A3C75BCDA0CF}"/>
              </a:ext>
            </a:extLst>
          </p:cNvPr>
          <p:cNvSpPr/>
          <p:nvPr/>
        </p:nvSpPr>
        <p:spPr>
          <a:xfrm>
            <a:off x="6802814" y="2416690"/>
            <a:ext cx="2126374" cy="790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2"/>
                </a:solidFill>
              </a:rPr>
              <a:t>More transmission investment can enable greater volumes of generation to be transported to where demand is located</a:t>
            </a:r>
          </a:p>
        </p:txBody>
      </p:sp>
      <p:sp>
        <p:nvSpPr>
          <p:cNvPr id="11" name="Arrow: Curved Up 10">
            <a:extLst>
              <a:ext uri="{FF2B5EF4-FFF2-40B4-BE49-F238E27FC236}">
                <a16:creationId xmlns:a16="http://schemas.microsoft.com/office/drawing/2014/main" id="{2DE9EEC3-3C6D-9CF8-3D8C-BA8B29D824C2}"/>
              </a:ext>
            </a:extLst>
          </p:cNvPr>
          <p:cNvSpPr/>
          <p:nvPr/>
        </p:nvSpPr>
        <p:spPr>
          <a:xfrm rot="5400000">
            <a:off x="4424113" y="2280147"/>
            <a:ext cx="1740623" cy="790721"/>
          </a:xfrm>
          <a:prstGeom prst="curved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Up 11">
            <a:extLst>
              <a:ext uri="{FF2B5EF4-FFF2-40B4-BE49-F238E27FC236}">
                <a16:creationId xmlns:a16="http://schemas.microsoft.com/office/drawing/2014/main" id="{6B192E7B-593C-BC7B-CCF2-2FACD2549719}"/>
              </a:ext>
            </a:extLst>
          </p:cNvPr>
          <p:cNvSpPr/>
          <p:nvPr/>
        </p:nvSpPr>
        <p:spPr>
          <a:xfrm rot="5400000" flipH="1" flipV="1">
            <a:off x="5477555" y="2154305"/>
            <a:ext cx="1740895" cy="790721"/>
          </a:xfrm>
          <a:prstGeom prst="curved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a:extLst>
              <a:ext uri="{FF2B5EF4-FFF2-40B4-BE49-F238E27FC236}">
                <a16:creationId xmlns:a16="http://schemas.microsoft.com/office/drawing/2014/main" id="{EDAABA94-C0C5-22EF-BE60-47CA08E010E8}"/>
              </a:ext>
            </a:extLst>
          </p:cNvPr>
          <p:cNvSpPr/>
          <p:nvPr/>
        </p:nvSpPr>
        <p:spPr>
          <a:xfrm>
            <a:off x="2880605" y="1999358"/>
            <a:ext cx="2018459" cy="507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rPr>
              <a:t>Generation and storage siting</a:t>
            </a:r>
            <a:endParaRPr lang="en-GB" sz="1400" i="1" dirty="0">
              <a:solidFill>
                <a:schemeClr val="accent1"/>
              </a:solidFill>
            </a:endParaRPr>
          </a:p>
        </p:txBody>
      </p:sp>
      <p:sp>
        <p:nvSpPr>
          <p:cNvPr id="14" name="Rectangle 13">
            <a:extLst>
              <a:ext uri="{FF2B5EF4-FFF2-40B4-BE49-F238E27FC236}">
                <a16:creationId xmlns:a16="http://schemas.microsoft.com/office/drawing/2014/main" id="{460A5500-045A-C82F-E5F4-DF5DEAF72B2D}"/>
              </a:ext>
            </a:extLst>
          </p:cNvPr>
          <p:cNvSpPr/>
          <p:nvPr/>
        </p:nvSpPr>
        <p:spPr>
          <a:xfrm>
            <a:off x="6406715" y="4042336"/>
            <a:ext cx="3600000" cy="826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rPr>
              <a:t>Policy and Stakeholder Planning</a:t>
            </a:r>
          </a:p>
          <a:p>
            <a:pPr algn="ctr"/>
            <a:r>
              <a:rPr lang="en-GB" sz="1000" i="1" dirty="0">
                <a:solidFill>
                  <a:schemeClr val="accent1"/>
                </a:solidFill>
              </a:rPr>
              <a:t>Top-down approach where a central entity coordinates development of generation and Tx, for example through planning permissions</a:t>
            </a:r>
          </a:p>
        </p:txBody>
      </p:sp>
      <p:sp>
        <p:nvSpPr>
          <p:cNvPr id="15" name="Rectangle 14">
            <a:extLst>
              <a:ext uri="{FF2B5EF4-FFF2-40B4-BE49-F238E27FC236}">
                <a16:creationId xmlns:a16="http://schemas.microsoft.com/office/drawing/2014/main" id="{D67FB3E9-2FA2-40C7-3F11-F7D10425CD39}"/>
              </a:ext>
            </a:extLst>
          </p:cNvPr>
          <p:cNvSpPr/>
          <p:nvPr/>
        </p:nvSpPr>
        <p:spPr>
          <a:xfrm>
            <a:off x="6802814" y="2033528"/>
            <a:ext cx="1704799" cy="507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1"/>
                </a:solidFill>
              </a:rPr>
              <a:t>Transmission investment</a:t>
            </a:r>
            <a:endParaRPr lang="en-GB" sz="1400" i="1" dirty="0">
              <a:solidFill>
                <a:schemeClr val="accent1"/>
              </a:solidFill>
            </a:endParaRPr>
          </a:p>
        </p:txBody>
      </p:sp>
      <p:sp>
        <p:nvSpPr>
          <p:cNvPr id="16" name="Rectangle 15">
            <a:extLst>
              <a:ext uri="{FF2B5EF4-FFF2-40B4-BE49-F238E27FC236}">
                <a16:creationId xmlns:a16="http://schemas.microsoft.com/office/drawing/2014/main" id="{DCA533CD-20AD-53AA-1F6D-2E892CE8128E}"/>
              </a:ext>
            </a:extLst>
          </p:cNvPr>
          <p:cNvSpPr/>
          <p:nvPr/>
        </p:nvSpPr>
        <p:spPr>
          <a:xfrm>
            <a:off x="4953589" y="2418585"/>
            <a:ext cx="1735249" cy="507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5"/>
                </a:solidFill>
              </a:rPr>
              <a:t>Coordinated approach to generation and transmission investment can unlock savings to consumers</a:t>
            </a:r>
            <a:endParaRPr lang="en-GB" sz="1000" i="1" dirty="0">
              <a:solidFill>
                <a:schemeClr val="accent5"/>
              </a:solidFill>
            </a:endParaRPr>
          </a:p>
        </p:txBody>
      </p:sp>
      <p:sp>
        <p:nvSpPr>
          <p:cNvPr id="17" name="Rectangle 16">
            <a:extLst>
              <a:ext uri="{FF2B5EF4-FFF2-40B4-BE49-F238E27FC236}">
                <a16:creationId xmlns:a16="http://schemas.microsoft.com/office/drawing/2014/main" id="{8CB8A22A-385B-0B47-009A-7A75E35C243D}"/>
              </a:ext>
            </a:extLst>
          </p:cNvPr>
          <p:cNvSpPr/>
          <p:nvPr/>
        </p:nvSpPr>
        <p:spPr>
          <a:xfrm>
            <a:off x="3078728" y="2420956"/>
            <a:ext cx="2018459" cy="790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2"/>
                </a:solidFill>
              </a:rPr>
              <a:t>Siting generation where it is valued by consumers can reduce the need for more transmission investments</a:t>
            </a:r>
          </a:p>
        </p:txBody>
      </p:sp>
      <p:sp>
        <p:nvSpPr>
          <p:cNvPr id="18" name="Rectangle 17">
            <a:extLst>
              <a:ext uri="{FF2B5EF4-FFF2-40B4-BE49-F238E27FC236}">
                <a16:creationId xmlns:a16="http://schemas.microsoft.com/office/drawing/2014/main" id="{413B8AEE-3B26-F2F2-1E45-D5A37C35F9DB}"/>
              </a:ext>
            </a:extLst>
          </p:cNvPr>
          <p:cNvSpPr/>
          <p:nvPr/>
        </p:nvSpPr>
        <p:spPr>
          <a:xfrm>
            <a:off x="1508278" y="1498706"/>
            <a:ext cx="8274507" cy="242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There are fundamental interdependencies between generation and transmission investments….</a:t>
            </a:r>
            <a:endParaRPr lang="en-GB" sz="1400" i="1" dirty="0">
              <a:solidFill>
                <a:schemeClr val="tx1"/>
              </a:solidFill>
            </a:endParaRPr>
          </a:p>
        </p:txBody>
      </p:sp>
      <p:sp>
        <p:nvSpPr>
          <p:cNvPr id="19" name="Rectangle 18">
            <a:extLst>
              <a:ext uri="{FF2B5EF4-FFF2-40B4-BE49-F238E27FC236}">
                <a16:creationId xmlns:a16="http://schemas.microsoft.com/office/drawing/2014/main" id="{C407304B-15B8-21CA-E76E-D5A64AC15DB5}"/>
              </a:ext>
            </a:extLst>
          </p:cNvPr>
          <p:cNvSpPr/>
          <p:nvPr/>
        </p:nvSpPr>
        <p:spPr>
          <a:xfrm>
            <a:off x="2059015" y="3735438"/>
            <a:ext cx="8072109" cy="242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…and optimal investment in both can be achieved through market signals, policy planning, or a combination of both</a:t>
            </a:r>
            <a:endParaRPr lang="en-GB" sz="1400" i="1" dirty="0">
              <a:solidFill>
                <a:schemeClr val="tx1"/>
              </a:solidFill>
            </a:endParaRPr>
          </a:p>
        </p:txBody>
      </p:sp>
    </p:spTree>
    <p:custDataLst>
      <p:tags r:id="rId1"/>
    </p:custDataLst>
    <p:extLst>
      <p:ext uri="{BB962C8B-B14F-4D97-AF65-F5344CB8AC3E}">
        <p14:creationId xmlns:p14="http://schemas.microsoft.com/office/powerpoint/2010/main" val="86943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742C-2478-CF8F-1EA6-C38D903E1C8B}"/>
              </a:ext>
            </a:extLst>
          </p:cNvPr>
          <p:cNvSpPr>
            <a:spLocks noGrp="1"/>
          </p:cNvSpPr>
          <p:nvPr>
            <p:ph type="title"/>
          </p:nvPr>
        </p:nvSpPr>
        <p:spPr>
          <a:xfrm>
            <a:off x="360450" y="638087"/>
            <a:ext cx="11471550" cy="346632"/>
          </a:xfrm>
        </p:spPr>
        <p:txBody>
          <a:bodyPr/>
          <a:lstStyle/>
          <a:p>
            <a:r>
              <a:rPr lang="en-GB" dirty="0"/>
              <a:t>Summary</a:t>
            </a:r>
          </a:p>
        </p:txBody>
      </p:sp>
      <p:sp>
        <p:nvSpPr>
          <p:cNvPr id="3" name="Slide Number Placeholder 2">
            <a:extLst>
              <a:ext uri="{FF2B5EF4-FFF2-40B4-BE49-F238E27FC236}">
                <a16:creationId xmlns:a16="http://schemas.microsoft.com/office/drawing/2014/main" id="{A19D9C27-EFE9-6EC8-A796-F3FD2F3E0A2C}"/>
              </a:ext>
            </a:extLst>
          </p:cNvPr>
          <p:cNvSpPr>
            <a:spLocks noGrp="1"/>
          </p:cNvSpPr>
          <p:nvPr>
            <p:ph type="sldNum" sz="quarter" idx="12"/>
            <p:custDataLst>
              <p:tags r:id="rId2"/>
            </p:custDataLst>
          </p:nvPr>
        </p:nvSpPr>
        <p:spPr/>
        <p:txBody>
          <a:bodyPr/>
          <a:lstStyle/>
          <a:p>
            <a:fld id="{2A7E23D2-26F6-45E0-8E02-0D663AE6062C}" type="slidenum">
              <a:rPr lang="en-GB" smtClean="0"/>
              <a:pPr/>
              <a:t>11</a:t>
            </a:fld>
            <a:endParaRPr lang="en-GB" dirty="0"/>
          </a:p>
        </p:txBody>
      </p:sp>
      <p:sp>
        <p:nvSpPr>
          <p:cNvPr id="5" name="TextBox 4">
            <a:extLst>
              <a:ext uri="{FF2B5EF4-FFF2-40B4-BE49-F238E27FC236}">
                <a16:creationId xmlns:a16="http://schemas.microsoft.com/office/drawing/2014/main" id="{E380850C-136A-AD72-C567-54E1DDF53F42}"/>
              </a:ext>
            </a:extLst>
          </p:cNvPr>
          <p:cNvSpPr txBox="1"/>
          <p:nvPr/>
        </p:nvSpPr>
        <p:spPr>
          <a:xfrm>
            <a:off x="1343751" y="1246959"/>
            <a:ext cx="5817445" cy="720000"/>
          </a:xfrm>
          <a:prstGeom prst="rect">
            <a:avLst/>
          </a:prstGeom>
          <a:noFill/>
        </p:spPr>
        <p:txBody>
          <a:bodyPr wrap="square" lIns="108000" tIns="108000" rIns="108000" bIns="108000" rtlCol="0" anchor="ctr" anchorCtr="0">
            <a:noAutofit/>
          </a:bodyPr>
          <a:lstStyle/>
          <a:p>
            <a:pPr algn="l">
              <a:spcAft>
                <a:spcPts val="600"/>
              </a:spcAft>
              <a:buClr>
                <a:schemeClr val="dk1"/>
              </a:buClr>
            </a:pPr>
            <a:r>
              <a:rPr lang="en-GB" sz="1600" dirty="0">
                <a:solidFill>
                  <a:schemeClr val="dk1"/>
                </a:solidFill>
              </a:rPr>
              <a:t>Constraint costs have been rising rapidly in several jurisdictions, and are expected to increase further</a:t>
            </a:r>
          </a:p>
        </p:txBody>
      </p:sp>
      <p:sp>
        <p:nvSpPr>
          <p:cNvPr id="4" name="Oval 3">
            <a:extLst>
              <a:ext uri="{FF2B5EF4-FFF2-40B4-BE49-F238E27FC236}">
                <a16:creationId xmlns:a16="http://schemas.microsoft.com/office/drawing/2014/main" id="{620EB070-0BF5-430E-952B-DA6D2B91A5CB}"/>
              </a:ext>
            </a:extLst>
          </p:cNvPr>
          <p:cNvSpPr/>
          <p:nvPr/>
        </p:nvSpPr>
        <p:spPr>
          <a:xfrm>
            <a:off x="443788" y="1246959"/>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3998E637-B404-C27D-C5DD-5DDEABA75E71}"/>
              </a:ext>
            </a:extLst>
          </p:cNvPr>
          <p:cNvSpPr/>
          <p:nvPr/>
        </p:nvSpPr>
        <p:spPr>
          <a:xfrm>
            <a:off x="443788" y="2166995"/>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5304E16-33E9-7460-9EE8-CEF81F40EF72}"/>
              </a:ext>
            </a:extLst>
          </p:cNvPr>
          <p:cNvSpPr/>
          <p:nvPr/>
        </p:nvSpPr>
        <p:spPr>
          <a:xfrm>
            <a:off x="443788" y="3087031"/>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C34D77F5-414C-3285-78B0-CD7F687C4DC2}"/>
              </a:ext>
            </a:extLst>
          </p:cNvPr>
          <p:cNvSpPr/>
          <p:nvPr/>
        </p:nvSpPr>
        <p:spPr>
          <a:xfrm>
            <a:off x="443788" y="4007067"/>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F9ADD7BC-3DA3-4C58-CB99-7C681B80FFB8}"/>
              </a:ext>
            </a:extLst>
          </p:cNvPr>
          <p:cNvSpPr/>
          <p:nvPr/>
        </p:nvSpPr>
        <p:spPr>
          <a:xfrm>
            <a:off x="443788" y="4927102"/>
            <a:ext cx="720000" cy="72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47D7E02-DAE1-FC40-345E-2A28C50A8B6F}"/>
              </a:ext>
            </a:extLst>
          </p:cNvPr>
          <p:cNvSpPr txBox="1"/>
          <p:nvPr/>
        </p:nvSpPr>
        <p:spPr>
          <a:xfrm>
            <a:off x="1343751" y="2166995"/>
            <a:ext cx="5817445" cy="720000"/>
          </a:xfrm>
          <a:prstGeom prst="rect">
            <a:avLst/>
          </a:prstGeom>
          <a:noFill/>
        </p:spPr>
        <p:txBody>
          <a:bodyPr wrap="square" lIns="108000" tIns="108000" rIns="108000" bIns="108000" rtlCol="0" anchor="ctr" anchorCtr="0">
            <a:noAutofit/>
          </a:bodyPr>
          <a:lstStyle/>
          <a:p>
            <a:pPr algn="l">
              <a:spcAft>
                <a:spcPts val="600"/>
              </a:spcAft>
              <a:buClr>
                <a:schemeClr val="dk1"/>
              </a:buClr>
            </a:pPr>
            <a:r>
              <a:rPr lang="en-GB" sz="1600" dirty="0">
                <a:solidFill>
                  <a:schemeClr val="dk1"/>
                </a:solidFill>
              </a:rPr>
              <a:t>Transmission network build is the predominant response – with the dream of creating a copper plate</a:t>
            </a:r>
          </a:p>
        </p:txBody>
      </p:sp>
      <p:sp>
        <p:nvSpPr>
          <p:cNvPr id="12" name="TextBox 11">
            <a:extLst>
              <a:ext uri="{FF2B5EF4-FFF2-40B4-BE49-F238E27FC236}">
                <a16:creationId xmlns:a16="http://schemas.microsoft.com/office/drawing/2014/main" id="{D31098A1-ACA7-9360-AA89-44D779DCDDAA}"/>
              </a:ext>
            </a:extLst>
          </p:cNvPr>
          <p:cNvSpPr txBox="1"/>
          <p:nvPr/>
        </p:nvSpPr>
        <p:spPr>
          <a:xfrm>
            <a:off x="1343751" y="3087031"/>
            <a:ext cx="5817445" cy="720000"/>
          </a:xfrm>
          <a:prstGeom prst="rect">
            <a:avLst/>
          </a:prstGeom>
          <a:noFill/>
        </p:spPr>
        <p:txBody>
          <a:bodyPr wrap="square" lIns="108000" tIns="108000" rIns="108000" bIns="108000" rtlCol="0" anchor="ctr" anchorCtr="0">
            <a:noAutofit/>
          </a:bodyPr>
          <a:lstStyle/>
          <a:p>
            <a:pPr algn="l">
              <a:spcAft>
                <a:spcPts val="600"/>
              </a:spcAft>
              <a:buClr>
                <a:schemeClr val="dk1"/>
              </a:buClr>
            </a:pPr>
            <a:r>
              <a:rPr lang="en-GB" sz="1600" dirty="0">
                <a:solidFill>
                  <a:schemeClr val="dk1"/>
                </a:solidFill>
              </a:rPr>
              <a:t>However, this is very costly and implausible to achieve in practice</a:t>
            </a:r>
          </a:p>
        </p:txBody>
      </p:sp>
      <p:sp>
        <p:nvSpPr>
          <p:cNvPr id="13" name="TextBox 12">
            <a:extLst>
              <a:ext uri="{FF2B5EF4-FFF2-40B4-BE49-F238E27FC236}">
                <a16:creationId xmlns:a16="http://schemas.microsoft.com/office/drawing/2014/main" id="{AB217B5C-E390-20BB-CF9B-96CD1FEBA6DD}"/>
              </a:ext>
            </a:extLst>
          </p:cNvPr>
          <p:cNvSpPr txBox="1"/>
          <p:nvPr/>
        </p:nvSpPr>
        <p:spPr>
          <a:xfrm>
            <a:off x="1343751" y="4007067"/>
            <a:ext cx="5817445" cy="720000"/>
          </a:xfrm>
          <a:prstGeom prst="rect">
            <a:avLst/>
          </a:prstGeom>
          <a:noFill/>
        </p:spPr>
        <p:txBody>
          <a:bodyPr wrap="square" lIns="108000" tIns="108000" rIns="108000" bIns="108000" rtlCol="0" anchor="ctr" anchorCtr="0">
            <a:noAutofit/>
          </a:bodyPr>
          <a:lstStyle/>
          <a:p>
            <a:pPr algn="l">
              <a:spcAft>
                <a:spcPts val="600"/>
              </a:spcAft>
              <a:buClr>
                <a:schemeClr val="dk1"/>
              </a:buClr>
            </a:pPr>
            <a:r>
              <a:rPr lang="en-GB" sz="1600" dirty="0">
                <a:solidFill>
                  <a:schemeClr val="dk1"/>
                </a:solidFill>
              </a:rPr>
              <a:t>Better coordination – ideally through planning and prices – would significantly reduce the amount we need to spend and the associated disruption</a:t>
            </a:r>
          </a:p>
        </p:txBody>
      </p:sp>
      <p:sp>
        <p:nvSpPr>
          <p:cNvPr id="14" name="TextBox 13">
            <a:extLst>
              <a:ext uri="{FF2B5EF4-FFF2-40B4-BE49-F238E27FC236}">
                <a16:creationId xmlns:a16="http://schemas.microsoft.com/office/drawing/2014/main" id="{AC47485E-81D7-2E3C-B0E9-F58BE99B3545}"/>
              </a:ext>
            </a:extLst>
          </p:cNvPr>
          <p:cNvSpPr txBox="1"/>
          <p:nvPr/>
        </p:nvSpPr>
        <p:spPr>
          <a:xfrm>
            <a:off x="1343751" y="4927102"/>
            <a:ext cx="5817445" cy="720000"/>
          </a:xfrm>
          <a:prstGeom prst="rect">
            <a:avLst/>
          </a:prstGeom>
          <a:noFill/>
        </p:spPr>
        <p:txBody>
          <a:bodyPr wrap="square" lIns="108000" tIns="108000" rIns="108000" bIns="108000" rtlCol="0" anchor="ctr" anchorCtr="0">
            <a:noAutofit/>
          </a:bodyPr>
          <a:lstStyle/>
          <a:p>
            <a:pPr algn="l">
              <a:spcAft>
                <a:spcPts val="600"/>
              </a:spcAft>
              <a:buClr>
                <a:schemeClr val="dk1"/>
              </a:buClr>
            </a:pPr>
            <a:r>
              <a:rPr lang="en-GB" sz="1600" dirty="0">
                <a:solidFill>
                  <a:schemeClr val="dk1"/>
                </a:solidFill>
              </a:rPr>
              <a:t>There </a:t>
            </a:r>
            <a:r>
              <a:rPr lang="en-GB" sz="1600" i="1" dirty="0">
                <a:solidFill>
                  <a:schemeClr val="dk1"/>
                </a:solidFill>
              </a:rPr>
              <a:t>could</a:t>
            </a:r>
            <a:r>
              <a:rPr lang="en-GB" sz="1600" dirty="0">
                <a:solidFill>
                  <a:schemeClr val="dk1"/>
                </a:solidFill>
              </a:rPr>
              <a:t> be wider benefits of transmission network build – e.g., option value – but, if so, these need to be assessed explicitly alongside the costs</a:t>
            </a:r>
          </a:p>
        </p:txBody>
      </p:sp>
      <p:pic>
        <p:nvPicPr>
          <p:cNvPr id="16" name="Graphic 15" descr="Clipboard with solid fill">
            <a:extLst>
              <a:ext uri="{FF2B5EF4-FFF2-40B4-BE49-F238E27FC236}">
                <a16:creationId xmlns:a16="http://schemas.microsoft.com/office/drawing/2014/main" id="{2ED3802E-F048-9A00-1D8E-B524CCF2EE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700" y="5030100"/>
            <a:ext cx="504000" cy="504000"/>
          </a:xfrm>
          <a:prstGeom prst="rect">
            <a:avLst/>
          </a:prstGeom>
        </p:spPr>
      </p:pic>
      <p:pic>
        <p:nvPicPr>
          <p:cNvPr id="18" name="Graphic 17" descr="Handshake with solid fill">
            <a:extLst>
              <a:ext uri="{FF2B5EF4-FFF2-40B4-BE49-F238E27FC236}">
                <a16:creationId xmlns:a16="http://schemas.microsoft.com/office/drawing/2014/main" id="{2CD79395-0925-FD4C-D61E-34B02A4471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700" y="4119603"/>
            <a:ext cx="504000" cy="504000"/>
          </a:xfrm>
          <a:prstGeom prst="rect">
            <a:avLst/>
          </a:prstGeom>
        </p:spPr>
      </p:pic>
      <p:pic>
        <p:nvPicPr>
          <p:cNvPr id="20" name="Graphic 19" descr="Coins with solid fill">
            <a:extLst>
              <a:ext uri="{FF2B5EF4-FFF2-40B4-BE49-F238E27FC236}">
                <a16:creationId xmlns:a16="http://schemas.microsoft.com/office/drawing/2014/main" id="{588CE4A8-D50E-5614-93BA-A960522B3F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8700" y="3199568"/>
            <a:ext cx="504000" cy="504000"/>
          </a:xfrm>
          <a:prstGeom prst="rect">
            <a:avLst/>
          </a:prstGeom>
        </p:spPr>
      </p:pic>
      <p:pic>
        <p:nvPicPr>
          <p:cNvPr id="22" name="Graphic 21" descr="Electric Tower with solid fill">
            <a:extLst>
              <a:ext uri="{FF2B5EF4-FFF2-40B4-BE49-F238E27FC236}">
                <a16:creationId xmlns:a16="http://schemas.microsoft.com/office/drawing/2014/main" id="{E57F8F17-41A4-7993-82AE-CDE4CA5DE5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8700" y="2279532"/>
            <a:ext cx="504000" cy="504000"/>
          </a:xfrm>
          <a:prstGeom prst="rect">
            <a:avLst/>
          </a:prstGeom>
        </p:spPr>
      </p:pic>
      <p:pic>
        <p:nvPicPr>
          <p:cNvPr id="24" name="Graphic 23" descr="Exponential Graph with solid fill">
            <a:extLst>
              <a:ext uri="{FF2B5EF4-FFF2-40B4-BE49-F238E27FC236}">
                <a16:creationId xmlns:a16="http://schemas.microsoft.com/office/drawing/2014/main" id="{E6DC99A2-A7B1-A75A-EF71-0FE52B572A4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8700" y="1359496"/>
            <a:ext cx="504000" cy="504000"/>
          </a:xfrm>
          <a:prstGeom prst="rect">
            <a:avLst/>
          </a:prstGeom>
        </p:spPr>
      </p:pic>
      <p:cxnSp>
        <p:nvCxnSpPr>
          <p:cNvPr id="25" name="Straight Connector 24">
            <a:extLst>
              <a:ext uri="{FF2B5EF4-FFF2-40B4-BE49-F238E27FC236}">
                <a16:creationId xmlns:a16="http://schemas.microsoft.com/office/drawing/2014/main" id="{61EC47E7-84B6-F577-5D79-DB9C4AD94F88}"/>
              </a:ext>
            </a:extLst>
          </p:cNvPr>
          <p:cNvCxnSpPr>
            <a:cxnSpLocks/>
          </p:cNvCxnSpPr>
          <p:nvPr/>
        </p:nvCxnSpPr>
        <p:spPr>
          <a:xfrm>
            <a:off x="7161196" y="1202253"/>
            <a:ext cx="0" cy="444484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54A34224-1D14-6A38-109B-862B5ED925F1}"/>
              </a:ext>
            </a:extLst>
          </p:cNvPr>
          <p:cNvPicPr>
            <a:picLocks noChangeAspect="1"/>
          </p:cNvPicPr>
          <p:nvPr/>
        </p:nvPicPr>
        <p:blipFill>
          <a:blip r:embed="rId14"/>
          <a:stretch>
            <a:fillRect/>
          </a:stretch>
        </p:blipFill>
        <p:spPr>
          <a:xfrm>
            <a:off x="7452509" y="1499260"/>
            <a:ext cx="4170789" cy="2775470"/>
          </a:xfrm>
          <a:prstGeom prst="rect">
            <a:avLst/>
          </a:prstGeom>
        </p:spPr>
      </p:pic>
      <p:sp>
        <p:nvSpPr>
          <p:cNvPr id="28" name="TextBox 27">
            <a:extLst>
              <a:ext uri="{FF2B5EF4-FFF2-40B4-BE49-F238E27FC236}">
                <a16:creationId xmlns:a16="http://schemas.microsoft.com/office/drawing/2014/main" id="{1D782E2D-14D5-2A79-574A-A50642F5D2EC}"/>
              </a:ext>
            </a:extLst>
          </p:cNvPr>
          <p:cNvSpPr txBox="1"/>
          <p:nvPr/>
        </p:nvSpPr>
        <p:spPr>
          <a:xfrm>
            <a:off x="7341159" y="4491456"/>
            <a:ext cx="4282138" cy="892552"/>
          </a:xfrm>
          <a:prstGeom prst="rect">
            <a:avLst/>
          </a:prstGeom>
          <a:noFill/>
        </p:spPr>
        <p:txBody>
          <a:bodyPr wrap="square">
            <a:spAutoFit/>
          </a:bodyPr>
          <a:lstStyle/>
          <a:p>
            <a:pPr algn="ctr"/>
            <a:r>
              <a:rPr lang="en-GB" sz="1300" dirty="0"/>
              <a:t>We should consider the optimal scale of transmission build based on locational pricing – if we do not, there is a real risk of burning money on pylons that become </a:t>
            </a:r>
            <a:r>
              <a:rPr lang="en-GB" sz="1300" b="1" dirty="0"/>
              <a:t>white elephants</a:t>
            </a:r>
          </a:p>
        </p:txBody>
      </p:sp>
    </p:spTree>
    <p:custDataLst>
      <p:tags r:id="rId1"/>
    </p:custDataLst>
    <p:extLst>
      <p:ext uri="{BB962C8B-B14F-4D97-AF65-F5344CB8AC3E}">
        <p14:creationId xmlns:p14="http://schemas.microsoft.com/office/powerpoint/2010/main" val="171774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374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FD59-FDA7-A51B-EABF-E07AE090D0CE}"/>
              </a:ext>
            </a:extLst>
          </p:cNvPr>
          <p:cNvSpPr>
            <a:spLocks noGrp="1"/>
          </p:cNvSpPr>
          <p:nvPr>
            <p:ph type="title"/>
            <p:custDataLst>
              <p:tags r:id="rId2"/>
            </p:custDataLst>
          </p:nvPr>
        </p:nvSpPr>
        <p:spPr>
          <a:xfrm>
            <a:off x="345447" y="590462"/>
            <a:ext cx="11486552" cy="346632"/>
          </a:xfrm>
        </p:spPr>
        <p:txBody>
          <a:bodyPr/>
          <a:lstStyle/>
          <a:p>
            <a:r>
              <a:rPr lang="en-GB" sz="2300" dirty="0"/>
              <a:t>Electricity markets in GB and several other jurisdictions face similar challenges as they progress towards Net Zero</a:t>
            </a:r>
          </a:p>
        </p:txBody>
      </p:sp>
      <p:sp>
        <p:nvSpPr>
          <p:cNvPr id="3" name="Slide Number Placeholder 2">
            <a:extLst>
              <a:ext uri="{FF2B5EF4-FFF2-40B4-BE49-F238E27FC236}">
                <a16:creationId xmlns:a16="http://schemas.microsoft.com/office/drawing/2014/main" id="{921DD004-353B-3960-50D8-E4FE3ADA569F}"/>
              </a:ext>
            </a:extLst>
          </p:cNvPr>
          <p:cNvSpPr>
            <a:spLocks noGrp="1"/>
          </p:cNvSpPr>
          <p:nvPr>
            <p:ph type="sldNum" sz="quarter" idx="12"/>
            <p:custDataLst>
              <p:tags r:id="rId3"/>
            </p:custDataLst>
          </p:nvPr>
        </p:nvSpPr>
        <p:spPr/>
        <p:txBody>
          <a:bodyPr/>
          <a:lstStyle/>
          <a:p>
            <a:fld id="{2A7E23D2-26F6-45E0-8E02-0D663AE6062C}" type="slidenum">
              <a:rPr lang="en-GB" smtClean="0"/>
              <a:pPr/>
              <a:t>2</a:t>
            </a:fld>
            <a:endParaRPr lang="en-GB" dirty="0"/>
          </a:p>
        </p:txBody>
      </p:sp>
      <p:cxnSp>
        <p:nvCxnSpPr>
          <p:cNvPr id="9" name="Straight Connector 8">
            <a:extLst>
              <a:ext uri="{FF2B5EF4-FFF2-40B4-BE49-F238E27FC236}">
                <a16:creationId xmlns:a16="http://schemas.microsoft.com/office/drawing/2014/main" id="{6188BA84-59CB-5C35-7651-EB4AA49D0458}"/>
              </a:ext>
            </a:extLst>
          </p:cNvPr>
          <p:cNvCxnSpPr>
            <a:cxnSpLocks/>
          </p:cNvCxnSpPr>
          <p:nvPr/>
        </p:nvCxnSpPr>
        <p:spPr>
          <a:xfrm>
            <a:off x="5094420" y="1922478"/>
            <a:ext cx="65946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3E56E1-3EAE-A64D-04F2-49DA1295E782}"/>
              </a:ext>
            </a:extLst>
          </p:cNvPr>
          <p:cNvCxnSpPr>
            <a:cxnSpLocks/>
          </p:cNvCxnSpPr>
          <p:nvPr/>
        </p:nvCxnSpPr>
        <p:spPr>
          <a:xfrm>
            <a:off x="5094420" y="3964636"/>
            <a:ext cx="658704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38DE00-F6DB-3FFA-3D8E-510580D3766C}"/>
              </a:ext>
            </a:extLst>
          </p:cNvPr>
          <p:cNvSpPr txBox="1"/>
          <p:nvPr/>
        </p:nvSpPr>
        <p:spPr>
          <a:xfrm>
            <a:off x="5080363" y="1351461"/>
            <a:ext cx="3394057" cy="574764"/>
          </a:xfrm>
          <a:prstGeom prst="rect">
            <a:avLst/>
          </a:prstGeom>
          <a:noFill/>
        </p:spPr>
        <p:txBody>
          <a:bodyPr wrap="square" lIns="108000" tIns="108000" rIns="108000" bIns="108000" rtlCol="0">
            <a:noAutofit/>
          </a:bodyPr>
          <a:lstStyle/>
          <a:p>
            <a:pPr>
              <a:spcAft>
                <a:spcPts val="600"/>
              </a:spcAft>
              <a:buClr>
                <a:schemeClr val="dk1"/>
              </a:buClr>
            </a:pPr>
            <a:r>
              <a:rPr lang="en-GB" sz="1100" b="1" dirty="0">
                <a:solidFill>
                  <a:srgbClr val="0067B1"/>
                </a:solidFill>
              </a:rPr>
              <a:t>This renewables capacity exceeds local demand in those regions…</a:t>
            </a:r>
          </a:p>
          <a:p>
            <a:pPr algn="l">
              <a:spcAft>
                <a:spcPts val="600"/>
              </a:spcAft>
              <a:buClr>
                <a:schemeClr val="dk1"/>
              </a:buClr>
            </a:pPr>
            <a:endParaRPr lang="en-GB" sz="1100" b="1" dirty="0">
              <a:solidFill>
                <a:schemeClr val="dk1"/>
              </a:solidFill>
            </a:endParaRPr>
          </a:p>
        </p:txBody>
      </p:sp>
      <p:sp>
        <p:nvSpPr>
          <p:cNvPr id="12" name="TextBox 11">
            <a:extLst>
              <a:ext uri="{FF2B5EF4-FFF2-40B4-BE49-F238E27FC236}">
                <a16:creationId xmlns:a16="http://schemas.microsoft.com/office/drawing/2014/main" id="{A6932765-BF96-9199-45C4-472C80DA5EAF}"/>
              </a:ext>
            </a:extLst>
          </p:cNvPr>
          <p:cNvSpPr txBox="1"/>
          <p:nvPr/>
        </p:nvSpPr>
        <p:spPr>
          <a:xfrm>
            <a:off x="8387940" y="1537540"/>
            <a:ext cx="3487737" cy="261610"/>
          </a:xfrm>
          <a:prstGeom prst="rect">
            <a:avLst/>
          </a:prstGeom>
          <a:noFill/>
        </p:spPr>
        <p:txBody>
          <a:bodyPr wrap="square">
            <a:spAutoFit/>
          </a:bodyPr>
          <a:lstStyle/>
          <a:p>
            <a:pPr defTabSz="414589"/>
            <a:r>
              <a:rPr lang="en-GB" sz="1100" b="1" dirty="0">
                <a:solidFill>
                  <a:srgbClr val="0067B1"/>
                </a:solidFill>
              </a:rPr>
              <a:t>… leading to rising constraint management costs </a:t>
            </a:r>
          </a:p>
        </p:txBody>
      </p:sp>
      <p:pic>
        <p:nvPicPr>
          <p:cNvPr id="15" name="Picture 14">
            <a:extLst>
              <a:ext uri="{FF2B5EF4-FFF2-40B4-BE49-F238E27FC236}">
                <a16:creationId xmlns:a16="http://schemas.microsoft.com/office/drawing/2014/main" id="{5B60DD2D-7151-D890-80D9-3C2208E8BED0}"/>
              </a:ext>
            </a:extLst>
          </p:cNvPr>
          <p:cNvPicPr>
            <a:picLocks/>
          </p:cNvPicPr>
          <p:nvPr/>
        </p:nvPicPr>
        <p:blipFill>
          <a:blip r:embed="rId6"/>
          <a:stretch>
            <a:fillRect/>
          </a:stretch>
        </p:blipFill>
        <p:spPr>
          <a:xfrm>
            <a:off x="4480348" y="2741081"/>
            <a:ext cx="524443" cy="360000"/>
          </a:xfrm>
          <a:prstGeom prst="rect">
            <a:avLst/>
          </a:prstGeom>
          <a:ln>
            <a:solidFill>
              <a:schemeClr val="bg1">
                <a:lumMod val="50000"/>
              </a:schemeClr>
            </a:solidFill>
          </a:ln>
        </p:spPr>
      </p:pic>
      <p:pic>
        <p:nvPicPr>
          <p:cNvPr id="17" name="Picture 16">
            <a:extLst>
              <a:ext uri="{FF2B5EF4-FFF2-40B4-BE49-F238E27FC236}">
                <a16:creationId xmlns:a16="http://schemas.microsoft.com/office/drawing/2014/main" id="{15E829CC-2B1A-D2BB-2DE9-22567E0A44F4}"/>
              </a:ext>
            </a:extLst>
          </p:cNvPr>
          <p:cNvPicPr>
            <a:picLocks noChangeAspect="1"/>
          </p:cNvPicPr>
          <p:nvPr/>
        </p:nvPicPr>
        <p:blipFill>
          <a:blip r:embed="rId7"/>
          <a:stretch>
            <a:fillRect/>
          </a:stretch>
        </p:blipFill>
        <p:spPr>
          <a:xfrm>
            <a:off x="4480348" y="4843414"/>
            <a:ext cx="524443" cy="360000"/>
          </a:xfrm>
          <a:prstGeom prst="rect">
            <a:avLst/>
          </a:prstGeom>
          <a:ln>
            <a:solidFill>
              <a:schemeClr val="bg1">
                <a:lumMod val="50000"/>
              </a:schemeClr>
            </a:solidFill>
          </a:ln>
        </p:spPr>
      </p:pic>
      <p:sp>
        <p:nvSpPr>
          <p:cNvPr id="19" name="Rectangle 18">
            <a:extLst>
              <a:ext uri="{FF2B5EF4-FFF2-40B4-BE49-F238E27FC236}">
                <a16:creationId xmlns:a16="http://schemas.microsoft.com/office/drawing/2014/main" id="{94FC848F-101C-6CBB-F351-079771235153}"/>
              </a:ext>
            </a:extLst>
          </p:cNvPr>
          <p:cNvSpPr/>
          <p:nvPr/>
        </p:nvSpPr>
        <p:spPr>
          <a:xfrm>
            <a:off x="4480348" y="3121387"/>
            <a:ext cx="524443" cy="201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4589"/>
            <a:endParaRPr lang="en-GB" sz="997" b="1" dirty="0">
              <a:solidFill>
                <a:srgbClr val="AFB2B3"/>
              </a:solidFill>
              <a:latin typeface="Calibri" panose="020F0502020204030204"/>
            </a:endParaRPr>
          </a:p>
        </p:txBody>
      </p:sp>
      <p:grpSp>
        <p:nvGrpSpPr>
          <p:cNvPr id="20" name="Group_45422.58875094955">
            <a:extLst>
              <a:ext uri="{FF2B5EF4-FFF2-40B4-BE49-F238E27FC236}">
                <a16:creationId xmlns:a16="http://schemas.microsoft.com/office/drawing/2014/main" id="{6DA0C494-450E-B341-789C-5F12034E23A0}"/>
              </a:ext>
            </a:extLst>
          </p:cNvPr>
          <p:cNvGrpSpPr/>
          <p:nvPr/>
        </p:nvGrpSpPr>
        <p:grpSpPr>
          <a:xfrm>
            <a:off x="5312766" y="2237156"/>
            <a:ext cx="945507" cy="1486095"/>
            <a:chOff x="218239" y="2256510"/>
            <a:chExt cx="1368349" cy="1865724"/>
          </a:xfrm>
        </p:grpSpPr>
        <p:pic>
          <p:nvPicPr>
            <p:cNvPr id="21" name="Picture 20">
              <a:extLst>
                <a:ext uri="{FF2B5EF4-FFF2-40B4-BE49-F238E27FC236}">
                  <a16:creationId xmlns:a16="http://schemas.microsoft.com/office/drawing/2014/main" id="{C33D1F97-9DA6-E100-1337-DDA50714510D}"/>
                </a:ext>
              </a:extLst>
            </p:cNvPr>
            <p:cNvPicPr>
              <a:picLocks noChangeAspect="1"/>
            </p:cNvPicPr>
            <p:nvPr/>
          </p:nvPicPr>
          <p:blipFill rotWithShape="1">
            <a:blip r:embed="rId8">
              <a:lum bright="70000" contrast="-70000"/>
            </a:blip>
            <a:srcRect l="9547" t="20151"/>
            <a:stretch/>
          </p:blipFill>
          <p:spPr>
            <a:xfrm>
              <a:off x="218239" y="2256510"/>
              <a:ext cx="1199608" cy="1865724"/>
            </a:xfrm>
            <a:prstGeom prst="rect">
              <a:avLst/>
            </a:prstGeom>
          </p:spPr>
        </p:pic>
        <p:sp>
          <p:nvSpPr>
            <p:cNvPr id="22" name="Arrow: Down 21">
              <a:extLst>
                <a:ext uri="{FF2B5EF4-FFF2-40B4-BE49-F238E27FC236}">
                  <a16:creationId xmlns:a16="http://schemas.microsoft.com/office/drawing/2014/main" id="{3677D104-2871-5FA4-74B3-DD036AB0A837}"/>
                </a:ext>
              </a:extLst>
            </p:cNvPr>
            <p:cNvSpPr/>
            <p:nvPr/>
          </p:nvSpPr>
          <p:spPr>
            <a:xfrm rot="19959671">
              <a:off x="771311" y="2830433"/>
              <a:ext cx="146169" cy="7049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589"/>
              <a:endParaRPr lang="en-GB" sz="1632" dirty="0">
                <a:solidFill>
                  <a:srgbClr val="FFFFFF"/>
                </a:solidFill>
              </a:endParaRPr>
            </a:p>
          </p:txBody>
        </p:sp>
        <p:grpSp>
          <p:nvGrpSpPr>
            <p:cNvPr id="23" name="Group 22">
              <a:extLst>
                <a:ext uri="{FF2B5EF4-FFF2-40B4-BE49-F238E27FC236}">
                  <a16:creationId xmlns:a16="http://schemas.microsoft.com/office/drawing/2014/main" id="{A27FA981-667A-99A1-D5E6-58395278FD0A}"/>
                </a:ext>
              </a:extLst>
            </p:cNvPr>
            <p:cNvGrpSpPr/>
            <p:nvPr/>
          </p:nvGrpSpPr>
          <p:grpSpPr>
            <a:xfrm>
              <a:off x="272685" y="2270520"/>
              <a:ext cx="571711" cy="450196"/>
              <a:chOff x="1322326" y="79962"/>
              <a:chExt cx="607383" cy="607383"/>
            </a:xfrm>
          </p:grpSpPr>
          <p:sp>
            <p:nvSpPr>
              <p:cNvPr id="26" name="Freeform: Shape 25">
                <a:extLst>
                  <a:ext uri="{FF2B5EF4-FFF2-40B4-BE49-F238E27FC236}">
                    <a16:creationId xmlns:a16="http://schemas.microsoft.com/office/drawing/2014/main" id="{52857422-8707-7C7A-CA57-CA71F781456B}"/>
                  </a:ext>
                </a:extLst>
              </p:cNvPr>
              <p:cNvSpPr/>
              <p:nvPr/>
            </p:nvSpPr>
            <p:spPr>
              <a:xfrm>
                <a:off x="1682501" y="614440"/>
                <a:ext cx="197395" cy="20271"/>
              </a:xfrm>
              <a:custGeom>
                <a:avLst/>
                <a:gdLst>
                  <a:gd name="connsiteX0" fmla="*/ 187650 w 197395"/>
                  <a:gd name="connsiteY0" fmla="*/ 3136 h 20271"/>
                  <a:gd name="connsiteX1" fmla="*/ 172836 w 197395"/>
                  <a:gd name="connsiteY1" fmla="*/ 0 h 20271"/>
                  <a:gd name="connsiteX2" fmla="*/ 172836 w 197395"/>
                  <a:gd name="connsiteY2" fmla="*/ 0 h 20271"/>
                  <a:gd name="connsiteX3" fmla="*/ 158021 w 197395"/>
                  <a:gd name="connsiteY3" fmla="*/ 3136 h 20271"/>
                  <a:gd name="connsiteX4" fmla="*/ 148145 w 197395"/>
                  <a:gd name="connsiteY4" fmla="*/ 5457 h 20271"/>
                  <a:gd name="connsiteX5" fmla="*/ 148145 w 197395"/>
                  <a:gd name="connsiteY5" fmla="*/ 5457 h 20271"/>
                  <a:gd name="connsiteX6" fmla="*/ 138269 w 197395"/>
                  <a:gd name="connsiteY6" fmla="*/ 3136 h 20271"/>
                  <a:gd name="connsiteX7" fmla="*/ 123454 w 197395"/>
                  <a:gd name="connsiteY7" fmla="*/ 0 h 20271"/>
                  <a:gd name="connsiteX8" fmla="*/ 123454 w 197395"/>
                  <a:gd name="connsiteY8" fmla="*/ 0 h 20271"/>
                  <a:gd name="connsiteX9" fmla="*/ 108640 w 197395"/>
                  <a:gd name="connsiteY9" fmla="*/ 3136 h 20271"/>
                  <a:gd name="connsiteX10" fmla="*/ 98763 w 197395"/>
                  <a:gd name="connsiteY10" fmla="*/ 5457 h 20271"/>
                  <a:gd name="connsiteX11" fmla="*/ 88887 w 197395"/>
                  <a:gd name="connsiteY11" fmla="*/ 3136 h 20271"/>
                  <a:gd name="connsiteX12" fmla="*/ 74073 w 197395"/>
                  <a:gd name="connsiteY12" fmla="*/ 0 h 20271"/>
                  <a:gd name="connsiteX13" fmla="*/ 74073 w 197395"/>
                  <a:gd name="connsiteY13" fmla="*/ 0 h 20271"/>
                  <a:gd name="connsiteX14" fmla="*/ 59258 w 197395"/>
                  <a:gd name="connsiteY14" fmla="*/ 3136 h 20271"/>
                  <a:gd name="connsiteX15" fmla="*/ 49382 w 197395"/>
                  <a:gd name="connsiteY15" fmla="*/ 5457 h 20271"/>
                  <a:gd name="connsiteX16" fmla="*/ 39505 w 197395"/>
                  <a:gd name="connsiteY16" fmla="*/ 3136 h 20271"/>
                  <a:gd name="connsiteX17" fmla="*/ 24691 w 197395"/>
                  <a:gd name="connsiteY17" fmla="*/ 0 h 20271"/>
                  <a:gd name="connsiteX18" fmla="*/ 24691 w 197395"/>
                  <a:gd name="connsiteY18" fmla="*/ 0 h 20271"/>
                  <a:gd name="connsiteX19" fmla="*/ 9876 w 197395"/>
                  <a:gd name="connsiteY19" fmla="*/ 3136 h 20271"/>
                  <a:gd name="connsiteX20" fmla="*/ 0 w 197395"/>
                  <a:gd name="connsiteY20" fmla="*/ 5457 h 20271"/>
                  <a:gd name="connsiteX21" fmla="*/ 0 w 197395"/>
                  <a:gd name="connsiteY21" fmla="*/ 20271 h 20271"/>
                  <a:gd name="connsiteX22" fmla="*/ 14815 w 197395"/>
                  <a:gd name="connsiteY22" fmla="*/ 17135 h 20271"/>
                  <a:gd name="connsiteX23" fmla="*/ 24691 w 197395"/>
                  <a:gd name="connsiteY23" fmla="*/ 14790 h 20271"/>
                  <a:gd name="connsiteX24" fmla="*/ 34567 w 197395"/>
                  <a:gd name="connsiteY24" fmla="*/ 17135 h 20271"/>
                  <a:gd name="connsiteX25" fmla="*/ 49382 w 197395"/>
                  <a:gd name="connsiteY25" fmla="*/ 20271 h 20271"/>
                  <a:gd name="connsiteX26" fmla="*/ 49382 w 197395"/>
                  <a:gd name="connsiteY26" fmla="*/ 20271 h 20271"/>
                  <a:gd name="connsiteX27" fmla="*/ 64196 w 197395"/>
                  <a:gd name="connsiteY27" fmla="*/ 17135 h 20271"/>
                  <a:gd name="connsiteX28" fmla="*/ 74073 w 197395"/>
                  <a:gd name="connsiteY28" fmla="*/ 14790 h 20271"/>
                  <a:gd name="connsiteX29" fmla="*/ 83949 w 197395"/>
                  <a:gd name="connsiteY29" fmla="*/ 17111 h 20271"/>
                  <a:gd name="connsiteX30" fmla="*/ 98763 w 197395"/>
                  <a:gd name="connsiteY30" fmla="*/ 20271 h 20271"/>
                  <a:gd name="connsiteX31" fmla="*/ 113578 w 197395"/>
                  <a:gd name="connsiteY31" fmla="*/ 17135 h 20271"/>
                  <a:gd name="connsiteX32" fmla="*/ 123454 w 197395"/>
                  <a:gd name="connsiteY32" fmla="*/ 14790 h 20271"/>
                  <a:gd name="connsiteX33" fmla="*/ 133331 w 197395"/>
                  <a:gd name="connsiteY33" fmla="*/ 17135 h 20271"/>
                  <a:gd name="connsiteX34" fmla="*/ 148145 w 197395"/>
                  <a:gd name="connsiteY34" fmla="*/ 20271 h 20271"/>
                  <a:gd name="connsiteX35" fmla="*/ 148145 w 197395"/>
                  <a:gd name="connsiteY35" fmla="*/ 20271 h 20271"/>
                  <a:gd name="connsiteX36" fmla="*/ 162960 w 197395"/>
                  <a:gd name="connsiteY36" fmla="*/ 17135 h 20271"/>
                  <a:gd name="connsiteX37" fmla="*/ 172836 w 197395"/>
                  <a:gd name="connsiteY37" fmla="*/ 14790 h 20271"/>
                  <a:gd name="connsiteX38" fmla="*/ 182712 w 197395"/>
                  <a:gd name="connsiteY38" fmla="*/ 17111 h 20271"/>
                  <a:gd name="connsiteX39" fmla="*/ 197396 w 197395"/>
                  <a:gd name="connsiteY39" fmla="*/ 20271 h 20271"/>
                  <a:gd name="connsiteX40" fmla="*/ 197396 w 197395"/>
                  <a:gd name="connsiteY40" fmla="*/ 5457 h 20271"/>
                  <a:gd name="connsiteX41" fmla="*/ 187650 w 197395"/>
                  <a:gd name="connsiteY41" fmla="*/ 3136 h 2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7395" h="20271">
                    <a:moveTo>
                      <a:pt x="187650" y="3136"/>
                    </a:moveTo>
                    <a:cubicBezTo>
                      <a:pt x="182928" y="1251"/>
                      <a:pt x="177917" y="191"/>
                      <a:pt x="172836" y="0"/>
                    </a:cubicBezTo>
                    <a:lnTo>
                      <a:pt x="172836" y="0"/>
                    </a:lnTo>
                    <a:cubicBezTo>
                      <a:pt x="167755" y="191"/>
                      <a:pt x="162744" y="1251"/>
                      <a:pt x="158021" y="3136"/>
                    </a:cubicBezTo>
                    <a:cubicBezTo>
                      <a:pt x="154876" y="4437"/>
                      <a:pt x="151541" y="5221"/>
                      <a:pt x="148145" y="5457"/>
                    </a:cubicBezTo>
                    <a:lnTo>
                      <a:pt x="148145" y="5457"/>
                    </a:lnTo>
                    <a:cubicBezTo>
                      <a:pt x="144749" y="5222"/>
                      <a:pt x="141414" y="4439"/>
                      <a:pt x="138269" y="3136"/>
                    </a:cubicBezTo>
                    <a:cubicBezTo>
                      <a:pt x="133546" y="1251"/>
                      <a:pt x="128535" y="191"/>
                      <a:pt x="123454" y="0"/>
                    </a:cubicBezTo>
                    <a:lnTo>
                      <a:pt x="123454" y="0"/>
                    </a:lnTo>
                    <a:cubicBezTo>
                      <a:pt x="118373" y="191"/>
                      <a:pt x="113362" y="1251"/>
                      <a:pt x="108640" y="3136"/>
                    </a:cubicBezTo>
                    <a:cubicBezTo>
                      <a:pt x="105494" y="4436"/>
                      <a:pt x="102159" y="5220"/>
                      <a:pt x="98763" y="5457"/>
                    </a:cubicBezTo>
                    <a:cubicBezTo>
                      <a:pt x="95368" y="5221"/>
                      <a:pt x="92032" y="4437"/>
                      <a:pt x="88887" y="3136"/>
                    </a:cubicBezTo>
                    <a:cubicBezTo>
                      <a:pt x="84164" y="1251"/>
                      <a:pt x="79154" y="191"/>
                      <a:pt x="74073" y="0"/>
                    </a:cubicBezTo>
                    <a:lnTo>
                      <a:pt x="74073" y="0"/>
                    </a:lnTo>
                    <a:cubicBezTo>
                      <a:pt x="68991" y="191"/>
                      <a:pt x="63981" y="1251"/>
                      <a:pt x="59258" y="3136"/>
                    </a:cubicBezTo>
                    <a:cubicBezTo>
                      <a:pt x="56113" y="4437"/>
                      <a:pt x="52777" y="5221"/>
                      <a:pt x="49382" y="5457"/>
                    </a:cubicBezTo>
                    <a:cubicBezTo>
                      <a:pt x="45986" y="5221"/>
                      <a:pt x="42650" y="4437"/>
                      <a:pt x="39505" y="3136"/>
                    </a:cubicBezTo>
                    <a:cubicBezTo>
                      <a:pt x="34783" y="1251"/>
                      <a:pt x="29772" y="191"/>
                      <a:pt x="24691" y="0"/>
                    </a:cubicBezTo>
                    <a:lnTo>
                      <a:pt x="24691" y="0"/>
                    </a:lnTo>
                    <a:cubicBezTo>
                      <a:pt x="19610" y="194"/>
                      <a:pt x="14600" y="1255"/>
                      <a:pt x="9876" y="3136"/>
                    </a:cubicBezTo>
                    <a:cubicBezTo>
                      <a:pt x="6730" y="4435"/>
                      <a:pt x="3395" y="5219"/>
                      <a:pt x="0" y="5457"/>
                    </a:cubicBezTo>
                    <a:lnTo>
                      <a:pt x="0" y="20271"/>
                    </a:lnTo>
                    <a:cubicBezTo>
                      <a:pt x="5081" y="20081"/>
                      <a:pt x="10092" y="19020"/>
                      <a:pt x="14815" y="17135"/>
                    </a:cubicBezTo>
                    <a:cubicBezTo>
                      <a:pt x="17960" y="15829"/>
                      <a:pt x="21294" y="15037"/>
                      <a:pt x="24691" y="14790"/>
                    </a:cubicBezTo>
                    <a:cubicBezTo>
                      <a:pt x="28088" y="15037"/>
                      <a:pt x="31422" y="15829"/>
                      <a:pt x="34567" y="17135"/>
                    </a:cubicBezTo>
                    <a:cubicBezTo>
                      <a:pt x="39290" y="19021"/>
                      <a:pt x="44300" y="20082"/>
                      <a:pt x="49382" y="20271"/>
                    </a:cubicBezTo>
                    <a:lnTo>
                      <a:pt x="49382" y="20271"/>
                    </a:lnTo>
                    <a:cubicBezTo>
                      <a:pt x="54463" y="20082"/>
                      <a:pt x="59474" y="19021"/>
                      <a:pt x="64196" y="17135"/>
                    </a:cubicBezTo>
                    <a:cubicBezTo>
                      <a:pt x="67341" y="15828"/>
                      <a:pt x="70676" y="15035"/>
                      <a:pt x="74073" y="14790"/>
                    </a:cubicBezTo>
                    <a:cubicBezTo>
                      <a:pt x="77468" y="15028"/>
                      <a:pt x="80803" y="15811"/>
                      <a:pt x="83949" y="17111"/>
                    </a:cubicBezTo>
                    <a:cubicBezTo>
                      <a:pt x="88670" y="19005"/>
                      <a:pt x="93681" y="20074"/>
                      <a:pt x="98763" y="20271"/>
                    </a:cubicBezTo>
                    <a:cubicBezTo>
                      <a:pt x="103845" y="20082"/>
                      <a:pt x="108855" y="19021"/>
                      <a:pt x="113578" y="17135"/>
                    </a:cubicBezTo>
                    <a:cubicBezTo>
                      <a:pt x="116723" y="15829"/>
                      <a:pt x="120057" y="15037"/>
                      <a:pt x="123454" y="14790"/>
                    </a:cubicBezTo>
                    <a:cubicBezTo>
                      <a:pt x="126851" y="15037"/>
                      <a:pt x="130186" y="15829"/>
                      <a:pt x="133331" y="17135"/>
                    </a:cubicBezTo>
                    <a:cubicBezTo>
                      <a:pt x="138053" y="19021"/>
                      <a:pt x="143064" y="20082"/>
                      <a:pt x="148145" y="20271"/>
                    </a:cubicBezTo>
                    <a:lnTo>
                      <a:pt x="148145" y="20271"/>
                    </a:lnTo>
                    <a:cubicBezTo>
                      <a:pt x="153226" y="20082"/>
                      <a:pt x="158237" y="19021"/>
                      <a:pt x="162960" y="17135"/>
                    </a:cubicBezTo>
                    <a:cubicBezTo>
                      <a:pt x="166104" y="15829"/>
                      <a:pt x="169439" y="15037"/>
                      <a:pt x="172836" y="14790"/>
                    </a:cubicBezTo>
                    <a:cubicBezTo>
                      <a:pt x="176231" y="15028"/>
                      <a:pt x="179566" y="15811"/>
                      <a:pt x="182712" y="17111"/>
                    </a:cubicBezTo>
                    <a:cubicBezTo>
                      <a:pt x="187387" y="19004"/>
                      <a:pt x="192355" y="20074"/>
                      <a:pt x="197396" y="20271"/>
                    </a:cubicBezTo>
                    <a:lnTo>
                      <a:pt x="197396" y="5457"/>
                    </a:lnTo>
                    <a:cubicBezTo>
                      <a:pt x="194042" y="5222"/>
                      <a:pt x="190750" y="4438"/>
                      <a:pt x="187650" y="3136"/>
                    </a:cubicBezTo>
                    <a:close/>
                  </a:path>
                </a:pathLst>
              </a:custGeom>
              <a:solidFill>
                <a:schemeClr val="accent2"/>
              </a:solidFill>
              <a:ln w="2381" cap="flat">
                <a:noFill/>
                <a:prstDash val="solid"/>
                <a:miter/>
              </a:ln>
            </p:spPr>
            <p:txBody>
              <a:bodyPr rtlCol="0" anchor="ctr"/>
              <a:lstStyle/>
              <a:p>
                <a:pPr defTabSz="414589"/>
                <a:endParaRPr lang="en-GB" sz="1632" dirty="0">
                  <a:solidFill>
                    <a:srgbClr val="000000"/>
                  </a:solidFill>
                </a:endParaRPr>
              </a:p>
            </p:txBody>
          </p:sp>
          <p:pic>
            <p:nvPicPr>
              <p:cNvPr id="27" name="Graphic 26" descr="Wind Turbines with solid fill">
                <a:extLst>
                  <a:ext uri="{FF2B5EF4-FFF2-40B4-BE49-F238E27FC236}">
                    <a16:creationId xmlns:a16="http://schemas.microsoft.com/office/drawing/2014/main" id="{5771E7EB-E294-A30E-0FE6-1470E60920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22326" y="79962"/>
                <a:ext cx="607383" cy="607383"/>
              </a:xfrm>
              <a:prstGeom prst="rect">
                <a:avLst/>
              </a:prstGeom>
            </p:spPr>
          </p:pic>
        </p:grpSp>
        <p:pic>
          <p:nvPicPr>
            <p:cNvPr id="24" name="Graphic 23" descr="Factory with solid fill">
              <a:extLst>
                <a:ext uri="{FF2B5EF4-FFF2-40B4-BE49-F238E27FC236}">
                  <a16:creationId xmlns:a16="http://schemas.microsoft.com/office/drawing/2014/main" id="{6D1AEE02-2584-40D5-D355-540AB99A54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1707" y="3566508"/>
              <a:ext cx="457200" cy="457200"/>
            </a:xfrm>
            <a:prstGeom prst="rect">
              <a:avLst/>
            </a:prstGeom>
          </p:spPr>
        </p:pic>
        <p:pic>
          <p:nvPicPr>
            <p:cNvPr id="25" name="Graphic 24" descr="Home with solid fill">
              <a:extLst>
                <a:ext uri="{FF2B5EF4-FFF2-40B4-BE49-F238E27FC236}">
                  <a16:creationId xmlns:a16="http://schemas.microsoft.com/office/drawing/2014/main" id="{0BDA9179-A450-9F74-0023-6E1B79A4CE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26938" y="3555888"/>
              <a:ext cx="459650" cy="459650"/>
            </a:xfrm>
            <a:prstGeom prst="rect">
              <a:avLst/>
            </a:prstGeom>
          </p:spPr>
        </p:pic>
      </p:grpSp>
      <p:sp>
        <p:nvSpPr>
          <p:cNvPr id="29" name="TextBox 28">
            <a:extLst>
              <a:ext uri="{FF2B5EF4-FFF2-40B4-BE49-F238E27FC236}">
                <a16:creationId xmlns:a16="http://schemas.microsoft.com/office/drawing/2014/main" id="{F8E43C8B-9131-E16D-9D17-A7ED850BEAFE}"/>
              </a:ext>
            </a:extLst>
          </p:cNvPr>
          <p:cNvSpPr txBox="1"/>
          <p:nvPr/>
        </p:nvSpPr>
        <p:spPr>
          <a:xfrm>
            <a:off x="6430974" y="2267381"/>
            <a:ext cx="1764000" cy="1473288"/>
          </a:xfrm>
          <a:prstGeom prst="rect">
            <a:avLst/>
          </a:prstGeom>
          <a:noFill/>
        </p:spPr>
        <p:txBody>
          <a:bodyPr wrap="square">
            <a:spAutoFit/>
          </a:bodyPr>
          <a:lstStyle/>
          <a:p>
            <a:pPr marL="77735" indent="-77735" defTabSz="414589">
              <a:buFont typeface="Arial" panose="020B0604020202020204" pitchFamily="34" charset="0"/>
              <a:buChar char="•"/>
            </a:pPr>
            <a:r>
              <a:rPr lang="en-GB" sz="997" dirty="0">
                <a:solidFill>
                  <a:srgbClr val="0D0D0D"/>
                </a:solidFill>
              </a:rPr>
              <a:t>RES is predominately located in remote areas (e.g. Scotland)…</a:t>
            </a:r>
          </a:p>
          <a:p>
            <a:pPr marL="77735" indent="-77735" defTabSz="414589">
              <a:buFont typeface="Arial" panose="020B0604020202020204" pitchFamily="34" charset="0"/>
              <a:buChar char="•"/>
            </a:pPr>
            <a:endParaRPr lang="en-GB" sz="997" dirty="0">
              <a:solidFill>
                <a:srgbClr val="0D0D0D"/>
              </a:solidFill>
            </a:endParaRPr>
          </a:p>
          <a:p>
            <a:pPr marL="77735" indent="-77735" defTabSz="414589">
              <a:buFont typeface="Arial" panose="020B0604020202020204" pitchFamily="34" charset="0"/>
              <a:buChar char="•"/>
            </a:pPr>
            <a:r>
              <a:rPr lang="en-GB" sz="997" dirty="0">
                <a:solidFill>
                  <a:srgbClr val="0D0D0D"/>
                </a:solidFill>
              </a:rPr>
              <a:t>..but demand is in the south, requires extensive transmission to bring this power to where it's needed.</a:t>
            </a:r>
            <a:endParaRPr lang="en-GB" sz="997" dirty="0">
              <a:solidFill>
                <a:srgbClr val="000000"/>
              </a:solidFill>
            </a:endParaRPr>
          </a:p>
        </p:txBody>
      </p:sp>
      <p:graphicFrame>
        <p:nvGraphicFramePr>
          <p:cNvPr id="30" name="Chart 29">
            <a:extLst>
              <a:ext uri="{FF2B5EF4-FFF2-40B4-BE49-F238E27FC236}">
                <a16:creationId xmlns:a16="http://schemas.microsoft.com/office/drawing/2014/main" id="{1AAA9CDC-6EFF-2646-C8BF-26DC3FF3787E}"/>
              </a:ext>
            </a:extLst>
          </p:cNvPr>
          <p:cNvGraphicFramePr>
            <a:graphicFrameLocks/>
          </p:cNvGraphicFramePr>
          <p:nvPr>
            <p:extLst>
              <p:ext uri="{D42A27DB-BD31-4B8C-83A1-F6EECF244321}">
                <p14:modId xmlns:p14="http://schemas.microsoft.com/office/powerpoint/2010/main" val="1752702191"/>
              </p:ext>
            </p:extLst>
          </p:nvPr>
        </p:nvGraphicFramePr>
        <p:xfrm>
          <a:off x="8190510" y="2079984"/>
          <a:ext cx="3103779" cy="1746209"/>
        </p:xfrm>
        <a:graphic>
          <a:graphicData uri="http://schemas.openxmlformats.org/drawingml/2006/chart">
            <c:chart xmlns:c="http://schemas.openxmlformats.org/drawingml/2006/chart" xmlns:r="http://schemas.openxmlformats.org/officeDocument/2006/relationships" r:id="rId15"/>
          </a:graphicData>
        </a:graphic>
      </p:graphicFrame>
      <p:sp>
        <p:nvSpPr>
          <p:cNvPr id="35" name="TextBox 34">
            <a:extLst>
              <a:ext uri="{FF2B5EF4-FFF2-40B4-BE49-F238E27FC236}">
                <a16:creationId xmlns:a16="http://schemas.microsoft.com/office/drawing/2014/main" id="{8ECE1EAD-BB8B-D5CA-B3A8-AB80490D4B75}"/>
              </a:ext>
            </a:extLst>
          </p:cNvPr>
          <p:cNvSpPr txBox="1"/>
          <p:nvPr/>
        </p:nvSpPr>
        <p:spPr>
          <a:xfrm>
            <a:off x="6430974" y="4476812"/>
            <a:ext cx="1764000" cy="1012970"/>
          </a:xfrm>
          <a:prstGeom prst="rect">
            <a:avLst/>
          </a:prstGeom>
          <a:noFill/>
        </p:spPr>
        <p:txBody>
          <a:bodyPr wrap="square">
            <a:spAutoFit/>
          </a:bodyPr>
          <a:lstStyle>
            <a:defPPr>
              <a:defRPr lang="en-US"/>
            </a:defPPr>
            <a:lvl1pPr marL="85725" indent="-85725">
              <a:buFont typeface="Arial" panose="020B0604020202020204" pitchFamily="34" charset="0"/>
              <a:buChar char="•"/>
              <a:defRPr sz="1100" b="0" i="0">
                <a:solidFill>
                  <a:srgbClr val="0D0D0D"/>
                </a:solidFill>
                <a:effectLst/>
                <a:latin typeface="Söhne"/>
              </a:defRPr>
            </a:lvl1pPr>
          </a:lstStyle>
          <a:p>
            <a:pPr marL="77735" indent="-77735" defTabSz="414589"/>
            <a:r>
              <a:rPr lang="en-GB" sz="997" dirty="0">
                <a:latin typeface="+mn-lt"/>
              </a:rPr>
              <a:t>North Germany is rich in wind energy resources,</a:t>
            </a:r>
          </a:p>
          <a:p>
            <a:pPr marL="77735" indent="-77735" defTabSz="414589"/>
            <a:endParaRPr lang="en-GB" sz="997" dirty="0">
              <a:latin typeface="+mn-lt"/>
            </a:endParaRPr>
          </a:p>
          <a:p>
            <a:pPr marL="77735" indent="-77735" defTabSz="414589"/>
            <a:r>
              <a:rPr lang="en-GB" sz="997" dirty="0">
                <a:latin typeface="+mn-lt"/>
              </a:rPr>
              <a:t>but demand is concentrated in southern regions</a:t>
            </a:r>
          </a:p>
        </p:txBody>
      </p:sp>
      <p:grpSp>
        <p:nvGrpSpPr>
          <p:cNvPr id="37" name="Group_45422.5890162037036401">
            <a:extLst>
              <a:ext uri="{FF2B5EF4-FFF2-40B4-BE49-F238E27FC236}">
                <a16:creationId xmlns:a16="http://schemas.microsoft.com/office/drawing/2014/main" id="{DE10CE1E-A22E-3461-BE7F-5BE187068CEC}"/>
              </a:ext>
            </a:extLst>
          </p:cNvPr>
          <p:cNvGrpSpPr/>
          <p:nvPr/>
        </p:nvGrpSpPr>
        <p:grpSpPr>
          <a:xfrm>
            <a:off x="5393930" y="4302778"/>
            <a:ext cx="909244" cy="1301932"/>
            <a:chOff x="1431545" y="4531344"/>
            <a:chExt cx="909244" cy="1301932"/>
          </a:xfrm>
        </p:grpSpPr>
        <p:sp>
          <p:nvSpPr>
            <p:cNvPr id="38" name="Freeform 69">
              <a:extLst>
                <a:ext uri="{FF2B5EF4-FFF2-40B4-BE49-F238E27FC236}">
                  <a16:creationId xmlns:a16="http://schemas.microsoft.com/office/drawing/2014/main" id="{DB6C46D9-D409-5596-E337-4B8176571C5A}"/>
                </a:ext>
              </a:extLst>
            </p:cNvPr>
            <p:cNvSpPr>
              <a:spLocks/>
            </p:cNvSpPr>
            <p:nvPr/>
          </p:nvSpPr>
          <p:spPr bwMode="auto">
            <a:xfrm>
              <a:off x="1431545" y="4710890"/>
              <a:ext cx="883547" cy="1112736"/>
            </a:xfrm>
            <a:custGeom>
              <a:avLst/>
              <a:gdLst>
                <a:gd name="T0" fmla="*/ 108798343 w 128"/>
                <a:gd name="T1" fmla="*/ 4543425 h 152"/>
                <a:gd name="T2" fmla="*/ 122399074 w 128"/>
                <a:gd name="T3" fmla="*/ 20444661 h 152"/>
                <a:gd name="T4" fmla="*/ 129198689 w 128"/>
                <a:gd name="T5" fmla="*/ 34073432 h 152"/>
                <a:gd name="T6" fmla="*/ 142797919 w 128"/>
                <a:gd name="T7" fmla="*/ 29530007 h 152"/>
                <a:gd name="T8" fmla="*/ 163198265 w 128"/>
                <a:gd name="T9" fmla="*/ 29530007 h 152"/>
                <a:gd name="T10" fmla="*/ 147331496 w 128"/>
                <a:gd name="T11" fmla="*/ 43160282 h 152"/>
                <a:gd name="T12" fmla="*/ 167730341 w 128"/>
                <a:gd name="T13" fmla="*/ 49974667 h 152"/>
                <a:gd name="T14" fmla="*/ 192664264 w 128"/>
                <a:gd name="T15" fmla="*/ 34073432 h 152"/>
                <a:gd name="T16" fmla="*/ 201729917 w 128"/>
                <a:gd name="T17" fmla="*/ 24986582 h 152"/>
                <a:gd name="T18" fmla="*/ 201729917 w 128"/>
                <a:gd name="T19" fmla="*/ 29530007 h 152"/>
                <a:gd name="T20" fmla="*/ 217596686 w 128"/>
                <a:gd name="T21" fmla="*/ 29530007 h 152"/>
                <a:gd name="T22" fmla="*/ 235729493 w 128"/>
                <a:gd name="T23" fmla="*/ 38616857 h 152"/>
                <a:gd name="T24" fmla="*/ 251596262 w 128"/>
                <a:gd name="T25" fmla="*/ 59060013 h 152"/>
                <a:gd name="T26" fmla="*/ 271996608 w 128"/>
                <a:gd name="T27" fmla="*/ 72690288 h 152"/>
                <a:gd name="T28" fmla="*/ 271996608 w 128"/>
                <a:gd name="T29" fmla="*/ 109034680 h 152"/>
                <a:gd name="T30" fmla="*/ 276530185 w 128"/>
                <a:gd name="T31" fmla="*/ 134022766 h 152"/>
                <a:gd name="T32" fmla="*/ 290129415 w 128"/>
                <a:gd name="T33" fmla="*/ 163552772 h 152"/>
                <a:gd name="T34" fmla="*/ 276530185 w 128"/>
                <a:gd name="T35" fmla="*/ 186268393 h 152"/>
                <a:gd name="T36" fmla="*/ 256129839 w 128"/>
                <a:gd name="T37" fmla="*/ 193082779 h 152"/>
                <a:gd name="T38" fmla="*/ 226663840 w 128"/>
                <a:gd name="T39" fmla="*/ 206713054 h 152"/>
                <a:gd name="T40" fmla="*/ 197197841 w 128"/>
                <a:gd name="T41" fmla="*/ 211254975 h 152"/>
                <a:gd name="T42" fmla="*/ 210797071 w 128"/>
                <a:gd name="T43" fmla="*/ 236243061 h 152"/>
                <a:gd name="T44" fmla="*/ 231197417 w 128"/>
                <a:gd name="T45" fmla="*/ 261229642 h 152"/>
                <a:gd name="T46" fmla="*/ 251596262 w 128"/>
                <a:gd name="T47" fmla="*/ 295303074 h 152"/>
                <a:gd name="T48" fmla="*/ 226663840 w 128"/>
                <a:gd name="T49" fmla="*/ 320291159 h 152"/>
                <a:gd name="T50" fmla="*/ 231197417 w 128"/>
                <a:gd name="T51" fmla="*/ 336190891 h 152"/>
                <a:gd name="T52" fmla="*/ 201729917 w 128"/>
                <a:gd name="T53" fmla="*/ 336190891 h 152"/>
                <a:gd name="T54" fmla="*/ 172263918 w 128"/>
                <a:gd name="T55" fmla="*/ 340734316 h 152"/>
                <a:gd name="T56" fmla="*/ 151865073 w 128"/>
                <a:gd name="T57" fmla="*/ 340734316 h 152"/>
                <a:gd name="T58" fmla="*/ 129198689 w 128"/>
                <a:gd name="T59" fmla="*/ 340734316 h 152"/>
                <a:gd name="T60" fmla="*/ 113331920 w 128"/>
                <a:gd name="T61" fmla="*/ 336190891 h 152"/>
                <a:gd name="T62" fmla="*/ 99732690 w 128"/>
                <a:gd name="T63" fmla="*/ 324833080 h 152"/>
                <a:gd name="T64" fmla="*/ 79332344 w 128"/>
                <a:gd name="T65" fmla="*/ 336190891 h 152"/>
                <a:gd name="T66" fmla="*/ 63465575 w 128"/>
                <a:gd name="T67" fmla="*/ 329376505 h 152"/>
                <a:gd name="T68" fmla="*/ 63465575 w 128"/>
                <a:gd name="T69" fmla="*/ 299846499 h 152"/>
                <a:gd name="T70" fmla="*/ 70265190 w 128"/>
                <a:gd name="T71" fmla="*/ 270316492 h 152"/>
                <a:gd name="T72" fmla="*/ 45332768 w 128"/>
                <a:gd name="T73" fmla="*/ 270316492 h 152"/>
                <a:gd name="T74" fmla="*/ 29465999 w 128"/>
                <a:gd name="T75" fmla="*/ 261229642 h 152"/>
                <a:gd name="T76" fmla="*/ 20400346 w 128"/>
                <a:gd name="T77" fmla="*/ 240786486 h 152"/>
                <a:gd name="T78" fmla="*/ 11333192 w 128"/>
                <a:gd name="T79" fmla="*/ 215798400 h 152"/>
                <a:gd name="T80" fmla="*/ 0 w 128"/>
                <a:gd name="T81" fmla="*/ 186268393 h 152"/>
                <a:gd name="T82" fmla="*/ 4533577 w 128"/>
                <a:gd name="T83" fmla="*/ 156738387 h 152"/>
                <a:gd name="T84" fmla="*/ 29465999 w 128"/>
                <a:gd name="T85" fmla="*/ 147651537 h 152"/>
                <a:gd name="T86" fmla="*/ 40799191 w 128"/>
                <a:gd name="T87" fmla="*/ 127206876 h 152"/>
                <a:gd name="T88" fmla="*/ 29465999 w 128"/>
                <a:gd name="T89" fmla="*/ 113578105 h 152"/>
                <a:gd name="T90" fmla="*/ 45332768 w 128"/>
                <a:gd name="T91" fmla="*/ 97676870 h 152"/>
                <a:gd name="T92" fmla="*/ 49866345 w 128"/>
                <a:gd name="T93" fmla="*/ 88591524 h 152"/>
                <a:gd name="T94" fmla="*/ 33999576 w 128"/>
                <a:gd name="T95" fmla="*/ 72690288 h 152"/>
                <a:gd name="T96" fmla="*/ 63465575 w 128"/>
                <a:gd name="T97" fmla="*/ 63603438 h 152"/>
                <a:gd name="T98" fmla="*/ 70265190 w 128"/>
                <a:gd name="T99" fmla="*/ 68146863 h 152"/>
                <a:gd name="T100" fmla="*/ 79332344 w 128"/>
                <a:gd name="T101" fmla="*/ 79504674 h 152"/>
                <a:gd name="T102" fmla="*/ 79332344 w 128"/>
                <a:gd name="T103" fmla="*/ 63603438 h 152"/>
                <a:gd name="T104" fmla="*/ 104264766 w 128"/>
                <a:gd name="T105" fmla="*/ 54518092 h 152"/>
                <a:gd name="T106" fmla="*/ 104264766 w 128"/>
                <a:gd name="T107" fmla="*/ 54518092 h 152"/>
                <a:gd name="T108" fmla="*/ 99732690 w 128"/>
                <a:gd name="T109" fmla="*/ 38616857 h 152"/>
                <a:gd name="T110" fmla="*/ 83865921 w 128"/>
                <a:gd name="T111" fmla="*/ 24986582 h 152"/>
                <a:gd name="T112" fmla="*/ 88399498 w 128"/>
                <a:gd name="T113" fmla="*/ 9086850 h 152"/>
                <a:gd name="T114" fmla="*/ 79332344 w 128"/>
                <a:gd name="T115" fmla="*/ 0 h 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8" h="152">
                  <a:moveTo>
                    <a:pt x="35" y="0"/>
                  </a:moveTo>
                  <a:lnTo>
                    <a:pt x="39" y="0"/>
                  </a:lnTo>
                  <a:lnTo>
                    <a:pt x="46" y="2"/>
                  </a:lnTo>
                  <a:lnTo>
                    <a:pt x="48" y="2"/>
                  </a:lnTo>
                  <a:lnTo>
                    <a:pt x="50" y="2"/>
                  </a:lnTo>
                  <a:lnTo>
                    <a:pt x="52" y="4"/>
                  </a:lnTo>
                  <a:lnTo>
                    <a:pt x="57" y="4"/>
                  </a:lnTo>
                  <a:lnTo>
                    <a:pt x="54" y="9"/>
                  </a:lnTo>
                  <a:lnTo>
                    <a:pt x="52" y="11"/>
                  </a:lnTo>
                  <a:lnTo>
                    <a:pt x="54" y="11"/>
                  </a:lnTo>
                  <a:lnTo>
                    <a:pt x="57" y="13"/>
                  </a:lnTo>
                  <a:lnTo>
                    <a:pt x="57" y="15"/>
                  </a:lnTo>
                  <a:lnTo>
                    <a:pt x="59" y="13"/>
                  </a:lnTo>
                  <a:lnTo>
                    <a:pt x="61" y="11"/>
                  </a:lnTo>
                  <a:lnTo>
                    <a:pt x="63" y="13"/>
                  </a:lnTo>
                  <a:lnTo>
                    <a:pt x="67" y="15"/>
                  </a:lnTo>
                  <a:lnTo>
                    <a:pt x="67" y="13"/>
                  </a:lnTo>
                  <a:lnTo>
                    <a:pt x="70" y="13"/>
                  </a:lnTo>
                  <a:lnTo>
                    <a:pt x="72" y="13"/>
                  </a:lnTo>
                  <a:lnTo>
                    <a:pt x="72" y="15"/>
                  </a:lnTo>
                  <a:lnTo>
                    <a:pt x="70" y="17"/>
                  </a:lnTo>
                  <a:lnTo>
                    <a:pt x="67" y="17"/>
                  </a:lnTo>
                  <a:lnTo>
                    <a:pt x="65" y="19"/>
                  </a:lnTo>
                  <a:lnTo>
                    <a:pt x="67" y="19"/>
                  </a:lnTo>
                  <a:lnTo>
                    <a:pt x="70" y="19"/>
                  </a:lnTo>
                  <a:lnTo>
                    <a:pt x="72" y="19"/>
                  </a:lnTo>
                  <a:lnTo>
                    <a:pt x="74" y="22"/>
                  </a:lnTo>
                  <a:lnTo>
                    <a:pt x="76" y="22"/>
                  </a:lnTo>
                  <a:lnTo>
                    <a:pt x="76" y="19"/>
                  </a:lnTo>
                  <a:lnTo>
                    <a:pt x="78" y="17"/>
                  </a:lnTo>
                  <a:lnTo>
                    <a:pt x="85" y="15"/>
                  </a:lnTo>
                  <a:lnTo>
                    <a:pt x="85" y="13"/>
                  </a:lnTo>
                  <a:lnTo>
                    <a:pt x="87" y="13"/>
                  </a:lnTo>
                  <a:lnTo>
                    <a:pt x="89" y="11"/>
                  </a:lnTo>
                  <a:lnTo>
                    <a:pt x="93" y="11"/>
                  </a:lnTo>
                  <a:lnTo>
                    <a:pt x="91" y="13"/>
                  </a:lnTo>
                  <a:lnTo>
                    <a:pt x="89" y="13"/>
                  </a:lnTo>
                  <a:lnTo>
                    <a:pt x="87" y="15"/>
                  </a:lnTo>
                  <a:lnTo>
                    <a:pt x="89" y="15"/>
                  </a:lnTo>
                  <a:lnTo>
                    <a:pt x="91" y="13"/>
                  </a:lnTo>
                  <a:lnTo>
                    <a:pt x="96" y="13"/>
                  </a:lnTo>
                  <a:lnTo>
                    <a:pt x="98" y="13"/>
                  </a:lnTo>
                  <a:lnTo>
                    <a:pt x="100" y="15"/>
                  </a:lnTo>
                  <a:lnTo>
                    <a:pt x="104" y="17"/>
                  </a:lnTo>
                  <a:lnTo>
                    <a:pt x="107" y="17"/>
                  </a:lnTo>
                  <a:lnTo>
                    <a:pt x="109" y="19"/>
                  </a:lnTo>
                  <a:lnTo>
                    <a:pt x="109" y="24"/>
                  </a:lnTo>
                  <a:lnTo>
                    <a:pt x="111" y="26"/>
                  </a:lnTo>
                  <a:lnTo>
                    <a:pt x="113" y="26"/>
                  </a:lnTo>
                  <a:lnTo>
                    <a:pt x="115" y="26"/>
                  </a:lnTo>
                  <a:lnTo>
                    <a:pt x="117" y="26"/>
                  </a:lnTo>
                  <a:lnTo>
                    <a:pt x="120" y="32"/>
                  </a:lnTo>
                  <a:lnTo>
                    <a:pt x="120" y="39"/>
                  </a:lnTo>
                  <a:lnTo>
                    <a:pt x="115" y="41"/>
                  </a:lnTo>
                  <a:lnTo>
                    <a:pt x="115" y="43"/>
                  </a:lnTo>
                  <a:lnTo>
                    <a:pt x="120" y="48"/>
                  </a:lnTo>
                  <a:lnTo>
                    <a:pt x="120" y="50"/>
                  </a:lnTo>
                  <a:lnTo>
                    <a:pt x="122" y="54"/>
                  </a:lnTo>
                  <a:lnTo>
                    <a:pt x="122" y="56"/>
                  </a:lnTo>
                  <a:lnTo>
                    <a:pt x="122" y="59"/>
                  </a:lnTo>
                  <a:lnTo>
                    <a:pt x="122" y="61"/>
                  </a:lnTo>
                  <a:lnTo>
                    <a:pt x="124" y="67"/>
                  </a:lnTo>
                  <a:lnTo>
                    <a:pt x="126" y="69"/>
                  </a:lnTo>
                  <a:lnTo>
                    <a:pt x="128" y="72"/>
                  </a:lnTo>
                  <a:lnTo>
                    <a:pt x="128" y="80"/>
                  </a:lnTo>
                  <a:lnTo>
                    <a:pt x="126" y="82"/>
                  </a:lnTo>
                  <a:lnTo>
                    <a:pt x="124" y="80"/>
                  </a:lnTo>
                  <a:lnTo>
                    <a:pt x="122" y="82"/>
                  </a:lnTo>
                  <a:lnTo>
                    <a:pt x="117" y="80"/>
                  </a:lnTo>
                  <a:lnTo>
                    <a:pt x="117" y="85"/>
                  </a:lnTo>
                  <a:lnTo>
                    <a:pt x="115" y="85"/>
                  </a:lnTo>
                  <a:lnTo>
                    <a:pt x="113" y="85"/>
                  </a:lnTo>
                  <a:lnTo>
                    <a:pt x="109" y="85"/>
                  </a:lnTo>
                  <a:lnTo>
                    <a:pt x="107" y="87"/>
                  </a:lnTo>
                  <a:lnTo>
                    <a:pt x="102" y="87"/>
                  </a:lnTo>
                  <a:lnTo>
                    <a:pt x="100" y="91"/>
                  </a:lnTo>
                  <a:lnTo>
                    <a:pt x="98" y="91"/>
                  </a:lnTo>
                  <a:lnTo>
                    <a:pt x="91" y="95"/>
                  </a:lnTo>
                  <a:lnTo>
                    <a:pt x="89" y="95"/>
                  </a:lnTo>
                  <a:lnTo>
                    <a:pt x="87" y="93"/>
                  </a:lnTo>
                  <a:lnTo>
                    <a:pt x="87" y="95"/>
                  </a:lnTo>
                  <a:lnTo>
                    <a:pt x="87" y="98"/>
                  </a:lnTo>
                  <a:lnTo>
                    <a:pt x="91" y="100"/>
                  </a:lnTo>
                  <a:lnTo>
                    <a:pt x="93" y="104"/>
                  </a:lnTo>
                  <a:lnTo>
                    <a:pt x="93" y="108"/>
                  </a:lnTo>
                  <a:lnTo>
                    <a:pt x="96" y="111"/>
                  </a:lnTo>
                  <a:lnTo>
                    <a:pt x="98" y="113"/>
                  </a:lnTo>
                  <a:lnTo>
                    <a:pt x="102" y="115"/>
                  </a:lnTo>
                  <a:lnTo>
                    <a:pt x="107" y="117"/>
                  </a:lnTo>
                  <a:lnTo>
                    <a:pt x="113" y="124"/>
                  </a:lnTo>
                  <a:lnTo>
                    <a:pt x="111" y="128"/>
                  </a:lnTo>
                  <a:lnTo>
                    <a:pt x="111" y="130"/>
                  </a:lnTo>
                  <a:lnTo>
                    <a:pt x="109" y="130"/>
                  </a:lnTo>
                  <a:lnTo>
                    <a:pt x="107" y="135"/>
                  </a:lnTo>
                  <a:lnTo>
                    <a:pt x="104" y="135"/>
                  </a:lnTo>
                  <a:lnTo>
                    <a:pt x="100" y="141"/>
                  </a:lnTo>
                  <a:lnTo>
                    <a:pt x="100" y="143"/>
                  </a:lnTo>
                  <a:lnTo>
                    <a:pt x="104" y="143"/>
                  </a:lnTo>
                  <a:lnTo>
                    <a:pt x="104" y="148"/>
                  </a:lnTo>
                  <a:lnTo>
                    <a:pt x="102" y="148"/>
                  </a:lnTo>
                  <a:lnTo>
                    <a:pt x="100" y="145"/>
                  </a:lnTo>
                  <a:lnTo>
                    <a:pt x="96" y="148"/>
                  </a:lnTo>
                  <a:lnTo>
                    <a:pt x="91" y="145"/>
                  </a:lnTo>
                  <a:lnTo>
                    <a:pt x="89" y="148"/>
                  </a:lnTo>
                  <a:lnTo>
                    <a:pt x="85" y="150"/>
                  </a:lnTo>
                  <a:lnTo>
                    <a:pt x="83" y="150"/>
                  </a:lnTo>
                  <a:lnTo>
                    <a:pt x="80" y="150"/>
                  </a:lnTo>
                  <a:lnTo>
                    <a:pt x="76" y="150"/>
                  </a:lnTo>
                  <a:lnTo>
                    <a:pt x="74" y="150"/>
                  </a:lnTo>
                  <a:lnTo>
                    <a:pt x="72" y="148"/>
                  </a:lnTo>
                  <a:lnTo>
                    <a:pt x="67" y="150"/>
                  </a:lnTo>
                  <a:lnTo>
                    <a:pt x="65" y="152"/>
                  </a:lnTo>
                  <a:lnTo>
                    <a:pt x="63" y="152"/>
                  </a:lnTo>
                  <a:lnTo>
                    <a:pt x="61" y="150"/>
                  </a:lnTo>
                  <a:lnTo>
                    <a:pt x="57" y="150"/>
                  </a:lnTo>
                  <a:lnTo>
                    <a:pt x="54" y="150"/>
                  </a:lnTo>
                  <a:lnTo>
                    <a:pt x="52" y="150"/>
                  </a:lnTo>
                  <a:lnTo>
                    <a:pt x="50" y="148"/>
                  </a:lnTo>
                  <a:lnTo>
                    <a:pt x="48" y="145"/>
                  </a:lnTo>
                  <a:lnTo>
                    <a:pt x="46" y="148"/>
                  </a:lnTo>
                  <a:lnTo>
                    <a:pt x="44" y="148"/>
                  </a:lnTo>
                  <a:lnTo>
                    <a:pt x="44" y="143"/>
                  </a:lnTo>
                  <a:lnTo>
                    <a:pt x="39" y="145"/>
                  </a:lnTo>
                  <a:lnTo>
                    <a:pt x="39" y="148"/>
                  </a:lnTo>
                  <a:lnTo>
                    <a:pt x="39" y="150"/>
                  </a:lnTo>
                  <a:lnTo>
                    <a:pt x="35" y="148"/>
                  </a:lnTo>
                  <a:lnTo>
                    <a:pt x="33" y="150"/>
                  </a:lnTo>
                  <a:lnTo>
                    <a:pt x="31" y="148"/>
                  </a:lnTo>
                  <a:lnTo>
                    <a:pt x="28" y="145"/>
                  </a:lnTo>
                  <a:lnTo>
                    <a:pt x="26" y="143"/>
                  </a:lnTo>
                  <a:lnTo>
                    <a:pt x="26" y="139"/>
                  </a:lnTo>
                  <a:lnTo>
                    <a:pt x="26" y="135"/>
                  </a:lnTo>
                  <a:lnTo>
                    <a:pt x="28" y="132"/>
                  </a:lnTo>
                  <a:lnTo>
                    <a:pt x="28" y="130"/>
                  </a:lnTo>
                  <a:lnTo>
                    <a:pt x="31" y="126"/>
                  </a:lnTo>
                  <a:lnTo>
                    <a:pt x="35" y="121"/>
                  </a:lnTo>
                  <a:lnTo>
                    <a:pt x="31" y="119"/>
                  </a:lnTo>
                  <a:lnTo>
                    <a:pt x="28" y="119"/>
                  </a:lnTo>
                  <a:lnTo>
                    <a:pt x="24" y="117"/>
                  </a:lnTo>
                  <a:lnTo>
                    <a:pt x="22" y="119"/>
                  </a:lnTo>
                  <a:lnTo>
                    <a:pt x="20" y="119"/>
                  </a:lnTo>
                  <a:lnTo>
                    <a:pt x="18" y="119"/>
                  </a:lnTo>
                  <a:lnTo>
                    <a:pt x="15" y="119"/>
                  </a:lnTo>
                  <a:lnTo>
                    <a:pt x="13" y="117"/>
                  </a:lnTo>
                  <a:lnTo>
                    <a:pt x="13" y="115"/>
                  </a:lnTo>
                  <a:lnTo>
                    <a:pt x="9" y="113"/>
                  </a:lnTo>
                  <a:lnTo>
                    <a:pt x="9" y="108"/>
                  </a:lnTo>
                  <a:lnTo>
                    <a:pt x="9" y="106"/>
                  </a:lnTo>
                  <a:lnTo>
                    <a:pt x="7" y="104"/>
                  </a:lnTo>
                  <a:lnTo>
                    <a:pt x="5" y="100"/>
                  </a:lnTo>
                  <a:lnTo>
                    <a:pt x="2" y="100"/>
                  </a:lnTo>
                  <a:lnTo>
                    <a:pt x="5" y="95"/>
                  </a:lnTo>
                  <a:lnTo>
                    <a:pt x="2" y="91"/>
                  </a:lnTo>
                  <a:lnTo>
                    <a:pt x="2" y="89"/>
                  </a:lnTo>
                  <a:lnTo>
                    <a:pt x="0" y="85"/>
                  </a:lnTo>
                  <a:lnTo>
                    <a:pt x="0" y="82"/>
                  </a:lnTo>
                  <a:lnTo>
                    <a:pt x="2" y="80"/>
                  </a:lnTo>
                  <a:lnTo>
                    <a:pt x="2" y="74"/>
                  </a:lnTo>
                  <a:lnTo>
                    <a:pt x="2" y="69"/>
                  </a:lnTo>
                  <a:lnTo>
                    <a:pt x="5" y="67"/>
                  </a:lnTo>
                  <a:lnTo>
                    <a:pt x="7" y="65"/>
                  </a:lnTo>
                  <a:lnTo>
                    <a:pt x="11" y="63"/>
                  </a:lnTo>
                  <a:lnTo>
                    <a:pt x="13" y="65"/>
                  </a:lnTo>
                  <a:lnTo>
                    <a:pt x="15" y="63"/>
                  </a:lnTo>
                  <a:lnTo>
                    <a:pt x="15" y="61"/>
                  </a:lnTo>
                  <a:lnTo>
                    <a:pt x="18" y="59"/>
                  </a:lnTo>
                  <a:lnTo>
                    <a:pt x="18" y="56"/>
                  </a:lnTo>
                  <a:lnTo>
                    <a:pt x="18" y="54"/>
                  </a:lnTo>
                  <a:lnTo>
                    <a:pt x="15" y="52"/>
                  </a:lnTo>
                  <a:lnTo>
                    <a:pt x="13" y="52"/>
                  </a:lnTo>
                  <a:lnTo>
                    <a:pt x="13" y="50"/>
                  </a:lnTo>
                  <a:lnTo>
                    <a:pt x="13" y="48"/>
                  </a:lnTo>
                  <a:lnTo>
                    <a:pt x="18" y="50"/>
                  </a:lnTo>
                  <a:lnTo>
                    <a:pt x="20" y="48"/>
                  </a:lnTo>
                  <a:lnTo>
                    <a:pt x="20" y="43"/>
                  </a:lnTo>
                  <a:lnTo>
                    <a:pt x="20" y="41"/>
                  </a:lnTo>
                  <a:lnTo>
                    <a:pt x="20" y="39"/>
                  </a:lnTo>
                  <a:lnTo>
                    <a:pt x="22" y="39"/>
                  </a:lnTo>
                  <a:lnTo>
                    <a:pt x="20" y="35"/>
                  </a:lnTo>
                  <a:lnTo>
                    <a:pt x="18" y="35"/>
                  </a:lnTo>
                  <a:lnTo>
                    <a:pt x="15" y="32"/>
                  </a:lnTo>
                  <a:lnTo>
                    <a:pt x="18" y="28"/>
                  </a:lnTo>
                  <a:lnTo>
                    <a:pt x="24" y="28"/>
                  </a:lnTo>
                  <a:lnTo>
                    <a:pt x="26" y="26"/>
                  </a:lnTo>
                  <a:lnTo>
                    <a:pt x="28" y="28"/>
                  </a:lnTo>
                  <a:lnTo>
                    <a:pt x="28" y="32"/>
                  </a:lnTo>
                  <a:lnTo>
                    <a:pt x="31" y="35"/>
                  </a:lnTo>
                  <a:lnTo>
                    <a:pt x="33" y="35"/>
                  </a:lnTo>
                  <a:lnTo>
                    <a:pt x="31" y="30"/>
                  </a:lnTo>
                  <a:lnTo>
                    <a:pt x="31" y="28"/>
                  </a:lnTo>
                  <a:lnTo>
                    <a:pt x="33" y="28"/>
                  </a:lnTo>
                  <a:lnTo>
                    <a:pt x="35" y="30"/>
                  </a:lnTo>
                  <a:lnTo>
                    <a:pt x="35" y="35"/>
                  </a:lnTo>
                  <a:lnTo>
                    <a:pt x="37" y="37"/>
                  </a:lnTo>
                  <a:lnTo>
                    <a:pt x="37" y="35"/>
                  </a:lnTo>
                  <a:lnTo>
                    <a:pt x="37" y="30"/>
                  </a:lnTo>
                  <a:lnTo>
                    <a:pt x="35" y="28"/>
                  </a:lnTo>
                  <a:lnTo>
                    <a:pt x="37" y="24"/>
                  </a:lnTo>
                  <a:lnTo>
                    <a:pt x="39" y="24"/>
                  </a:lnTo>
                  <a:lnTo>
                    <a:pt x="44" y="26"/>
                  </a:lnTo>
                  <a:lnTo>
                    <a:pt x="46" y="24"/>
                  </a:lnTo>
                  <a:lnTo>
                    <a:pt x="50" y="30"/>
                  </a:lnTo>
                  <a:lnTo>
                    <a:pt x="57" y="30"/>
                  </a:lnTo>
                  <a:lnTo>
                    <a:pt x="50" y="28"/>
                  </a:lnTo>
                  <a:lnTo>
                    <a:pt x="46" y="24"/>
                  </a:lnTo>
                  <a:lnTo>
                    <a:pt x="41" y="24"/>
                  </a:lnTo>
                  <a:lnTo>
                    <a:pt x="41" y="22"/>
                  </a:lnTo>
                  <a:lnTo>
                    <a:pt x="41" y="19"/>
                  </a:lnTo>
                  <a:lnTo>
                    <a:pt x="44" y="17"/>
                  </a:lnTo>
                  <a:lnTo>
                    <a:pt x="39" y="15"/>
                  </a:lnTo>
                  <a:lnTo>
                    <a:pt x="39" y="13"/>
                  </a:lnTo>
                  <a:lnTo>
                    <a:pt x="37" y="13"/>
                  </a:lnTo>
                  <a:lnTo>
                    <a:pt x="37" y="11"/>
                  </a:lnTo>
                  <a:lnTo>
                    <a:pt x="39" y="11"/>
                  </a:lnTo>
                  <a:lnTo>
                    <a:pt x="44" y="9"/>
                  </a:lnTo>
                  <a:lnTo>
                    <a:pt x="39" y="6"/>
                  </a:lnTo>
                  <a:lnTo>
                    <a:pt x="39" y="4"/>
                  </a:lnTo>
                  <a:lnTo>
                    <a:pt x="37" y="4"/>
                  </a:lnTo>
                  <a:lnTo>
                    <a:pt x="35" y="2"/>
                  </a:lnTo>
                  <a:lnTo>
                    <a:pt x="37" y="0"/>
                  </a:lnTo>
                  <a:lnTo>
                    <a:pt x="35" y="0"/>
                  </a:lnTo>
                  <a:close/>
                </a:path>
              </a:pathLst>
            </a:custGeom>
            <a:solidFill>
              <a:srgbClr val="CDECFF"/>
            </a:solidFill>
            <a:ln w="3175">
              <a:solidFill>
                <a:srgbClr val="7F7F7F"/>
              </a:solidFill>
              <a:prstDash val="solid"/>
              <a:round/>
              <a:headEnd/>
              <a:tailEnd/>
            </a:ln>
          </p:spPr>
          <p:txBody>
            <a:bodyPr/>
            <a:lstStyle/>
            <a:p>
              <a:pPr defTabSz="414589"/>
              <a:endParaRPr lang="en-GB" sz="1431" dirty="0">
                <a:solidFill>
                  <a:srgbClr val="000000"/>
                </a:solidFill>
              </a:endParaRPr>
            </a:p>
          </p:txBody>
        </p:sp>
        <p:pic>
          <p:nvPicPr>
            <p:cNvPr id="39" name="Graphic 38" descr="Wind Turbines with solid fill">
              <a:extLst>
                <a:ext uri="{FF2B5EF4-FFF2-40B4-BE49-F238E27FC236}">
                  <a16:creationId xmlns:a16="http://schemas.microsoft.com/office/drawing/2014/main" id="{BBD34B75-6B91-19F6-CD71-BC26C0A835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8576" y="4531344"/>
              <a:ext cx="395043" cy="358593"/>
            </a:xfrm>
            <a:prstGeom prst="rect">
              <a:avLst/>
            </a:prstGeom>
          </p:spPr>
        </p:pic>
        <p:sp>
          <p:nvSpPr>
            <p:cNvPr id="40" name="Arrow: Down 39">
              <a:extLst>
                <a:ext uri="{FF2B5EF4-FFF2-40B4-BE49-F238E27FC236}">
                  <a16:creationId xmlns:a16="http://schemas.microsoft.com/office/drawing/2014/main" id="{34341199-83F4-DE24-A34A-85975D4917C6}"/>
                </a:ext>
              </a:extLst>
            </p:cNvPr>
            <p:cNvSpPr/>
            <p:nvPr/>
          </p:nvSpPr>
          <p:spPr>
            <a:xfrm>
              <a:off x="1847976" y="4948343"/>
              <a:ext cx="101000" cy="5615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589"/>
              <a:endParaRPr lang="en-GB" sz="1632" dirty="0">
                <a:solidFill>
                  <a:srgbClr val="FFFFFF"/>
                </a:solidFill>
              </a:endParaRPr>
            </a:p>
          </p:txBody>
        </p:sp>
        <p:pic>
          <p:nvPicPr>
            <p:cNvPr id="41" name="Graphic 40" descr="Factory with solid fill">
              <a:extLst>
                <a:ext uri="{FF2B5EF4-FFF2-40B4-BE49-F238E27FC236}">
                  <a16:creationId xmlns:a16="http://schemas.microsoft.com/office/drawing/2014/main" id="{57F1AB52-D976-3047-5EAF-6C6864D467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67162" y="5469105"/>
              <a:ext cx="315918" cy="364171"/>
            </a:xfrm>
            <a:prstGeom prst="rect">
              <a:avLst/>
            </a:prstGeom>
          </p:spPr>
        </p:pic>
        <p:pic>
          <p:nvPicPr>
            <p:cNvPr id="42" name="Graphic 41" descr="Home with solid fill">
              <a:extLst>
                <a:ext uri="{FF2B5EF4-FFF2-40B4-BE49-F238E27FC236}">
                  <a16:creationId xmlns:a16="http://schemas.microsoft.com/office/drawing/2014/main" id="{3BA31F51-3D0A-DE40-8957-902C0CDC26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23178" y="5460645"/>
              <a:ext cx="317611" cy="366123"/>
            </a:xfrm>
            <a:prstGeom prst="rect">
              <a:avLst/>
            </a:prstGeom>
          </p:spPr>
        </p:pic>
      </p:grpSp>
      <p:pic>
        <p:nvPicPr>
          <p:cNvPr id="43" name="Picture 42">
            <a:extLst>
              <a:ext uri="{FF2B5EF4-FFF2-40B4-BE49-F238E27FC236}">
                <a16:creationId xmlns:a16="http://schemas.microsoft.com/office/drawing/2014/main" id="{4F20233D-3040-05B5-CDBF-EBB833B6BE14}"/>
              </a:ext>
            </a:extLst>
          </p:cNvPr>
          <p:cNvPicPr>
            <a:picLocks noChangeAspect="1"/>
          </p:cNvPicPr>
          <p:nvPr/>
        </p:nvPicPr>
        <p:blipFill>
          <a:blip r:embed="rId16"/>
          <a:stretch>
            <a:fillRect/>
          </a:stretch>
        </p:blipFill>
        <p:spPr>
          <a:xfrm>
            <a:off x="8398515" y="4157737"/>
            <a:ext cx="3162921" cy="1779144"/>
          </a:xfrm>
          <a:prstGeom prst="rect">
            <a:avLst/>
          </a:prstGeom>
        </p:spPr>
      </p:pic>
      <p:sp>
        <p:nvSpPr>
          <p:cNvPr id="44" name="Rectangle 43">
            <a:extLst>
              <a:ext uri="{FF2B5EF4-FFF2-40B4-BE49-F238E27FC236}">
                <a16:creationId xmlns:a16="http://schemas.microsoft.com/office/drawing/2014/main" id="{7DFD7AC5-08F1-8DED-2509-1DB439056712}"/>
              </a:ext>
            </a:extLst>
          </p:cNvPr>
          <p:cNvSpPr/>
          <p:nvPr/>
        </p:nvSpPr>
        <p:spPr>
          <a:xfrm>
            <a:off x="8607124" y="4033571"/>
            <a:ext cx="2720743" cy="2226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14589"/>
            <a:r>
              <a:rPr lang="en-GB" sz="952" i="1" dirty="0">
                <a:solidFill>
                  <a:srgbClr val="003763"/>
                </a:solidFill>
              </a:rPr>
              <a:t>Cost and volume of grid congestion in Germany*</a:t>
            </a:r>
          </a:p>
        </p:txBody>
      </p:sp>
      <p:sp>
        <p:nvSpPr>
          <p:cNvPr id="45" name="TextBox 44">
            <a:extLst>
              <a:ext uri="{FF2B5EF4-FFF2-40B4-BE49-F238E27FC236}">
                <a16:creationId xmlns:a16="http://schemas.microsoft.com/office/drawing/2014/main" id="{F08059F1-4BB6-13F2-9DBD-F7C9CC9A6897}"/>
              </a:ext>
            </a:extLst>
          </p:cNvPr>
          <p:cNvSpPr txBox="1"/>
          <p:nvPr/>
        </p:nvSpPr>
        <p:spPr>
          <a:xfrm>
            <a:off x="8173264" y="5976544"/>
            <a:ext cx="3658735" cy="246221"/>
          </a:xfrm>
          <a:prstGeom prst="rect">
            <a:avLst/>
          </a:prstGeom>
          <a:noFill/>
        </p:spPr>
        <p:txBody>
          <a:bodyPr wrap="square" rtlCol="0">
            <a:spAutoFit/>
          </a:bodyPr>
          <a:lstStyle/>
          <a:p>
            <a:pPr defTabSz="414589"/>
            <a:r>
              <a:rPr lang="en-GB" sz="500" i="1" dirty="0">
                <a:solidFill>
                  <a:srgbClr val="000000"/>
                </a:solidFill>
              </a:rPr>
              <a:t>*Note that for grid congestion data in Germany for 2023, as only three Qs of data are available, we take the average of these figures Q4 to approximate annual Cost and Volume figures.</a:t>
            </a:r>
          </a:p>
        </p:txBody>
      </p:sp>
      <p:cxnSp>
        <p:nvCxnSpPr>
          <p:cNvPr id="16" name="Straight Connector 15">
            <a:extLst>
              <a:ext uri="{FF2B5EF4-FFF2-40B4-BE49-F238E27FC236}">
                <a16:creationId xmlns:a16="http://schemas.microsoft.com/office/drawing/2014/main" id="{28C5B327-28D2-0AA2-7C5F-6BA8D919CFD6}"/>
              </a:ext>
            </a:extLst>
          </p:cNvPr>
          <p:cNvCxnSpPr/>
          <p:nvPr/>
        </p:nvCxnSpPr>
        <p:spPr>
          <a:xfrm>
            <a:off x="4221480" y="1495584"/>
            <a:ext cx="0" cy="4709734"/>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AB0083BC-3A54-84CB-2D83-49F2D7CE5A21}"/>
              </a:ext>
            </a:extLst>
          </p:cNvPr>
          <p:cNvPicPr>
            <a:picLocks noChangeAspect="1"/>
          </p:cNvPicPr>
          <p:nvPr/>
        </p:nvPicPr>
        <p:blipFill>
          <a:blip r:embed="rId17"/>
          <a:stretch>
            <a:fillRect/>
          </a:stretch>
        </p:blipFill>
        <p:spPr>
          <a:xfrm>
            <a:off x="475591" y="2394711"/>
            <a:ext cx="3420045" cy="3039194"/>
          </a:xfrm>
          <a:prstGeom prst="rect">
            <a:avLst/>
          </a:prstGeom>
        </p:spPr>
      </p:pic>
      <p:sp>
        <p:nvSpPr>
          <p:cNvPr id="46" name="Rectangle 45">
            <a:extLst>
              <a:ext uri="{FF2B5EF4-FFF2-40B4-BE49-F238E27FC236}">
                <a16:creationId xmlns:a16="http://schemas.microsoft.com/office/drawing/2014/main" id="{94E35C63-A811-B7BE-91D4-2A3AF9E948CA}"/>
              </a:ext>
            </a:extLst>
          </p:cNvPr>
          <p:cNvSpPr/>
          <p:nvPr/>
        </p:nvSpPr>
        <p:spPr>
          <a:xfrm>
            <a:off x="305748" y="1390740"/>
            <a:ext cx="4037045" cy="209688"/>
          </a:xfrm>
          <a:prstGeom prst="rect">
            <a:avLst/>
          </a:prstGeom>
          <a:noFill/>
        </p:spPr>
        <p:txBody>
          <a:bodyPr wrap="square" lIns="108000" tIns="108000" rIns="108000" bIns="108000" rtlCol="0">
            <a:noAutofit/>
          </a:bodyPr>
          <a:lstStyle/>
          <a:p>
            <a:pPr>
              <a:spcAft>
                <a:spcPts val="600"/>
              </a:spcAft>
              <a:buClr>
                <a:schemeClr val="dk1"/>
              </a:buClr>
            </a:pPr>
            <a:r>
              <a:rPr lang="en-GB" sz="1100" b="1" dirty="0">
                <a:solidFill>
                  <a:srgbClr val="0067B1"/>
                </a:solidFill>
              </a:rPr>
              <a:t>Renewables capacity will increase across GB as it transitions to Net Zero…</a:t>
            </a:r>
          </a:p>
        </p:txBody>
      </p:sp>
      <p:cxnSp>
        <p:nvCxnSpPr>
          <p:cNvPr id="51" name="Straight Connector 50">
            <a:extLst>
              <a:ext uri="{FF2B5EF4-FFF2-40B4-BE49-F238E27FC236}">
                <a16:creationId xmlns:a16="http://schemas.microsoft.com/office/drawing/2014/main" id="{11701816-AC9E-A78F-D321-BA459C50BD1F}"/>
              </a:ext>
            </a:extLst>
          </p:cNvPr>
          <p:cNvCxnSpPr>
            <a:cxnSpLocks/>
          </p:cNvCxnSpPr>
          <p:nvPr/>
        </p:nvCxnSpPr>
        <p:spPr>
          <a:xfrm>
            <a:off x="411480" y="1922478"/>
            <a:ext cx="37566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4F28C155-5F5C-C97E-BFA8-6E8E2B6D79DF}"/>
              </a:ext>
            </a:extLst>
          </p:cNvPr>
          <p:cNvSpPr/>
          <p:nvPr/>
        </p:nvSpPr>
        <p:spPr>
          <a:xfrm>
            <a:off x="2800299" y="4949575"/>
            <a:ext cx="2190673" cy="25383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700" i="1" dirty="0">
                <a:solidFill>
                  <a:schemeClr val="tx1">
                    <a:lumMod val="50000"/>
                    <a:lumOff val="50000"/>
                  </a:schemeClr>
                </a:solidFill>
              </a:rPr>
              <a:t>Sources: FES 2021</a:t>
            </a:r>
          </a:p>
        </p:txBody>
      </p:sp>
      <p:sp>
        <p:nvSpPr>
          <p:cNvPr id="54" name="Rectangle 53">
            <a:extLst>
              <a:ext uri="{FF2B5EF4-FFF2-40B4-BE49-F238E27FC236}">
                <a16:creationId xmlns:a16="http://schemas.microsoft.com/office/drawing/2014/main" id="{FEDD552D-9804-D235-8A19-E3BCEA6E8267}"/>
              </a:ext>
            </a:extLst>
          </p:cNvPr>
          <p:cNvSpPr/>
          <p:nvPr/>
        </p:nvSpPr>
        <p:spPr>
          <a:xfrm>
            <a:off x="345447" y="5532493"/>
            <a:ext cx="3722536" cy="209688"/>
          </a:xfrm>
          <a:prstGeom prst="rect">
            <a:avLst/>
          </a:prstGeom>
          <a:noFill/>
        </p:spPr>
        <p:txBody>
          <a:bodyPr wrap="square" lIns="108000" tIns="108000" rIns="108000" bIns="108000" rtlCol="0">
            <a:noAutofit/>
          </a:bodyPr>
          <a:lstStyle/>
          <a:p>
            <a:pPr>
              <a:spcAft>
                <a:spcPts val="600"/>
              </a:spcAft>
              <a:buClr>
                <a:schemeClr val="dk1"/>
              </a:buClr>
            </a:pPr>
            <a:r>
              <a:rPr lang="en-GB" sz="1100" b="1" dirty="0">
                <a:solidFill>
                  <a:srgbClr val="0067B1"/>
                </a:solidFill>
              </a:rPr>
              <a:t>… with the greatest proportion located in Scotland and north England</a:t>
            </a:r>
          </a:p>
        </p:txBody>
      </p:sp>
    </p:spTree>
    <p:custDataLst>
      <p:tags r:id="rId1"/>
    </p:custDataLst>
    <p:extLst>
      <p:ext uri="{BB962C8B-B14F-4D97-AF65-F5344CB8AC3E}">
        <p14:creationId xmlns:p14="http://schemas.microsoft.com/office/powerpoint/2010/main" val="27750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9C9BE3-8DCB-9558-F20C-7575300172CF}"/>
              </a:ext>
            </a:extLst>
          </p:cNvPr>
          <p:cNvPicPr>
            <a:picLocks noChangeAspect="1"/>
          </p:cNvPicPr>
          <p:nvPr/>
        </p:nvPicPr>
        <p:blipFill>
          <a:blip r:embed="rId3"/>
          <a:stretch>
            <a:fillRect/>
          </a:stretch>
        </p:blipFill>
        <p:spPr>
          <a:xfrm>
            <a:off x="717234" y="1701254"/>
            <a:ext cx="2327733" cy="1837904"/>
          </a:xfrm>
          <a:prstGeom prst="rect">
            <a:avLst/>
          </a:prstGeom>
        </p:spPr>
      </p:pic>
      <p:sp>
        <p:nvSpPr>
          <p:cNvPr id="2" name="Title 1">
            <a:extLst>
              <a:ext uri="{FF2B5EF4-FFF2-40B4-BE49-F238E27FC236}">
                <a16:creationId xmlns:a16="http://schemas.microsoft.com/office/drawing/2014/main" id="{00A0C438-66C4-4C7A-86C2-DB8BDB86485E}"/>
              </a:ext>
            </a:extLst>
          </p:cNvPr>
          <p:cNvSpPr>
            <a:spLocks noGrp="1"/>
          </p:cNvSpPr>
          <p:nvPr>
            <p:ph type="title"/>
          </p:nvPr>
        </p:nvSpPr>
        <p:spPr>
          <a:xfrm>
            <a:off x="342900" y="638087"/>
            <a:ext cx="11489100" cy="346632"/>
          </a:xfrm>
        </p:spPr>
        <p:txBody>
          <a:bodyPr/>
          <a:lstStyle/>
          <a:p>
            <a:r>
              <a:rPr lang="en-GB" sz="2300" dirty="0"/>
              <a:t>This is because national-price markets like GB do not account for Tx constraints when scheduling electricity supply to meet demand</a:t>
            </a:r>
          </a:p>
        </p:txBody>
      </p:sp>
      <p:sp>
        <p:nvSpPr>
          <p:cNvPr id="7" name="Slide Number Placeholder 6">
            <a:extLst>
              <a:ext uri="{FF2B5EF4-FFF2-40B4-BE49-F238E27FC236}">
                <a16:creationId xmlns:a16="http://schemas.microsoft.com/office/drawing/2014/main" id="{6A4BC8D6-5419-4410-A038-F37DB5C73443}"/>
              </a:ext>
            </a:extLst>
          </p:cNvPr>
          <p:cNvSpPr>
            <a:spLocks noGrp="1"/>
          </p:cNvSpPr>
          <p:nvPr>
            <p:ph type="sldNum" sz="quarter" idx="4"/>
          </p:nvPr>
        </p:nvSpPr>
        <p:spPr/>
        <p:txBody>
          <a:bodyPr/>
          <a:lstStyle/>
          <a:p>
            <a:fld id="{495CDFE8-06BB-8C4A-81DE-67EF32F50FC9}" type="slidenum">
              <a:rPr lang="en-US" smtClean="0"/>
              <a:pPr/>
              <a:t>3</a:t>
            </a:fld>
            <a:endParaRPr lang="en-US" dirty="0"/>
          </a:p>
        </p:txBody>
      </p:sp>
      <p:pic>
        <p:nvPicPr>
          <p:cNvPr id="17" name="Picture 16">
            <a:extLst>
              <a:ext uri="{FF2B5EF4-FFF2-40B4-BE49-F238E27FC236}">
                <a16:creationId xmlns:a16="http://schemas.microsoft.com/office/drawing/2014/main" id="{C11FD5F5-3F49-56FF-3EFD-E54E12B68D00}"/>
              </a:ext>
            </a:extLst>
          </p:cNvPr>
          <p:cNvPicPr>
            <a:picLocks noChangeAspect="1"/>
          </p:cNvPicPr>
          <p:nvPr/>
        </p:nvPicPr>
        <p:blipFill>
          <a:blip r:embed="rId4"/>
          <a:stretch>
            <a:fillRect/>
          </a:stretch>
        </p:blipFill>
        <p:spPr>
          <a:xfrm>
            <a:off x="717234" y="3849683"/>
            <a:ext cx="2327733" cy="1837904"/>
          </a:xfrm>
          <a:prstGeom prst="rect">
            <a:avLst/>
          </a:prstGeom>
        </p:spPr>
      </p:pic>
      <p:sp>
        <p:nvSpPr>
          <p:cNvPr id="20" name="TextBox 19">
            <a:extLst>
              <a:ext uri="{FF2B5EF4-FFF2-40B4-BE49-F238E27FC236}">
                <a16:creationId xmlns:a16="http://schemas.microsoft.com/office/drawing/2014/main" id="{A88D402D-CCB9-283C-B4D3-387C9C130C0B}"/>
              </a:ext>
            </a:extLst>
          </p:cNvPr>
          <p:cNvSpPr txBox="1"/>
          <p:nvPr/>
        </p:nvSpPr>
        <p:spPr>
          <a:xfrm>
            <a:off x="1342955" y="1571030"/>
            <a:ext cx="1076291" cy="266355"/>
          </a:xfrm>
          <a:prstGeom prst="rect">
            <a:avLst/>
          </a:prstGeom>
          <a:noFill/>
        </p:spPr>
        <p:txBody>
          <a:bodyPr wrap="square">
            <a:spAutoFit/>
          </a:bodyPr>
          <a:lstStyle/>
          <a:p>
            <a:pPr algn="ctr"/>
            <a:r>
              <a:rPr lang="en-GB" sz="1131" dirty="0"/>
              <a:t>North of GB</a:t>
            </a:r>
          </a:p>
        </p:txBody>
      </p:sp>
      <p:sp>
        <p:nvSpPr>
          <p:cNvPr id="21" name="TextBox 20">
            <a:extLst>
              <a:ext uri="{FF2B5EF4-FFF2-40B4-BE49-F238E27FC236}">
                <a16:creationId xmlns:a16="http://schemas.microsoft.com/office/drawing/2014/main" id="{4A02FEEC-397C-BA29-E695-2A8C576FDCB9}"/>
              </a:ext>
            </a:extLst>
          </p:cNvPr>
          <p:cNvSpPr txBox="1"/>
          <p:nvPr/>
        </p:nvSpPr>
        <p:spPr>
          <a:xfrm>
            <a:off x="1342955" y="3686489"/>
            <a:ext cx="1076291" cy="266355"/>
          </a:xfrm>
          <a:prstGeom prst="rect">
            <a:avLst/>
          </a:prstGeom>
          <a:noFill/>
        </p:spPr>
        <p:txBody>
          <a:bodyPr wrap="square">
            <a:spAutoFit/>
          </a:bodyPr>
          <a:lstStyle/>
          <a:p>
            <a:pPr algn="ctr"/>
            <a:r>
              <a:rPr lang="en-GB" sz="1131" dirty="0"/>
              <a:t>South of GB</a:t>
            </a:r>
          </a:p>
        </p:txBody>
      </p:sp>
      <p:pic>
        <p:nvPicPr>
          <p:cNvPr id="25" name="Picture 24">
            <a:extLst>
              <a:ext uri="{FF2B5EF4-FFF2-40B4-BE49-F238E27FC236}">
                <a16:creationId xmlns:a16="http://schemas.microsoft.com/office/drawing/2014/main" id="{F75DB8FF-B040-6582-B75D-E6B64288E662}"/>
              </a:ext>
            </a:extLst>
          </p:cNvPr>
          <p:cNvPicPr>
            <a:picLocks noChangeAspect="1"/>
          </p:cNvPicPr>
          <p:nvPr/>
        </p:nvPicPr>
        <p:blipFill rotWithShape="1">
          <a:blip r:embed="rId5"/>
          <a:srcRect l="23897" t="89029" r="24485" b="2198"/>
          <a:stretch/>
        </p:blipFill>
        <p:spPr>
          <a:xfrm>
            <a:off x="1221381" y="5792468"/>
            <a:ext cx="1586622" cy="212915"/>
          </a:xfrm>
          <a:prstGeom prst="rect">
            <a:avLst/>
          </a:prstGeom>
        </p:spPr>
      </p:pic>
      <p:pic>
        <p:nvPicPr>
          <p:cNvPr id="26" name="Picture 25">
            <a:extLst>
              <a:ext uri="{FF2B5EF4-FFF2-40B4-BE49-F238E27FC236}">
                <a16:creationId xmlns:a16="http://schemas.microsoft.com/office/drawing/2014/main" id="{1FCF0FD0-E811-4C60-F79A-53CD505776AB}"/>
              </a:ext>
            </a:extLst>
          </p:cNvPr>
          <p:cNvPicPr>
            <a:picLocks noChangeAspect="1"/>
          </p:cNvPicPr>
          <p:nvPr/>
        </p:nvPicPr>
        <p:blipFill rotWithShape="1">
          <a:blip r:embed="rId6"/>
          <a:srcRect l="31115" t="87144" r="59270" b="1303"/>
          <a:stretch/>
        </p:blipFill>
        <p:spPr>
          <a:xfrm>
            <a:off x="1143552" y="5735722"/>
            <a:ext cx="295534" cy="280390"/>
          </a:xfrm>
          <a:prstGeom prst="rect">
            <a:avLst/>
          </a:prstGeom>
        </p:spPr>
      </p:pic>
      <p:cxnSp>
        <p:nvCxnSpPr>
          <p:cNvPr id="12" name="Straight Connector 11">
            <a:extLst>
              <a:ext uri="{FF2B5EF4-FFF2-40B4-BE49-F238E27FC236}">
                <a16:creationId xmlns:a16="http://schemas.microsoft.com/office/drawing/2014/main" id="{4AC10515-6227-478D-9919-6B8252F0D19C}"/>
              </a:ext>
            </a:extLst>
          </p:cNvPr>
          <p:cNvCxnSpPr/>
          <p:nvPr/>
        </p:nvCxnSpPr>
        <p:spPr>
          <a:xfrm flipH="1">
            <a:off x="592092" y="3600616"/>
            <a:ext cx="2452876"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B5040D-4F17-7713-7CA0-8E705165844F}"/>
              </a:ext>
            </a:extLst>
          </p:cNvPr>
          <p:cNvSpPr txBox="1"/>
          <p:nvPr/>
        </p:nvSpPr>
        <p:spPr>
          <a:xfrm>
            <a:off x="454928" y="1691223"/>
            <a:ext cx="604376" cy="200055"/>
          </a:xfrm>
          <a:prstGeom prst="rect">
            <a:avLst/>
          </a:prstGeom>
          <a:noFill/>
        </p:spPr>
        <p:txBody>
          <a:bodyPr wrap="square" rtlCol="0">
            <a:spAutoFit/>
          </a:bodyPr>
          <a:lstStyle/>
          <a:p>
            <a:r>
              <a:rPr lang="en-GB" sz="700" dirty="0"/>
              <a:t>TWh</a:t>
            </a:r>
          </a:p>
        </p:txBody>
      </p:sp>
      <p:sp>
        <p:nvSpPr>
          <p:cNvPr id="27" name="TextBox 26">
            <a:extLst>
              <a:ext uri="{FF2B5EF4-FFF2-40B4-BE49-F238E27FC236}">
                <a16:creationId xmlns:a16="http://schemas.microsoft.com/office/drawing/2014/main" id="{C317165F-7297-0944-8BA9-CA1D16A93D5C}"/>
              </a:ext>
            </a:extLst>
          </p:cNvPr>
          <p:cNvSpPr txBox="1"/>
          <p:nvPr/>
        </p:nvSpPr>
        <p:spPr>
          <a:xfrm>
            <a:off x="454928" y="3845446"/>
            <a:ext cx="601360" cy="200055"/>
          </a:xfrm>
          <a:prstGeom prst="rect">
            <a:avLst/>
          </a:prstGeom>
          <a:noFill/>
        </p:spPr>
        <p:txBody>
          <a:bodyPr wrap="square" rtlCol="0">
            <a:spAutoFit/>
          </a:bodyPr>
          <a:lstStyle/>
          <a:p>
            <a:r>
              <a:rPr lang="en-GB" sz="700" dirty="0"/>
              <a:t>TWh</a:t>
            </a:r>
          </a:p>
        </p:txBody>
      </p:sp>
      <p:pic>
        <p:nvPicPr>
          <p:cNvPr id="15" name="Picture 14">
            <a:extLst>
              <a:ext uri="{FF2B5EF4-FFF2-40B4-BE49-F238E27FC236}">
                <a16:creationId xmlns:a16="http://schemas.microsoft.com/office/drawing/2014/main" id="{91223D33-EB77-030B-DC3A-B784CB4CFBEA}"/>
              </a:ext>
            </a:extLst>
          </p:cNvPr>
          <p:cNvPicPr>
            <a:picLocks noChangeAspect="1"/>
          </p:cNvPicPr>
          <p:nvPr/>
        </p:nvPicPr>
        <p:blipFill>
          <a:blip r:embed="rId7"/>
          <a:stretch>
            <a:fillRect/>
          </a:stretch>
        </p:blipFill>
        <p:spPr>
          <a:xfrm>
            <a:off x="3328618" y="1528131"/>
            <a:ext cx="8555488" cy="4477252"/>
          </a:xfrm>
          <a:prstGeom prst="rect">
            <a:avLst/>
          </a:prstGeom>
        </p:spPr>
      </p:pic>
      <p:sp>
        <p:nvSpPr>
          <p:cNvPr id="28" name="Speech Bubble: Rectangle 27">
            <a:extLst>
              <a:ext uri="{FF2B5EF4-FFF2-40B4-BE49-F238E27FC236}">
                <a16:creationId xmlns:a16="http://schemas.microsoft.com/office/drawing/2014/main" id="{CE4BF382-11F4-8FEE-38F9-087E7897713C}"/>
              </a:ext>
            </a:extLst>
          </p:cNvPr>
          <p:cNvSpPr/>
          <p:nvPr/>
        </p:nvSpPr>
        <p:spPr>
          <a:xfrm>
            <a:off x="9788458" y="3600616"/>
            <a:ext cx="2121174" cy="1281539"/>
          </a:xfrm>
          <a:prstGeom prst="wedgeRectCallout">
            <a:avLst>
              <a:gd name="adj1" fmla="val -57834"/>
              <a:gd name="adj2" fmla="val -38353"/>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850" dirty="0">
                <a:solidFill>
                  <a:schemeClr val="tx1"/>
                </a:solidFill>
              </a:rPr>
              <a:t>The ESO incurs costs when intervening to account for transmission constraints when balancing the production and consumption of electricity… </a:t>
            </a:r>
          </a:p>
          <a:p>
            <a:pPr algn="ctr"/>
            <a:endParaRPr lang="en-GB" sz="850" dirty="0">
              <a:solidFill>
                <a:schemeClr val="tx1"/>
              </a:solidFill>
            </a:endParaRPr>
          </a:p>
          <a:p>
            <a:pPr algn="ctr"/>
            <a:r>
              <a:rPr lang="en-GB" sz="850" dirty="0">
                <a:solidFill>
                  <a:schemeClr val="tx1"/>
                </a:solidFill>
              </a:rPr>
              <a:t>… i.e., the </a:t>
            </a:r>
            <a:r>
              <a:rPr lang="en-GB" sz="850" b="1" dirty="0">
                <a:solidFill>
                  <a:schemeClr val="accent2"/>
                </a:solidFill>
              </a:rPr>
              <a:t>costs incurred in switching generators off in regions with excess generation, and switching generation on in regions with excess demand. </a:t>
            </a:r>
          </a:p>
        </p:txBody>
      </p:sp>
      <p:cxnSp>
        <p:nvCxnSpPr>
          <p:cNvPr id="30" name="Straight Connector 29">
            <a:extLst>
              <a:ext uri="{FF2B5EF4-FFF2-40B4-BE49-F238E27FC236}">
                <a16:creationId xmlns:a16="http://schemas.microsoft.com/office/drawing/2014/main" id="{2D66F83B-1382-6310-8F37-FA73DCF6D994}"/>
              </a:ext>
            </a:extLst>
          </p:cNvPr>
          <p:cNvCxnSpPr/>
          <p:nvPr/>
        </p:nvCxnSpPr>
        <p:spPr>
          <a:xfrm>
            <a:off x="3147060" y="1436198"/>
            <a:ext cx="0" cy="4709734"/>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C434-F184-18A6-623A-28AB2AE2854C}"/>
              </a:ext>
            </a:extLst>
          </p:cNvPr>
          <p:cNvSpPr>
            <a:spLocks noGrp="1"/>
          </p:cNvSpPr>
          <p:nvPr>
            <p:ph type="title"/>
            <p:custDataLst>
              <p:tags r:id="rId2"/>
            </p:custDataLst>
          </p:nvPr>
        </p:nvSpPr>
        <p:spPr>
          <a:xfrm>
            <a:off x="360450" y="638087"/>
            <a:ext cx="11471550" cy="346632"/>
          </a:xfrm>
        </p:spPr>
        <p:txBody>
          <a:bodyPr/>
          <a:lstStyle/>
          <a:p>
            <a:r>
              <a:rPr lang="en-GB" sz="2300" dirty="0"/>
              <a:t>Expanding the transmission (Tx) network is the prevailing solution to rising congestion costs, but current plans are very ambitious and likely infeasible</a:t>
            </a:r>
          </a:p>
        </p:txBody>
      </p:sp>
      <p:sp>
        <p:nvSpPr>
          <p:cNvPr id="3" name="Slide Number Placeholder 2">
            <a:extLst>
              <a:ext uri="{FF2B5EF4-FFF2-40B4-BE49-F238E27FC236}">
                <a16:creationId xmlns:a16="http://schemas.microsoft.com/office/drawing/2014/main" id="{C351A710-85B8-45E2-F571-401BD52D6864}"/>
              </a:ext>
            </a:extLst>
          </p:cNvPr>
          <p:cNvSpPr>
            <a:spLocks noGrp="1"/>
          </p:cNvSpPr>
          <p:nvPr>
            <p:ph type="sldNum" sz="quarter" idx="12"/>
            <p:custDataLst>
              <p:tags r:id="rId3"/>
            </p:custDataLst>
          </p:nvPr>
        </p:nvSpPr>
        <p:spPr/>
        <p:txBody>
          <a:bodyPr/>
          <a:lstStyle/>
          <a:p>
            <a:fld id="{2A7E23D2-26F6-45E0-8E02-0D663AE6062C}" type="slidenum">
              <a:rPr lang="en-GB" smtClean="0"/>
              <a:pPr/>
              <a:t>4</a:t>
            </a:fld>
            <a:endParaRPr lang="en-GB" dirty="0"/>
          </a:p>
        </p:txBody>
      </p:sp>
      <p:pic>
        <p:nvPicPr>
          <p:cNvPr id="8" name="Content Placeholder 7">
            <a:extLst>
              <a:ext uri="{FF2B5EF4-FFF2-40B4-BE49-F238E27FC236}">
                <a16:creationId xmlns:a16="http://schemas.microsoft.com/office/drawing/2014/main" id="{CE52142D-22E4-FE08-DC9F-EB89AF54798C}"/>
              </a:ext>
            </a:extLst>
          </p:cNvPr>
          <p:cNvPicPr>
            <a:picLocks noGrp="1" noChangeAspect="1"/>
          </p:cNvPicPr>
          <p:nvPr>
            <p:ph sz="quarter" idx="13"/>
          </p:nvPr>
        </p:nvPicPr>
        <p:blipFill rotWithShape="1">
          <a:blip r:embed="rId6"/>
          <a:srcRect r="2856"/>
          <a:stretch/>
        </p:blipFill>
        <p:spPr>
          <a:xfrm>
            <a:off x="360451" y="1428903"/>
            <a:ext cx="4615410" cy="3762073"/>
          </a:xfrm>
        </p:spPr>
      </p:pic>
      <p:pic>
        <p:nvPicPr>
          <p:cNvPr id="13" name="Picture 12">
            <a:extLst>
              <a:ext uri="{FF2B5EF4-FFF2-40B4-BE49-F238E27FC236}">
                <a16:creationId xmlns:a16="http://schemas.microsoft.com/office/drawing/2014/main" id="{8889B59C-7834-25BD-869B-EBAB5C611C91}"/>
              </a:ext>
            </a:extLst>
          </p:cNvPr>
          <p:cNvPicPr>
            <a:picLocks noChangeAspect="1"/>
          </p:cNvPicPr>
          <p:nvPr/>
        </p:nvPicPr>
        <p:blipFill>
          <a:blip r:embed="rId7"/>
          <a:stretch>
            <a:fillRect/>
          </a:stretch>
        </p:blipFill>
        <p:spPr>
          <a:xfrm rot="21160943">
            <a:off x="5379971" y="1743582"/>
            <a:ext cx="3493321" cy="874446"/>
          </a:xfrm>
          <a:prstGeom prst="rect">
            <a:avLst/>
          </a:prstGeom>
          <a:ln w="28575">
            <a:solidFill>
              <a:schemeClr val="accent1"/>
            </a:solidFill>
          </a:ln>
        </p:spPr>
      </p:pic>
      <p:pic>
        <p:nvPicPr>
          <p:cNvPr id="11" name="Picture 10">
            <a:extLst>
              <a:ext uri="{FF2B5EF4-FFF2-40B4-BE49-F238E27FC236}">
                <a16:creationId xmlns:a16="http://schemas.microsoft.com/office/drawing/2014/main" id="{89EC78F5-D3AE-3B79-ACC1-76A433B3AE3D}"/>
              </a:ext>
            </a:extLst>
          </p:cNvPr>
          <p:cNvPicPr>
            <a:picLocks noChangeAspect="1"/>
          </p:cNvPicPr>
          <p:nvPr/>
        </p:nvPicPr>
        <p:blipFill rotWithShape="1">
          <a:blip r:embed="rId8"/>
          <a:srcRect r="8767"/>
          <a:stretch/>
        </p:blipFill>
        <p:spPr>
          <a:xfrm rot="488564">
            <a:off x="8344503" y="1819432"/>
            <a:ext cx="3357709" cy="737732"/>
          </a:xfrm>
          <a:prstGeom prst="rect">
            <a:avLst/>
          </a:prstGeom>
          <a:ln w="28575">
            <a:solidFill>
              <a:schemeClr val="accent1"/>
            </a:solidFill>
          </a:ln>
        </p:spPr>
      </p:pic>
      <p:pic>
        <p:nvPicPr>
          <p:cNvPr id="4" name="Picture 3">
            <a:extLst>
              <a:ext uri="{FF2B5EF4-FFF2-40B4-BE49-F238E27FC236}">
                <a16:creationId xmlns:a16="http://schemas.microsoft.com/office/drawing/2014/main" id="{865FEE61-D31D-5360-A1FB-78DCBCDB8EB4}"/>
              </a:ext>
            </a:extLst>
          </p:cNvPr>
          <p:cNvPicPr>
            <a:picLocks noChangeAspect="1"/>
          </p:cNvPicPr>
          <p:nvPr/>
        </p:nvPicPr>
        <p:blipFill>
          <a:blip r:embed="rId9"/>
          <a:stretch>
            <a:fillRect/>
          </a:stretch>
        </p:blipFill>
        <p:spPr>
          <a:xfrm>
            <a:off x="6278880" y="2439913"/>
            <a:ext cx="4344256" cy="2443644"/>
          </a:xfrm>
          <a:prstGeom prst="rect">
            <a:avLst/>
          </a:prstGeom>
        </p:spPr>
      </p:pic>
      <p:cxnSp>
        <p:nvCxnSpPr>
          <p:cNvPr id="7" name="Straight Connector 6">
            <a:extLst>
              <a:ext uri="{FF2B5EF4-FFF2-40B4-BE49-F238E27FC236}">
                <a16:creationId xmlns:a16="http://schemas.microsoft.com/office/drawing/2014/main" id="{BB21E3D2-BB49-8828-0274-3F6D09F25EFB}"/>
              </a:ext>
            </a:extLst>
          </p:cNvPr>
          <p:cNvCxnSpPr>
            <a:cxnSpLocks/>
          </p:cNvCxnSpPr>
          <p:nvPr/>
        </p:nvCxnSpPr>
        <p:spPr>
          <a:xfrm>
            <a:off x="5126761" y="1375238"/>
            <a:ext cx="0" cy="3815738"/>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55FDD1F-6A76-8277-72F1-058BBB1B0212}"/>
              </a:ext>
            </a:extLst>
          </p:cNvPr>
          <p:cNvSpPr/>
          <p:nvPr/>
        </p:nvSpPr>
        <p:spPr>
          <a:xfrm>
            <a:off x="360450" y="5288280"/>
            <a:ext cx="11471546" cy="91524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rPr>
              <a:t>There are several factors which make the currently envisioned Tx expansion plan challenging.</a:t>
            </a:r>
          </a:p>
          <a:p>
            <a:pPr marL="285750" indent="-285750">
              <a:buFont typeface="Arial" panose="020B0604020202020204" pitchFamily="34" charset="0"/>
              <a:buChar char="•"/>
            </a:pPr>
            <a:r>
              <a:rPr lang="en-GB" sz="1000" dirty="0">
                <a:solidFill>
                  <a:schemeClr val="tx1"/>
                </a:solidFill>
              </a:rPr>
              <a:t>forecasted spend is </a:t>
            </a:r>
            <a:r>
              <a:rPr lang="en-GB" sz="1000" b="1" dirty="0">
                <a:solidFill>
                  <a:schemeClr val="accent2"/>
                </a:solidFill>
              </a:rPr>
              <a:t>significantly larger than the previously achieved</a:t>
            </a:r>
            <a:r>
              <a:rPr lang="en-GB" sz="1000" dirty="0">
                <a:solidFill>
                  <a:schemeClr val="tx1"/>
                </a:solidFill>
              </a:rPr>
              <a:t> planned reinforcement; </a:t>
            </a:r>
          </a:p>
          <a:p>
            <a:pPr marL="285750" indent="-285750">
              <a:buFont typeface="Arial" panose="020B0604020202020204" pitchFamily="34" charset="0"/>
              <a:buChar char="•"/>
            </a:pPr>
            <a:r>
              <a:rPr lang="en-GB" sz="1000" dirty="0">
                <a:solidFill>
                  <a:schemeClr val="tx1"/>
                </a:solidFill>
              </a:rPr>
              <a:t>this level of increase will likely result in several </a:t>
            </a:r>
            <a:r>
              <a:rPr lang="en-GB" sz="1000" b="1" dirty="0">
                <a:solidFill>
                  <a:schemeClr val="accent2"/>
                </a:solidFill>
              </a:rPr>
              <a:t>supply chain constraints </a:t>
            </a:r>
            <a:r>
              <a:rPr lang="en-GB" sz="1000" dirty="0">
                <a:solidFill>
                  <a:schemeClr val="tx1"/>
                </a:solidFill>
              </a:rPr>
              <a:t>that may be difficult to circumvent, therefore increasing the cost and likelihood of delay; </a:t>
            </a:r>
          </a:p>
          <a:p>
            <a:pPr marL="285750" indent="-285750">
              <a:buFont typeface="Arial" panose="020B0604020202020204" pitchFamily="34" charset="0"/>
              <a:buChar char="•"/>
            </a:pPr>
            <a:r>
              <a:rPr lang="en-GB" sz="1000" b="1" dirty="0">
                <a:solidFill>
                  <a:schemeClr val="accent2"/>
                </a:solidFill>
              </a:rPr>
              <a:t>planning and consent challenges</a:t>
            </a:r>
            <a:r>
              <a:rPr lang="en-GB" sz="1000" dirty="0">
                <a:solidFill>
                  <a:schemeClr val="tx1"/>
                </a:solidFill>
              </a:rPr>
              <a:t> associated with new build; and </a:t>
            </a:r>
          </a:p>
          <a:p>
            <a:pPr marL="285750" indent="-285750">
              <a:buFont typeface="Arial" panose="020B0604020202020204" pitchFamily="34" charset="0"/>
              <a:buChar char="•"/>
            </a:pPr>
            <a:r>
              <a:rPr lang="en-GB" sz="1000" b="1" dirty="0">
                <a:solidFill>
                  <a:schemeClr val="accent2"/>
                </a:solidFill>
              </a:rPr>
              <a:t>prevailing political and macroeconomic uncertainty</a:t>
            </a:r>
            <a:r>
              <a:rPr lang="en-GB" sz="1000" dirty="0">
                <a:solidFill>
                  <a:schemeClr val="tx1"/>
                </a:solidFill>
              </a:rPr>
              <a:t> may also hinder the level of investment required.  </a:t>
            </a:r>
          </a:p>
        </p:txBody>
      </p:sp>
    </p:spTree>
    <p:custDataLst>
      <p:tags r:id="rId1"/>
    </p:custDataLst>
    <p:extLst>
      <p:ext uri="{BB962C8B-B14F-4D97-AF65-F5344CB8AC3E}">
        <p14:creationId xmlns:p14="http://schemas.microsoft.com/office/powerpoint/2010/main" val="208152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CC31C-F8D8-FBC5-701F-D7CB80F23667}"/>
              </a:ext>
            </a:extLst>
          </p:cNvPr>
          <p:cNvSpPr/>
          <p:nvPr/>
        </p:nvSpPr>
        <p:spPr>
          <a:xfrm>
            <a:off x="609600" y="1838960"/>
            <a:ext cx="5301406" cy="4176989"/>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EB63D76-6A7A-4828-F359-3EFE965D8E70}"/>
              </a:ext>
            </a:extLst>
          </p:cNvPr>
          <p:cNvSpPr/>
          <p:nvPr/>
        </p:nvSpPr>
        <p:spPr>
          <a:xfrm>
            <a:off x="6128594" y="1838960"/>
            <a:ext cx="5301406" cy="4176989"/>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9EAC434-F184-18A6-623A-28AB2AE2854C}"/>
              </a:ext>
            </a:extLst>
          </p:cNvPr>
          <p:cNvSpPr>
            <a:spLocks noGrp="1"/>
          </p:cNvSpPr>
          <p:nvPr>
            <p:ph type="title"/>
            <p:custDataLst>
              <p:tags r:id="rId2"/>
            </p:custDataLst>
          </p:nvPr>
        </p:nvSpPr>
        <p:spPr>
          <a:xfrm>
            <a:off x="360450" y="638087"/>
            <a:ext cx="11471550" cy="346632"/>
          </a:xfrm>
        </p:spPr>
        <p:txBody>
          <a:bodyPr/>
          <a:lstStyle/>
          <a:p>
            <a:r>
              <a:rPr lang="en-GB" sz="2300" dirty="0"/>
              <a:t>Even the relatively modest planned investments in recent years have rarely been achieved</a:t>
            </a:r>
          </a:p>
        </p:txBody>
      </p:sp>
      <p:sp>
        <p:nvSpPr>
          <p:cNvPr id="3" name="Slide Number Placeholder 2">
            <a:extLst>
              <a:ext uri="{FF2B5EF4-FFF2-40B4-BE49-F238E27FC236}">
                <a16:creationId xmlns:a16="http://schemas.microsoft.com/office/drawing/2014/main" id="{C351A710-85B8-45E2-F571-401BD52D6864}"/>
              </a:ext>
            </a:extLst>
          </p:cNvPr>
          <p:cNvSpPr>
            <a:spLocks noGrp="1"/>
          </p:cNvSpPr>
          <p:nvPr>
            <p:ph type="sldNum" sz="quarter" idx="12"/>
            <p:custDataLst>
              <p:tags r:id="rId3"/>
            </p:custDataLst>
          </p:nvPr>
        </p:nvSpPr>
        <p:spPr/>
        <p:txBody>
          <a:bodyPr/>
          <a:lstStyle/>
          <a:p>
            <a:fld id="{2A7E23D2-26F6-45E0-8E02-0D663AE6062C}" type="slidenum">
              <a:rPr lang="en-GB" smtClean="0"/>
              <a:pPr/>
              <a:t>5</a:t>
            </a:fld>
            <a:endParaRPr lang="en-GB" dirty="0"/>
          </a:p>
        </p:txBody>
      </p:sp>
      <p:pic>
        <p:nvPicPr>
          <p:cNvPr id="17" name="Picture 16">
            <a:extLst>
              <a:ext uri="{FF2B5EF4-FFF2-40B4-BE49-F238E27FC236}">
                <a16:creationId xmlns:a16="http://schemas.microsoft.com/office/drawing/2014/main" id="{0BF9A08B-30CB-8755-6202-05949F95DD38}"/>
              </a:ext>
            </a:extLst>
          </p:cNvPr>
          <p:cNvPicPr>
            <a:picLocks noChangeAspect="1"/>
          </p:cNvPicPr>
          <p:nvPr/>
        </p:nvPicPr>
        <p:blipFill>
          <a:blip r:embed="rId6"/>
          <a:stretch>
            <a:fillRect/>
          </a:stretch>
        </p:blipFill>
        <p:spPr>
          <a:xfrm>
            <a:off x="856892" y="2128234"/>
            <a:ext cx="4849286" cy="3887715"/>
          </a:xfrm>
          <a:prstGeom prst="rect">
            <a:avLst/>
          </a:prstGeom>
        </p:spPr>
      </p:pic>
      <p:pic>
        <p:nvPicPr>
          <p:cNvPr id="21" name="Picture 20">
            <a:extLst>
              <a:ext uri="{FF2B5EF4-FFF2-40B4-BE49-F238E27FC236}">
                <a16:creationId xmlns:a16="http://schemas.microsoft.com/office/drawing/2014/main" id="{E303280F-F5F3-C744-18F1-0773AAFD03C0}"/>
              </a:ext>
            </a:extLst>
          </p:cNvPr>
          <p:cNvPicPr>
            <a:picLocks noChangeAspect="1"/>
          </p:cNvPicPr>
          <p:nvPr/>
        </p:nvPicPr>
        <p:blipFill rotWithShape="1">
          <a:blip r:embed="rId7"/>
          <a:srcRect t="4444" b="1"/>
          <a:stretch/>
        </p:blipFill>
        <p:spPr>
          <a:xfrm>
            <a:off x="6342976" y="2428389"/>
            <a:ext cx="5087024" cy="3190808"/>
          </a:xfrm>
          <a:prstGeom prst="rect">
            <a:avLst/>
          </a:prstGeom>
        </p:spPr>
      </p:pic>
      <p:pic>
        <p:nvPicPr>
          <p:cNvPr id="6" name="Picture 5">
            <a:extLst>
              <a:ext uri="{FF2B5EF4-FFF2-40B4-BE49-F238E27FC236}">
                <a16:creationId xmlns:a16="http://schemas.microsoft.com/office/drawing/2014/main" id="{BCDAB492-62F3-EEE4-D7B6-E2D8375CEC1D}"/>
              </a:ext>
            </a:extLst>
          </p:cNvPr>
          <p:cNvPicPr>
            <a:picLocks noChangeAspect="1"/>
          </p:cNvPicPr>
          <p:nvPr/>
        </p:nvPicPr>
        <p:blipFill>
          <a:blip r:embed="rId8"/>
          <a:stretch>
            <a:fillRect/>
          </a:stretch>
        </p:blipFill>
        <p:spPr>
          <a:xfrm>
            <a:off x="2792115" y="1478960"/>
            <a:ext cx="1200001" cy="720000"/>
          </a:xfrm>
          <a:prstGeom prst="rect">
            <a:avLst/>
          </a:prstGeom>
          <a:ln w="76200">
            <a:solidFill>
              <a:schemeClr val="bg1"/>
            </a:solidFill>
          </a:ln>
        </p:spPr>
      </p:pic>
      <p:pic>
        <p:nvPicPr>
          <p:cNvPr id="7" name="Picture 6">
            <a:extLst>
              <a:ext uri="{FF2B5EF4-FFF2-40B4-BE49-F238E27FC236}">
                <a16:creationId xmlns:a16="http://schemas.microsoft.com/office/drawing/2014/main" id="{092310D7-0669-385F-D67F-87B86C5CA58F}"/>
              </a:ext>
            </a:extLst>
          </p:cNvPr>
          <p:cNvPicPr>
            <a:picLocks noChangeAspect="1"/>
          </p:cNvPicPr>
          <p:nvPr/>
        </p:nvPicPr>
        <p:blipFill>
          <a:blip r:embed="rId9"/>
          <a:stretch>
            <a:fillRect/>
          </a:stretch>
        </p:blipFill>
        <p:spPr>
          <a:xfrm>
            <a:off x="8199885" y="1478338"/>
            <a:ext cx="1200000" cy="720000"/>
          </a:xfrm>
          <a:prstGeom prst="rect">
            <a:avLst/>
          </a:prstGeom>
          <a:ln w="76200">
            <a:solidFill>
              <a:schemeClr val="bg1"/>
            </a:solidFill>
          </a:ln>
        </p:spPr>
      </p:pic>
      <p:cxnSp>
        <p:nvCxnSpPr>
          <p:cNvPr id="12" name="Straight Connector 11">
            <a:extLst>
              <a:ext uri="{FF2B5EF4-FFF2-40B4-BE49-F238E27FC236}">
                <a16:creationId xmlns:a16="http://schemas.microsoft.com/office/drawing/2014/main" id="{C959CEF0-C4D2-FE3B-6204-D52F20760908}"/>
              </a:ext>
            </a:extLst>
          </p:cNvPr>
          <p:cNvCxnSpPr>
            <a:cxnSpLocks/>
          </p:cNvCxnSpPr>
          <p:nvPr/>
        </p:nvCxnSpPr>
        <p:spPr>
          <a:xfrm flipV="1">
            <a:off x="6376630" y="2571750"/>
            <a:ext cx="0" cy="2089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56CFDE-1A2D-1F01-CC2F-E6CBE49FD383}"/>
              </a:ext>
            </a:extLst>
          </p:cNvPr>
          <p:cNvCxnSpPr>
            <a:cxnSpLocks/>
          </p:cNvCxnSpPr>
          <p:nvPr/>
        </p:nvCxnSpPr>
        <p:spPr>
          <a:xfrm>
            <a:off x="6362342" y="4658360"/>
            <a:ext cx="41211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806CCCF-8258-5EFA-34B3-66A2E825B9C1}"/>
              </a:ext>
            </a:extLst>
          </p:cNvPr>
          <p:cNvSpPr/>
          <p:nvPr/>
        </p:nvSpPr>
        <p:spPr>
          <a:xfrm>
            <a:off x="5820233" y="2297204"/>
            <a:ext cx="1142998" cy="331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7800 km</a:t>
            </a:r>
          </a:p>
        </p:txBody>
      </p:sp>
    </p:spTree>
    <p:custDataLst>
      <p:tags r:id="rId1"/>
    </p:custDataLst>
    <p:extLst>
      <p:ext uri="{BB962C8B-B14F-4D97-AF65-F5344CB8AC3E}">
        <p14:creationId xmlns:p14="http://schemas.microsoft.com/office/powerpoint/2010/main" val="299027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3E61-1885-5F59-63FB-C9F38FB6759B}"/>
              </a:ext>
            </a:extLst>
          </p:cNvPr>
          <p:cNvSpPr>
            <a:spLocks noGrp="1"/>
          </p:cNvSpPr>
          <p:nvPr>
            <p:ph type="title"/>
          </p:nvPr>
        </p:nvSpPr>
        <p:spPr>
          <a:xfrm>
            <a:off x="358140" y="638087"/>
            <a:ext cx="11473860" cy="346632"/>
          </a:xfrm>
        </p:spPr>
        <p:txBody>
          <a:bodyPr/>
          <a:lstStyle/>
          <a:p>
            <a:r>
              <a:rPr lang="en-GB" sz="2300" dirty="0"/>
              <a:t>The approach used to determine the case for new transmission assessment (Network Options Assessment) may not be fit for purpose</a:t>
            </a:r>
          </a:p>
        </p:txBody>
      </p:sp>
      <p:sp>
        <p:nvSpPr>
          <p:cNvPr id="3" name="Slide Number Placeholder 2">
            <a:extLst>
              <a:ext uri="{FF2B5EF4-FFF2-40B4-BE49-F238E27FC236}">
                <a16:creationId xmlns:a16="http://schemas.microsoft.com/office/drawing/2014/main" id="{0871D5D1-2547-C95F-39DC-8FD55DD25296}"/>
              </a:ext>
            </a:extLst>
          </p:cNvPr>
          <p:cNvSpPr>
            <a:spLocks noGrp="1"/>
          </p:cNvSpPr>
          <p:nvPr>
            <p:ph type="sldNum" sz="quarter" idx="12"/>
            <p:custDataLst>
              <p:tags r:id="rId2"/>
            </p:custDataLst>
          </p:nvPr>
        </p:nvSpPr>
        <p:spPr/>
        <p:txBody>
          <a:bodyPr/>
          <a:lstStyle/>
          <a:p>
            <a:fld id="{2A7E23D2-26F6-45E0-8E02-0D663AE6062C}" type="slidenum">
              <a:rPr lang="en-GB" smtClean="0"/>
              <a:pPr/>
              <a:t>6</a:t>
            </a:fld>
            <a:endParaRPr lang="en-GB" dirty="0"/>
          </a:p>
        </p:txBody>
      </p:sp>
      <p:sp>
        <p:nvSpPr>
          <p:cNvPr id="7" name="Rectangle 6">
            <a:extLst>
              <a:ext uri="{FF2B5EF4-FFF2-40B4-BE49-F238E27FC236}">
                <a16:creationId xmlns:a16="http://schemas.microsoft.com/office/drawing/2014/main" id="{D00C3A02-D4A8-0BE4-D405-4EB4EA552669}"/>
              </a:ext>
            </a:extLst>
          </p:cNvPr>
          <p:cNvSpPr/>
          <p:nvPr/>
        </p:nvSpPr>
        <p:spPr>
          <a:xfrm>
            <a:off x="358140" y="3169920"/>
            <a:ext cx="5888052" cy="29664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chemeClr val="tx1"/>
                </a:solidFill>
              </a:rPr>
              <a:t>The approach currently taken to assessing the case for new transmission investment </a:t>
            </a:r>
            <a:r>
              <a:rPr lang="en-GB" sz="1100" b="1" dirty="0">
                <a:solidFill>
                  <a:schemeClr val="accent2"/>
                </a:solidFill>
              </a:rPr>
              <a:t>relies on the cost of resolving constraints</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This means that</a:t>
            </a:r>
            <a:r>
              <a:rPr lang="en-GB" sz="1100" b="1" dirty="0">
                <a:solidFill>
                  <a:schemeClr val="accent2"/>
                </a:solidFill>
              </a:rPr>
              <a:t>, if the cost of resolving constraints is forecast to increase </a:t>
            </a:r>
            <a:r>
              <a:rPr lang="en-GB" sz="1100" dirty="0">
                <a:solidFill>
                  <a:schemeClr val="tx1"/>
                </a:solidFill>
              </a:rPr>
              <a:t>(which is indeed the case), the analysis is more likely to suggest </a:t>
            </a:r>
            <a:r>
              <a:rPr lang="en-GB" sz="1100" b="1" dirty="0">
                <a:solidFill>
                  <a:schemeClr val="accent2"/>
                </a:solidFill>
              </a:rPr>
              <a:t>that additional transmission investment is needed</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This approach </a:t>
            </a:r>
            <a:r>
              <a:rPr lang="en-GB" sz="1100" b="1" dirty="0">
                <a:solidFill>
                  <a:schemeClr val="accent2"/>
                </a:solidFill>
              </a:rPr>
              <a:t>does not fully consider the underlying causes for this congestion. </a:t>
            </a:r>
            <a:r>
              <a:rPr lang="en-GB" sz="1100" dirty="0">
                <a:solidFill>
                  <a:schemeClr val="tx1"/>
                </a:solidFill>
              </a:rPr>
              <a:t>De facto, it </a:t>
            </a:r>
            <a:r>
              <a:rPr lang="en-GB" sz="1100" b="1" dirty="0">
                <a:solidFill>
                  <a:schemeClr val="accent2"/>
                </a:solidFill>
              </a:rPr>
              <a:t>crystallises expectations of inefficiencies and transfers </a:t>
            </a:r>
            <a:r>
              <a:rPr lang="en-GB" sz="1100" dirty="0">
                <a:solidFill>
                  <a:schemeClr val="tx1"/>
                </a:solidFill>
              </a:rPr>
              <a:t>within the current Balancing Mechanism.</a:t>
            </a:r>
          </a:p>
          <a:p>
            <a:pPr marL="171450" indent="-171450">
              <a:buFont typeface="Arial" panose="020B0604020202020204" pitchFamily="34" charset="0"/>
              <a:buChar char="•"/>
            </a:pP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Additionally, this </a:t>
            </a:r>
            <a:r>
              <a:rPr lang="en-GB" sz="1100" b="1" dirty="0">
                <a:solidFill>
                  <a:schemeClr val="accent2"/>
                </a:solidFill>
              </a:rPr>
              <a:t>approach only considers the consumer perspective </a:t>
            </a:r>
            <a:r>
              <a:rPr lang="en-GB" sz="1100" dirty="0">
                <a:solidFill>
                  <a:schemeClr val="tx1"/>
                </a:solidFill>
              </a:rPr>
              <a:t>and does not account for GB socioeconomic welfare as a whole</a:t>
            </a:r>
          </a:p>
        </p:txBody>
      </p:sp>
      <p:pic>
        <p:nvPicPr>
          <p:cNvPr id="9" name="Picture 8">
            <a:extLst>
              <a:ext uri="{FF2B5EF4-FFF2-40B4-BE49-F238E27FC236}">
                <a16:creationId xmlns:a16="http://schemas.microsoft.com/office/drawing/2014/main" id="{03F17145-AD22-25D3-3202-F74C5F1323B3}"/>
              </a:ext>
            </a:extLst>
          </p:cNvPr>
          <p:cNvPicPr>
            <a:picLocks noChangeAspect="1"/>
          </p:cNvPicPr>
          <p:nvPr/>
        </p:nvPicPr>
        <p:blipFill rotWithShape="1">
          <a:blip r:embed="rId4"/>
          <a:srcRect t="50848"/>
          <a:stretch/>
        </p:blipFill>
        <p:spPr>
          <a:xfrm>
            <a:off x="358140" y="1551404"/>
            <a:ext cx="5888052" cy="1618516"/>
          </a:xfrm>
          <a:prstGeom prst="rect">
            <a:avLst/>
          </a:prstGeom>
        </p:spPr>
      </p:pic>
      <p:sp>
        <p:nvSpPr>
          <p:cNvPr id="10" name="Rectangle 9">
            <a:extLst>
              <a:ext uri="{FF2B5EF4-FFF2-40B4-BE49-F238E27FC236}">
                <a16:creationId xmlns:a16="http://schemas.microsoft.com/office/drawing/2014/main" id="{1D8CF6E3-67CB-5586-B0B3-49C26BFFE00C}"/>
              </a:ext>
            </a:extLst>
          </p:cNvPr>
          <p:cNvSpPr/>
          <p:nvPr/>
        </p:nvSpPr>
        <p:spPr>
          <a:xfrm>
            <a:off x="6890200" y="3601044"/>
            <a:ext cx="2086648" cy="11683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Generator and demand siting decisions over the longer term</a:t>
            </a:r>
          </a:p>
        </p:txBody>
      </p:sp>
      <p:sp>
        <p:nvSpPr>
          <p:cNvPr id="11" name="Rectangle 10">
            <a:extLst>
              <a:ext uri="{FF2B5EF4-FFF2-40B4-BE49-F238E27FC236}">
                <a16:creationId xmlns:a16="http://schemas.microsoft.com/office/drawing/2014/main" id="{CFFC44D3-9789-179D-CEBA-AF3BF16F6210}"/>
              </a:ext>
            </a:extLst>
          </p:cNvPr>
          <p:cNvSpPr/>
          <p:nvPr/>
        </p:nvSpPr>
        <p:spPr>
          <a:xfrm>
            <a:off x="6890201" y="2107668"/>
            <a:ext cx="2086648" cy="13395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The bid and offer prices in the balancing mechanism</a:t>
            </a:r>
          </a:p>
        </p:txBody>
      </p:sp>
      <p:sp>
        <p:nvSpPr>
          <p:cNvPr id="12" name="Rectangle 11">
            <a:extLst>
              <a:ext uri="{FF2B5EF4-FFF2-40B4-BE49-F238E27FC236}">
                <a16:creationId xmlns:a16="http://schemas.microsoft.com/office/drawing/2014/main" id="{93A216DC-022B-E5B3-58F3-34C32BD2C338}"/>
              </a:ext>
            </a:extLst>
          </p:cNvPr>
          <p:cNvSpPr/>
          <p:nvPr/>
        </p:nvSpPr>
        <p:spPr>
          <a:xfrm>
            <a:off x="6890199" y="4917081"/>
            <a:ext cx="2086648" cy="111600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Usage of flexible assets and their ability to respond to price signals</a:t>
            </a:r>
          </a:p>
        </p:txBody>
      </p:sp>
      <p:sp>
        <p:nvSpPr>
          <p:cNvPr id="13" name="Oval 12">
            <a:extLst>
              <a:ext uri="{FF2B5EF4-FFF2-40B4-BE49-F238E27FC236}">
                <a16:creationId xmlns:a16="http://schemas.microsoft.com/office/drawing/2014/main" id="{2D262BF2-1962-D10E-0E9C-5364018ECF2F}"/>
              </a:ext>
            </a:extLst>
          </p:cNvPr>
          <p:cNvSpPr/>
          <p:nvPr/>
        </p:nvSpPr>
        <p:spPr>
          <a:xfrm>
            <a:off x="6735746" y="3507488"/>
            <a:ext cx="326448" cy="32644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2</a:t>
            </a:r>
          </a:p>
        </p:txBody>
      </p:sp>
      <p:sp>
        <p:nvSpPr>
          <p:cNvPr id="14" name="Oval 13">
            <a:extLst>
              <a:ext uri="{FF2B5EF4-FFF2-40B4-BE49-F238E27FC236}">
                <a16:creationId xmlns:a16="http://schemas.microsoft.com/office/drawing/2014/main" id="{673B0C74-1977-5E92-7319-C974468B4674}"/>
              </a:ext>
            </a:extLst>
          </p:cNvPr>
          <p:cNvSpPr/>
          <p:nvPr/>
        </p:nvSpPr>
        <p:spPr>
          <a:xfrm>
            <a:off x="6735746" y="1944444"/>
            <a:ext cx="326448" cy="32644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1</a:t>
            </a:r>
          </a:p>
        </p:txBody>
      </p:sp>
      <p:sp>
        <p:nvSpPr>
          <p:cNvPr id="15" name="Oval 14">
            <a:extLst>
              <a:ext uri="{FF2B5EF4-FFF2-40B4-BE49-F238E27FC236}">
                <a16:creationId xmlns:a16="http://schemas.microsoft.com/office/drawing/2014/main" id="{58D31F43-998D-15B9-CF3D-8CA7992BFA29}"/>
              </a:ext>
            </a:extLst>
          </p:cNvPr>
          <p:cNvSpPr/>
          <p:nvPr/>
        </p:nvSpPr>
        <p:spPr>
          <a:xfrm>
            <a:off x="6726974" y="4856786"/>
            <a:ext cx="326448" cy="326448"/>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3</a:t>
            </a:r>
          </a:p>
        </p:txBody>
      </p:sp>
      <p:pic>
        <p:nvPicPr>
          <p:cNvPr id="18" name="Picture 17">
            <a:extLst>
              <a:ext uri="{FF2B5EF4-FFF2-40B4-BE49-F238E27FC236}">
                <a16:creationId xmlns:a16="http://schemas.microsoft.com/office/drawing/2014/main" id="{20A57258-05B1-0545-905D-5CF73F7DFA89}"/>
              </a:ext>
            </a:extLst>
          </p:cNvPr>
          <p:cNvPicPr>
            <a:picLocks noChangeAspect="1"/>
          </p:cNvPicPr>
          <p:nvPr/>
        </p:nvPicPr>
        <p:blipFill rotWithShape="1">
          <a:blip r:embed="rId5"/>
          <a:srcRect r="49455" b="51484"/>
          <a:stretch/>
        </p:blipFill>
        <p:spPr>
          <a:xfrm>
            <a:off x="9222293" y="4914410"/>
            <a:ext cx="2193384" cy="1221912"/>
          </a:xfrm>
          <a:prstGeom prst="rect">
            <a:avLst/>
          </a:prstGeom>
        </p:spPr>
      </p:pic>
      <p:pic>
        <p:nvPicPr>
          <p:cNvPr id="19" name="Picture 18">
            <a:extLst>
              <a:ext uri="{FF2B5EF4-FFF2-40B4-BE49-F238E27FC236}">
                <a16:creationId xmlns:a16="http://schemas.microsoft.com/office/drawing/2014/main" id="{DF5DA325-F08F-6E4F-556F-351907317A2E}"/>
              </a:ext>
            </a:extLst>
          </p:cNvPr>
          <p:cNvPicPr>
            <a:picLocks noChangeAspect="1"/>
          </p:cNvPicPr>
          <p:nvPr/>
        </p:nvPicPr>
        <p:blipFill>
          <a:blip r:embed="rId6"/>
          <a:stretch>
            <a:fillRect/>
          </a:stretch>
        </p:blipFill>
        <p:spPr>
          <a:xfrm>
            <a:off x="9305675" y="1965894"/>
            <a:ext cx="2026620" cy="1498893"/>
          </a:xfrm>
          <a:prstGeom prst="rect">
            <a:avLst/>
          </a:prstGeom>
        </p:spPr>
      </p:pic>
      <p:pic>
        <p:nvPicPr>
          <p:cNvPr id="28" name="Picture 27">
            <a:extLst>
              <a:ext uri="{FF2B5EF4-FFF2-40B4-BE49-F238E27FC236}">
                <a16:creationId xmlns:a16="http://schemas.microsoft.com/office/drawing/2014/main" id="{356539B5-6A3B-8E38-EBF1-B8B2457339B5}"/>
              </a:ext>
            </a:extLst>
          </p:cNvPr>
          <p:cNvPicPr>
            <a:picLocks noChangeAspect="1"/>
          </p:cNvPicPr>
          <p:nvPr/>
        </p:nvPicPr>
        <p:blipFill>
          <a:blip r:embed="rId7"/>
          <a:stretch>
            <a:fillRect/>
          </a:stretch>
        </p:blipFill>
        <p:spPr>
          <a:xfrm>
            <a:off x="9945108" y="3601044"/>
            <a:ext cx="747754" cy="1177109"/>
          </a:xfrm>
          <a:prstGeom prst="rect">
            <a:avLst/>
          </a:prstGeom>
        </p:spPr>
      </p:pic>
      <p:cxnSp>
        <p:nvCxnSpPr>
          <p:cNvPr id="29" name="Straight Connector 28">
            <a:extLst>
              <a:ext uri="{FF2B5EF4-FFF2-40B4-BE49-F238E27FC236}">
                <a16:creationId xmlns:a16="http://schemas.microsoft.com/office/drawing/2014/main" id="{D65965E3-8784-53EB-039F-BDF800BEAFAA}"/>
              </a:ext>
            </a:extLst>
          </p:cNvPr>
          <p:cNvCxnSpPr>
            <a:cxnSpLocks/>
          </p:cNvCxnSpPr>
          <p:nvPr/>
        </p:nvCxnSpPr>
        <p:spPr>
          <a:xfrm>
            <a:off x="6414541" y="1469741"/>
            <a:ext cx="0" cy="477625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C159882-F090-DDED-5DA9-41C410C72639}"/>
              </a:ext>
            </a:extLst>
          </p:cNvPr>
          <p:cNvSpPr/>
          <p:nvPr/>
        </p:nvSpPr>
        <p:spPr>
          <a:xfrm>
            <a:off x="6652259" y="1469741"/>
            <a:ext cx="5259297" cy="386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accent2"/>
                </a:solidFill>
              </a:rPr>
              <a:t>The benefits of Tx assets are determined via a decrease in forecasted congestion cost, which relies on assumptions regarding: </a:t>
            </a:r>
          </a:p>
        </p:txBody>
      </p:sp>
    </p:spTree>
    <p:custDataLst>
      <p:tags r:id="rId1"/>
    </p:custDataLst>
    <p:extLst>
      <p:ext uri="{BB962C8B-B14F-4D97-AF65-F5344CB8AC3E}">
        <p14:creationId xmlns:p14="http://schemas.microsoft.com/office/powerpoint/2010/main" val="26623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AB8-EEB4-2E8F-FE01-CDC3C8C76130}"/>
              </a:ext>
            </a:extLst>
          </p:cNvPr>
          <p:cNvSpPr>
            <a:spLocks noGrp="1"/>
          </p:cNvSpPr>
          <p:nvPr>
            <p:ph type="title"/>
            <p:custDataLst>
              <p:tags r:id="rId2"/>
            </p:custDataLst>
          </p:nvPr>
        </p:nvSpPr>
        <p:spPr>
          <a:xfrm>
            <a:off x="373380" y="638087"/>
            <a:ext cx="11458619" cy="346632"/>
          </a:xfrm>
        </p:spPr>
        <p:txBody>
          <a:bodyPr/>
          <a:lstStyle/>
          <a:p>
            <a:r>
              <a:rPr lang="en-GB" dirty="0"/>
              <a:t>Constraint cost estimates evaluate build from a consumer perspective and not socio-economic welfare</a:t>
            </a:r>
          </a:p>
        </p:txBody>
      </p:sp>
      <p:sp>
        <p:nvSpPr>
          <p:cNvPr id="3" name="Slide Number Placeholder 2">
            <a:extLst>
              <a:ext uri="{FF2B5EF4-FFF2-40B4-BE49-F238E27FC236}">
                <a16:creationId xmlns:a16="http://schemas.microsoft.com/office/drawing/2014/main" id="{448969D4-D95F-026B-8661-F40EEB782309}"/>
              </a:ext>
            </a:extLst>
          </p:cNvPr>
          <p:cNvSpPr>
            <a:spLocks noGrp="1"/>
          </p:cNvSpPr>
          <p:nvPr>
            <p:ph type="sldNum" sz="quarter" idx="12"/>
            <p:custDataLst>
              <p:tags r:id="rId3"/>
            </p:custDataLst>
          </p:nvPr>
        </p:nvSpPr>
        <p:spPr/>
        <p:txBody>
          <a:bodyPr/>
          <a:lstStyle/>
          <a:p>
            <a:fld id="{2A7E23D2-26F6-45E0-8E02-0D663AE6062C}" type="slidenum">
              <a:rPr lang="en-GB" smtClean="0"/>
              <a:pPr/>
              <a:t>7</a:t>
            </a:fld>
            <a:endParaRPr lang="en-GB" dirty="0"/>
          </a:p>
        </p:txBody>
      </p:sp>
      <p:sp>
        <p:nvSpPr>
          <p:cNvPr id="5" name="Text Placeholder 3">
            <a:extLst>
              <a:ext uri="{FF2B5EF4-FFF2-40B4-BE49-F238E27FC236}">
                <a16:creationId xmlns:a16="http://schemas.microsoft.com/office/drawing/2014/main" id="{EAC1F2FF-5DCD-1171-94F0-3BB2C932FB83}"/>
              </a:ext>
            </a:extLst>
          </p:cNvPr>
          <p:cNvSpPr txBox="1">
            <a:spLocks/>
          </p:cNvSpPr>
          <p:nvPr/>
        </p:nvSpPr>
        <p:spPr>
          <a:xfrm>
            <a:off x="5416835" y="2048304"/>
            <a:ext cx="6415164" cy="2148840"/>
          </a:xfrm>
          <a:prstGeom prst="rect">
            <a:avLst/>
          </a:prstGeom>
          <a:solidFill>
            <a:schemeClr val="bg1">
              <a:lumMod val="95000"/>
            </a:schemeClr>
          </a:solidFill>
          <a:ln w="28575">
            <a:noFill/>
          </a:ln>
        </p:spPr>
        <p:txBody>
          <a:bodyPr lIns="91440" tIns="45720" rIns="91440" bIns="45720" anchor="ctr" anchorCtr="0"/>
          <a:lstStyle>
            <a:lvl1pPr marL="182880" indent="-182880" algn="l" defTabSz="1005840" rtl="0" eaLnBrk="1" latinLnBrk="0" hangingPunct="1">
              <a:lnSpc>
                <a:spcPct val="100000"/>
              </a:lnSpc>
              <a:spcBef>
                <a:spcPts val="0"/>
              </a:spcBef>
              <a:spcAft>
                <a:spcPts val="450"/>
              </a:spcAft>
              <a:buClr>
                <a:schemeClr val="accent2"/>
              </a:buClr>
              <a:buFont typeface="System Font Regular"/>
              <a:buChar char="■"/>
              <a:tabLst/>
              <a:defRPr sz="1200" b="0" kern="1200">
                <a:solidFill>
                  <a:schemeClr val="tx1"/>
                </a:solidFill>
                <a:latin typeface="Calibri" panose="020F0502020204030204" pitchFamily="34" charset="0"/>
                <a:ea typeface="+mn-ea"/>
                <a:cs typeface="Calibri" panose="020F0502020204030204" pitchFamily="34" charset="0"/>
              </a:defRPr>
            </a:lvl1pPr>
            <a:lvl2pPr marL="402336" indent="-219456" algn="l" defTabSz="1005840"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2pPr>
            <a:lvl3pPr marL="576072" indent="-173736" algn="l" defTabSz="1005840"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3pPr>
            <a:lvl4pPr marL="749808" indent="-173736" algn="l" defTabSz="1005840"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4pPr>
            <a:lvl5pPr marL="923544" indent="-173736" algn="l" defTabSz="1005840"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5pPr>
            <a:lvl6pPr marL="661988" marR="0" indent="0" algn="l" defTabSz="1005840" rtl="0" eaLnBrk="1" fontAlgn="auto" latinLnBrk="0" hangingPunct="1">
              <a:lnSpc>
                <a:spcPct val="110000"/>
              </a:lnSpc>
              <a:spcBef>
                <a:spcPts val="550"/>
              </a:spcBef>
              <a:spcAft>
                <a:spcPts val="0"/>
              </a:spcAft>
              <a:buClrTx/>
              <a:buSzTx/>
              <a:buFont typeface="System Font Regular"/>
              <a:buNone/>
              <a:tabLst/>
              <a:defRPr sz="1200" kern="1200">
                <a:solidFill>
                  <a:schemeClr val="tx2"/>
                </a:solidFill>
                <a:latin typeface="Calibri" panose="020F0502020204030204" pitchFamily="34" charset="0"/>
                <a:ea typeface="+mn-ea"/>
                <a:cs typeface="Calibri" panose="020F0502020204030204" pitchFamily="34" charset="0"/>
              </a:defRPr>
            </a:lvl6pPr>
            <a:lvl7pPr marL="1035050" indent="-171450" algn="l" defTabSz="1005840" rtl="0" eaLnBrk="1" latinLnBrk="0" hangingPunct="1">
              <a:lnSpc>
                <a:spcPct val="110000"/>
              </a:lnSpc>
              <a:spcBef>
                <a:spcPts val="550"/>
              </a:spcBef>
              <a:buFont typeface="System Font Regular"/>
              <a:buChar char="–"/>
              <a:tabLst/>
              <a:defRPr sz="1200" kern="1200">
                <a:solidFill>
                  <a:schemeClr val="tx2"/>
                </a:solidFill>
                <a:latin typeface="Calibri" panose="020F0502020204030204" pitchFamily="34" charset="0"/>
                <a:ea typeface="+mn-ea"/>
                <a:cs typeface="Calibri" panose="020F0502020204030204" pitchFamily="34" charset="0"/>
              </a:defRPr>
            </a:lvl7pPr>
            <a:lvl8pPr marL="3771900" indent="-251460" algn="l" defTabSz="1005840" rtl="0" eaLnBrk="1" latinLnBrk="0" hangingPunct="1">
              <a:lnSpc>
                <a:spcPct val="90000"/>
              </a:lnSpc>
              <a:spcBef>
                <a:spcPts val="550"/>
              </a:spcBef>
              <a:buFont typeface="Arial" panose="020B0604020202020204" pitchFamily="34" charset="0"/>
              <a:buChar char="•"/>
              <a:defRPr sz="1200"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200" kern="1200">
                <a:solidFill>
                  <a:schemeClr val="tx1"/>
                </a:solidFill>
                <a:latin typeface="+mn-lt"/>
                <a:ea typeface="+mn-ea"/>
                <a:cs typeface="+mn-cs"/>
              </a:defRPr>
            </a:lvl9pPr>
          </a:lstStyle>
          <a:p>
            <a:pPr>
              <a:buClrTx/>
              <a:buFont typeface="Arial" panose="020B0604020202020204" pitchFamily="34" charset="0"/>
              <a:buChar char="•"/>
            </a:pPr>
            <a:r>
              <a:rPr lang="en-GB" sz="1100" dirty="0">
                <a:latin typeface="Calibri"/>
                <a:cs typeface="Calibri"/>
              </a:rPr>
              <a:t>Balancing Mechanism bids and offers feed into evaluation of congestion costs…</a:t>
            </a:r>
          </a:p>
          <a:p>
            <a:pPr>
              <a:buClrTx/>
              <a:buFont typeface="Arial" panose="020B0604020202020204" pitchFamily="34" charset="0"/>
              <a:buChar char="•"/>
            </a:pPr>
            <a:r>
              <a:rPr lang="en-GB" sz="1100" dirty="0">
                <a:latin typeface="Calibri"/>
                <a:cs typeface="Calibri"/>
              </a:rPr>
              <a:t>… </a:t>
            </a:r>
            <a:r>
              <a:rPr lang="en-GB" sz="1100" b="1" dirty="0">
                <a:solidFill>
                  <a:schemeClr val="accent2"/>
                </a:solidFill>
                <a:latin typeface="Calibri"/>
                <a:cs typeface="Calibri"/>
              </a:rPr>
              <a:t>part of this cost of resolving congestions represents a real resource cost </a:t>
            </a:r>
            <a:r>
              <a:rPr lang="en-GB" sz="1100" dirty="0">
                <a:latin typeface="Calibri"/>
                <a:cs typeface="Calibri"/>
              </a:rPr>
              <a:t>(e.g., the cost of accepted offers to increase generation)… </a:t>
            </a:r>
          </a:p>
          <a:p>
            <a:pPr>
              <a:buClrTx/>
              <a:buFont typeface="Arial" panose="020B0604020202020204" pitchFamily="34" charset="0"/>
              <a:buChar char="•"/>
            </a:pPr>
            <a:r>
              <a:rPr lang="en-GB" sz="1100" dirty="0">
                <a:latin typeface="Calibri"/>
                <a:cs typeface="Calibri"/>
              </a:rPr>
              <a:t>… however, </a:t>
            </a:r>
            <a:r>
              <a:rPr lang="en-GB" sz="1100" b="1" dirty="0">
                <a:solidFill>
                  <a:schemeClr val="accent2"/>
                </a:solidFill>
                <a:latin typeface="Calibri"/>
                <a:cs typeface="Calibri"/>
              </a:rPr>
              <a:t>the other part is a transfer between consumers and producers </a:t>
            </a:r>
            <a:r>
              <a:rPr lang="en-GB" sz="1100" dirty="0">
                <a:latin typeface="Calibri"/>
                <a:cs typeface="Calibri"/>
              </a:rPr>
              <a:t>(for instance, the difference between wholesale revenue and the cost to a generator of having bids accepted in the balancing mechanism to reduce generation).</a:t>
            </a:r>
          </a:p>
          <a:p>
            <a:pPr>
              <a:buClrTx/>
              <a:buFont typeface="Arial" panose="020B0604020202020204" pitchFamily="34" charset="0"/>
              <a:buChar char="•"/>
            </a:pPr>
            <a:r>
              <a:rPr lang="en-GB" sz="1100" dirty="0">
                <a:latin typeface="Calibri"/>
                <a:cs typeface="Calibri"/>
              </a:rPr>
              <a:t>This component of constraint costs involve </a:t>
            </a:r>
            <a:r>
              <a:rPr lang="en-GB" sz="1100" b="1" dirty="0">
                <a:solidFill>
                  <a:schemeClr val="accent2"/>
                </a:solidFill>
                <a:latin typeface="Calibri"/>
                <a:cs typeface="Calibri"/>
              </a:rPr>
              <a:t>no additional use of resources by society as a whole </a:t>
            </a:r>
            <a:r>
              <a:rPr lang="en-GB" sz="1100" dirty="0">
                <a:latin typeface="Calibri"/>
                <a:cs typeface="Calibri"/>
              </a:rPr>
              <a:t>and it is unintuitive to deploy real resources (build new Tx assets) to secure a benefit that is </a:t>
            </a:r>
            <a:r>
              <a:rPr lang="en-GB" sz="1100" b="1" dirty="0">
                <a:solidFill>
                  <a:schemeClr val="accent2"/>
                </a:solidFill>
                <a:latin typeface="Calibri"/>
                <a:cs typeface="Calibri"/>
              </a:rPr>
              <a:t>just a change in transfer from one part of society to another. </a:t>
            </a:r>
          </a:p>
        </p:txBody>
      </p:sp>
      <p:sp>
        <p:nvSpPr>
          <p:cNvPr id="6" name="Rectangle 5">
            <a:extLst>
              <a:ext uri="{FF2B5EF4-FFF2-40B4-BE49-F238E27FC236}">
                <a16:creationId xmlns:a16="http://schemas.microsoft.com/office/drawing/2014/main" id="{3C7758DD-B00D-2747-EE1B-59B2ABE42FE3}"/>
              </a:ext>
            </a:extLst>
          </p:cNvPr>
          <p:cNvSpPr/>
          <p:nvPr/>
        </p:nvSpPr>
        <p:spPr>
          <a:xfrm>
            <a:off x="1535168" y="1928714"/>
            <a:ext cx="3577260" cy="23918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200" b="1" dirty="0">
                <a:solidFill>
                  <a:schemeClr val="tx1"/>
                </a:solidFill>
              </a:rPr>
              <a:t>Assumptions on BM bids and offers</a:t>
            </a:r>
          </a:p>
        </p:txBody>
      </p:sp>
      <p:pic>
        <p:nvPicPr>
          <p:cNvPr id="9" name="Picture 8">
            <a:extLst>
              <a:ext uri="{FF2B5EF4-FFF2-40B4-BE49-F238E27FC236}">
                <a16:creationId xmlns:a16="http://schemas.microsoft.com/office/drawing/2014/main" id="{64575766-AF3A-D6AE-B40B-D69837653C8A}"/>
              </a:ext>
            </a:extLst>
          </p:cNvPr>
          <p:cNvPicPr>
            <a:picLocks noChangeAspect="1"/>
          </p:cNvPicPr>
          <p:nvPr/>
        </p:nvPicPr>
        <p:blipFill>
          <a:blip r:embed="rId6"/>
          <a:stretch>
            <a:fillRect/>
          </a:stretch>
        </p:blipFill>
        <p:spPr>
          <a:xfrm>
            <a:off x="600995" y="2241458"/>
            <a:ext cx="4511431" cy="3310415"/>
          </a:xfrm>
          <a:prstGeom prst="rect">
            <a:avLst/>
          </a:prstGeom>
        </p:spPr>
      </p:pic>
      <p:sp>
        <p:nvSpPr>
          <p:cNvPr id="11" name="Rectangle 10">
            <a:extLst>
              <a:ext uri="{FF2B5EF4-FFF2-40B4-BE49-F238E27FC236}">
                <a16:creationId xmlns:a16="http://schemas.microsoft.com/office/drawing/2014/main" id="{8335C54B-46D1-397D-949E-E209DD8C6567}"/>
              </a:ext>
            </a:extLst>
          </p:cNvPr>
          <p:cNvSpPr/>
          <p:nvPr/>
        </p:nvSpPr>
        <p:spPr>
          <a:xfrm>
            <a:off x="5363495" y="4320540"/>
            <a:ext cx="6415164" cy="11582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pPr>
            <a:r>
              <a:rPr lang="en-GB" sz="1200" dirty="0">
                <a:solidFill>
                  <a:schemeClr val="tx1"/>
                </a:solidFill>
                <a:latin typeface="Calibri"/>
                <a:cs typeface="Calibri"/>
              </a:rPr>
              <a:t>Other forms of CBAs in the energy industry consider societal welfare, such as Ofgem’s assessment of which interconnectors should enter the cap and floor regime, or DESNZ’s assessment of the system cost impacts of different levels of large long-duration energy storage.</a:t>
            </a:r>
          </a:p>
        </p:txBody>
      </p:sp>
    </p:spTree>
    <p:custDataLst>
      <p:tags r:id="rId1"/>
    </p:custDataLst>
    <p:extLst>
      <p:ext uri="{BB962C8B-B14F-4D97-AF65-F5344CB8AC3E}">
        <p14:creationId xmlns:p14="http://schemas.microsoft.com/office/powerpoint/2010/main" val="291515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D08A-E63B-49C4-79F0-D5039DA6F458}"/>
              </a:ext>
            </a:extLst>
          </p:cNvPr>
          <p:cNvSpPr>
            <a:spLocks noGrp="1"/>
          </p:cNvSpPr>
          <p:nvPr>
            <p:ph type="title"/>
            <p:custDataLst>
              <p:tags r:id="rId2"/>
            </p:custDataLst>
          </p:nvPr>
        </p:nvSpPr>
        <p:spPr>
          <a:xfrm>
            <a:off x="381000" y="553803"/>
            <a:ext cx="11450999" cy="346632"/>
          </a:xfrm>
        </p:spPr>
        <p:txBody>
          <a:bodyPr/>
          <a:lstStyle/>
          <a:p>
            <a:r>
              <a:rPr lang="en-GB" dirty="0"/>
              <a:t>Locational pricing may be another solution to </a:t>
            </a:r>
            <a:r>
              <a:rPr lang="en-GB" b="1" dirty="0"/>
              <a:t>account for Tx constraints </a:t>
            </a:r>
            <a:r>
              <a:rPr lang="en-GB" dirty="0"/>
              <a:t>and use assets in </a:t>
            </a:r>
            <a:r>
              <a:rPr lang="en-GB" b="1" dirty="0"/>
              <a:t>alignment with system needs as GB transitions to Net Zero</a:t>
            </a:r>
            <a:endParaRPr lang="en-GB" dirty="0"/>
          </a:p>
        </p:txBody>
      </p:sp>
      <p:sp>
        <p:nvSpPr>
          <p:cNvPr id="3" name="Slide Number Placeholder 2">
            <a:extLst>
              <a:ext uri="{FF2B5EF4-FFF2-40B4-BE49-F238E27FC236}">
                <a16:creationId xmlns:a16="http://schemas.microsoft.com/office/drawing/2014/main" id="{31F82DE5-7018-257A-2F24-3C34D92394E3}"/>
              </a:ext>
            </a:extLst>
          </p:cNvPr>
          <p:cNvSpPr>
            <a:spLocks noGrp="1"/>
          </p:cNvSpPr>
          <p:nvPr>
            <p:ph type="sldNum" sz="quarter" idx="12"/>
            <p:custDataLst>
              <p:tags r:id="rId3"/>
            </p:custDataLst>
          </p:nvPr>
        </p:nvSpPr>
        <p:spPr/>
        <p:txBody>
          <a:bodyPr/>
          <a:lstStyle/>
          <a:p>
            <a:fld id="{2A7E23D2-26F6-45E0-8E02-0D663AE6062C}" type="slidenum">
              <a:rPr lang="en-GB" smtClean="0"/>
              <a:pPr/>
              <a:t>8</a:t>
            </a:fld>
            <a:endParaRPr lang="en-GB" dirty="0"/>
          </a:p>
        </p:txBody>
      </p:sp>
      <p:grpSp>
        <p:nvGrpSpPr>
          <p:cNvPr id="152" name="Group_45422.5958912037022686">
            <a:extLst>
              <a:ext uri="{FF2B5EF4-FFF2-40B4-BE49-F238E27FC236}">
                <a16:creationId xmlns:a16="http://schemas.microsoft.com/office/drawing/2014/main" id="{7788B8A3-0A4B-5104-DCE9-856BE993CBB7}"/>
              </a:ext>
            </a:extLst>
          </p:cNvPr>
          <p:cNvGrpSpPr/>
          <p:nvPr/>
        </p:nvGrpSpPr>
        <p:grpSpPr>
          <a:xfrm>
            <a:off x="1925133" y="1407955"/>
            <a:ext cx="8435711" cy="4245846"/>
            <a:chOff x="1925133" y="1616966"/>
            <a:chExt cx="8435711" cy="4245846"/>
          </a:xfrm>
        </p:grpSpPr>
        <p:pic>
          <p:nvPicPr>
            <p:cNvPr id="82" name="Picture 81">
              <a:extLst>
                <a:ext uri="{FF2B5EF4-FFF2-40B4-BE49-F238E27FC236}">
                  <a16:creationId xmlns:a16="http://schemas.microsoft.com/office/drawing/2014/main" id="{7262DE4C-21DA-DCAF-ADB1-7A58EEDA4446}"/>
                </a:ext>
              </a:extLst>
            </p:cNvPr>
            <p:cNvPicPr>
              <a:picLocks noChangeAspect="1"/>
            </p:cNvPicPr>
            <p:nvPr/>
          </p:nvPicPr>
          <p:blipFill>
            <a:blip r:embed="rId6"/>
            <a:stretch>
              <a:fillRect/>
            </a:stretch>
          </p:blipFill>
          <p:spPr>
            <a:xfrm>
              <a:off x="2012104" y="1920024"/>
              <a:ext cx="2690375" cy="3776639"/>
            </a:xfrm>
            <a:prstGeom prst="rect">
              <a:avLst/>
            </a:prstGeom>
          </p:spPr>
        </p:pic>
        <p:pic>
          <p:nvPicPr>
            <p:cNvPr id="83" name="Picture 82">
              <a:extLst>
                <a:ext uri="{FF2B5EF4-FFF2-40B4-BE49-F238E27FC236}">
                  <a16:creationId xmlns:a16="http://schemas.microsoft.com/office/drawing/2014/main" id="{498C5635-572E-589B-BD96-244D55A67DA8}"/>
                </a:ext>
              </a:extLst>
            </p:cNvPr>
            <p:cNvPicPr>
              <a:picLocks noChangeAspect="1"/>
            </p:cNvPicPr>
            <p:nvPr/>
          </p:nvPicPr>
          <p:blipFill>
            <a:blip r:embed="rId7"/>
            <a:stretch>
              <a:fillRect/>
            </a:stretch>
          </p:blipFill>
          <p:spPr>
            <a:xfrm>
              <a:off x="6164484" y="1872443"/>
              <a:ext cx="2561084" cy="3722551"/>
            </a:xfrm>
            <a:prstGeom prst="rect">
              <a:avLst/>
            </a:prstGeom>
          </p:spPr>
        </p:pic>
        <p:sp>
          <p:nvSpPr>
            <p:cNvPr id="84" name="TextBox 83">
              <a:extLst>
                <a:ext uri="{FF2B5EF4-FFF2-40B4-BE49-F238E27FC236}">
                  <a16:creationId xmlns:a16="http://schemas.microsoft.com/office/drawing/2014/main" id="{9291A078-6D32-0698-21B3-7698BD709871}"/>
                </a:ext>
              </a:extLst>
            </p:cNvPr>
            <p:cNvSpPr txBox="1"/>
            <p:nvPr/>
          </p:nvSpPr>
          <p:spPr>
            <a:xfrm>
              <a:off x="8250998" y="4000194"/>
              <a:ext cx="664111" cy="328680"/>
            </a:xfrm>
            <a:prstGeom prst="rect">
              <a:avLst/>
            </a:prstGeom>
            <a:noFill/>
          </p:spPr>
          <p:txBody>
            <a:bodyPr wrap="square" rtlCol="0">
              <a:spAutoFit/>
            </a:bodyPr>
            <a:lstStyle/>
            <a:p>
              <a:r>
                <a:rPr lang="en-GB" sz="768" b="1" dirty="0">
                  <a:solidFill>
                    <a:srgbClr val="FF0000"/>
                  </a:solidFill>
                </a:rPr>
                <a:t>Constraint</a:t>
              </a:r>
              <a:endParaRPr lang="en-GB" sz="853" b="1" dirty="0">
                <a:solidFill>
                  <a:srgbClr val="FF0000"/>
                </a:solidFill>
              </a:endParaRPr>
            </a:p>
          </p:txBody>
        </p:sp>
        <p:sp>
          <p:nvSpPr>
            <p:cNvPr id="85" name="Freeform: Shape 84">
              <a:extLst>
                <a:ext uri="{FF2B5EF4-FFF2-40B4-BE49-F238E27FC236}">
                  <a16:creationId xmlns:a16="http://schemas.microsoft.com/office/drawing/2014/main" id="{D89D330B-000D-B5AB-47EA-983BF8AD55E8}"/>
                </a:ext>
              </a:extLst>
            </p:cNvPr>
            <p:cNvSpPr/>
            <p:nvPr/>
          </p:nvSpPr>
          <p:spPr>
            <a:xfrm>
              <a:off x="7221720" y="3829551"/>
              <a:ext cx="990265" cy="371003"/>
            </a:xfrm>
            <a:custGeom>
              <a:avLst/>
              <a:gdLst>
                <a:gd name="connsiteX0" fmla="*/ 897731 w 897731"/>
                <a:gd name="connsiteY0" fmla="*/ 223937 h 223937"/>
                <a:gd name="connsiteX1" fmla="*/ 719137 w 897731"/>
                <a:gd name="connsiteY1" fmla="*/ 200124 h 223937"/>
                <a:gd name="connsiteX2" fmla="*/ 702469 w 897731"/>
                <a:gd name="connsiteY2" fmla="*/ 195362 h 223937"/>
                <a:gd name="connsiteX3" fmla="*/ 683419 w 897731"/>
                <a:gd name="connsiteY3" fmla="*/ 192980 h 223937"/>
                <a:gd name="connsiteX4" fmla="*/ 652462 w 897731"/>
                <a:gd name="connsiteY4" fmla="*/ 173930 h 223937"/>
                <a:gd name="connsiteX5" fmla="*/ 628650 w 897731"/>
                <a:gd name="connsiteY5" fmla="*/ 159643 h 223937"/>
                <a:gd name="connsiteX6" fmla="*/ 621506 w 897731"/>
                <a:gd name="connsiteY6" fmla="*/ 154880 h 223937"/>
                <a:gd name="connsiteX7" fmla="*/ 609600 w 897731"/>
                <a:gd name="connsiteY7" fmla="*/ 138212 h 223937"/>
                <a:gd name="connsiteX8" fmla="*/ 597694 w 897731"/>
                <a:gd name="connsiteY8" fmla="*/ 121543 h 223937"/>
                <a:gd name="connsiteX9" fmla="*/ 588169 w 897731"/>
                <a:gd name="connsiteY9" fmla="*/ 90587 h 223937"/>
                <a:gd name="connsiteX10" fmla="*/ 578644 w 897731"/>
                <a:gd name="connsiteY10" fmla="*/ 76299 h 223937"/>
                <a:gd name="connsiteX11" fmla="*/ 547687 w 897731"/>
                <a:gd name="connsiteY11" fmla="*/ 47724 h 223937"/>
                <a:gd name="connsiteX12" fmla="*/ 538162 w 897731"/>
                <a:gd name="connsiteY12" fmla="*/ 40580 h 223937"/>
                <a:gd name="connsiteX13" fmla="*/ 500062 w 897731"/>
                <a:gd name="connsiteY13" fmla="*/ 23912 h 223937"/>
                <a:gd name="connsiteX14" fmla="*/ 471487 w 897731"/>
                <a:gd name="connsiteY14" fmla="*/ 12005 h 223937"/>
                <a:gd name="connsiteX15" fmla="*/ 419100 w 897731"/>
                <a:gd name="connsiteY15" fmla="*/ 7243 h 223937"/>
                <a:gd name="connsiteX16" fmla="*/ 309562 w 897731"/>
                <a:gd name="connsiteY16" fmla="*/ 99 h 223937"/>
                <a:gd name="connsiteX17" fmla="*/ 0 w 897731"/>
                <a:gd name="connsiteY17" fmla="*/ 99 h 2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7731" h="223937">
                  <a:moveTo>
                    <a:pt x="897731" y="223937"/>
                  </a:moveTo>
                  <a:lnTo>
                    <a:pt x="719137" y="200124"/>
                  </a:lnTo>
                  <a:cubicBezTo>
                    <a:pt x="713420" y="199287"/>
                    <a:pt x="708135" y="196495"/>
                    <a:pt x="702469" y="195362"/>
                  </a:cubicBezTo>
                  <a:cubicBezTo>
                    <a:pt x="696194" y="194107"/>
                    <a:pt x="689769" y="193774"/>
                    <a:pt x="683419" y="192980"/>
                  </a:cubicBezTo>
                  <a:cubicBezTo>
                    <a:pt x="673100" y="186630"/>
                    <a:pt x="663299" y="179348"/>
                    <a:pt x="652462" y="173930"/>
                  </a:cubicBezTo>
                  <a:cubicBezTo>
                    <a:pt x="631545" y="163472"/>
                    <a:pt x="644731" y="171130"/>
                    <a:pt x="628650" y="159643"/>
                  </a:cubicBezTo>
                  <a:cubicBezTo>
                    <a:pt x="626321" y="157979"/>
                    <a:pt x="623530" y="156904"/>
                    <a:pt x="621506" y="154880"/>
                  </a:cubicBezTo>
                  <a:cubicBezTo>
                    <a:pt x="617613" y="150987"/>
                    <a:pt x="612981" y="142946"/>
                    <a:pt x="609600" y="138212"/>
                  </a:cubicBezTo>
                  <a:cubicBezTo>
                    <a:pt x="594845" y="117555"/>
                    <a:pt x="608908" y="138366"/>
                    <a:pt x="597694" y="121543"/>
                  </a:cubicBezTo>
                  <a:cubicBezTo>
                    <a:pt x="595619" y="113246"/>
                    <a:pt x="591437" y="95489"/>
                    <a:pt x="588169" y="90587"/>
                  </a:cubicBezTo>
                  <a:cubicBezTo>
                    <a:pt x="584994" y="85824"/>
                    <a:pt x="582692" y="80346"/>
                    <a:pt x="578644" y="76299"/>
                  </a:cubicBezTo>
                  <a:cubicBezTo>
                    <a:pt x="542032" y="39688"/>
                    <a:pt x="566918" y="61461"/>
                    <a:pt x="547687" y="47724"/>
                  </a:cubicBezTo>
                  <a:cubicBezTo>
                    <a:pt x="544458" y="45417"/>
                    <a:pt x="541608" y="42549"/>
                    <a:pt x="538162" y="40580"/>
                  </a:cubicBezTo>
                  <a:cubicBezTo>
                    <a:pt x="501302" y="19517"/>
                    <a:pt x="527610" y="35390"/>
                    <a:pt x="500062" y="23912"/>
                  </a:cubicBezTo>
                  <a:cubicBezTo>
                    <a:pt x="489838" y="19652"/>
                    <a:pt x="482762" y="13616"/>
                    <a:pt x="471487" y="12005"/>
                  </a:cubicBezTo>
                  <a:cubicBezTo>
                    <a:pt x="454129" y="9525"/>
                    <a:pt x="436562" y="8830"/>
                    <a:pt x="419100" y="7243"/>
                  </a:cubicBezTo>
                  <a:cubicBezTo>
                    <a:pt x="370235" y="-2531"/>
                    <a:pt x="392860" y="601"/>
                    <a:pt x="309562" y="99"/>
                  </a:cubicBezTo>
                  <a:lnTo>
                    <a:pt x="0" y="99"/>
                  </a:ln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86" name="Freeform: Shape 85">
              <a:extLst>
                <a:ext uri="{FF2B5EF4-FFF2-40B4-BE49-F238E27FC236}">
                  <a16:creationId xmlns:a16="http://schemas.microsoft.com/office/drawing/2014/main" id="{A82F7E5E-8CCC-40CB-C1D9-1EABA40E1F12}"/>
                </a:ext>
              </a:extLst>
            </p:cNvPr>
            <p:cNvSpPr/>
            <p:nvPr/>
          </p:nvSpPr>
          <p:spPr>
            <a:xfrm>
              <a:off x="8195548" y="4200555"/>
              <a:ext cx="518376" cy="0"/>
            </a:xfrm>
            <a:custGeom>
              <a:avLst/>
              <a:gdLst>
                <a:gd name="connsiteX0" fmla="*/ 0 w 541706"/>
                <a:gd name="connsiteY0" fmla="*/ 0 h 0"/>
                <a:gd name="connsiteX1" fmla="*/ 541706 w 541706"/>
                <a:gd name="connsiteY1" fmla="*/ 0 h 0"/>
              </a:gdLst>
              <a:ahLst/>
              <a:cxnLst>
                <a:cxn ang="0">
                  <a:pos x="connsiteX0" y="connsiteY0"/>
                </a:cxn>
                <a:cxn ang="0">
                  <a:pos x="connsiteX1" y="connsiteY1"/>
                </a:cxn>
              </a:cxnLst>
              <a:rect l="l" t="t" r="r" b="b"/>
              <a:pathLst>
                <a:path w="541706">
                  <a:moveTo>
                    <a:pt x="0" y="0"/>
                  </a:moveTo>
                  <a:lnTo>
                    <a:pt x="541706" y="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0" name="Oval 139">
              <a:extLst>
                <a:ext uri="{FF2B5EF4-FFF2-40B4-BE49-F238E27FC236}">
                  <a16:creationId xmlns:a16="http://schemas.microsoft.com/office/drawing/2014/main" id="{DB90662B-15D1-024F-30DD-614A0C794CD0}"/>
                </a:ext>
              </a:extLst>
            </p:cNvPr>
            <p:cNvSpPr/>
            <p:nvPr/>
          </p:nvSpPr>
          <p:spPr>
            <a:xfrm>
              <a:off x="7709314" y="5559672"/>
              <a:ext cx="39014" cy="39014"/>
            </a:xfrm>
            <a:prstGeom prst="ellipse">
              <a:avLst/>
            </a:prstGeom>
            <a:solidFill>
              <a:srgbClr val="5AA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1" name="Oval 140">
              <a:extLst>
                <a:ext uri="{FF2B5EF4-FFF2-40B4-BE49-F238E27FC236}">
                  <a16:creationId xmlns:a16="http://schemas.microsoft.com/office/drawing/2014/main" id="{8CD8DDC7-1678-5510-01A6-9713320331E9}"/>
                </a:ext>
              </a:extLst>
            </p:cNvPr>
            <p:cNvSpPr/>
            <p:nvPr/>
          </p:nvSpPr>
          <p:spPr>
            <a:xfrm>
              <a:off x="7790231" y="5559672"/>
              <a:ext cx="39014" cy="39014"/>
            </a:xfrm>
            <a:prstGeom prst="ellipse">
              <a:avLst/>
            </a:prstGeom>
            <a:solidFill>
              <a:srgbClr val="89C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2" name="Oval 141">
              <a:extLst>
                <a:ext uri="{FF2B5EF4-FFF2-40B4-BE49-F238E27FC236}">
                  <a16:creationId xmlns:a16="http://schemas.microsoft.com/office/drawing/2014/main" id="{ED30A24E-9669-E668-EC9C-383A2CC6EFC2}"/>
                </a:ext>
              </a:extLst>
            </p:cNvPr>
            <p:cNvSpPr/>
            <p:nvPr/>
          </p:nvSpPr>
          <p:spPr>
            <a:xfrm>
              <a:off x="7871148" y="5559672"/>
              <a:ext cx="39014" cy="39014"/>
            </a:xfrm>
            <a:prstGeom prst="ellipse">
              <a:avLst/>
            </a:prstGeom>
            <a:solidFill>
              <a:srgbClr val="C5D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3" name="Oval 142">
              <a:extLst>
                <a:ext uri="{FF2B5EF4-FFF2-40B4-BE49-F238E27FC236}">
                  <a16:creationId xmlns:a16="http://schemas.microsoft.com/office/drawing/2014/main" id="{DFF9D4E2-BA30-3AA8-AB34-813B6DDF0B46}"/>
                </a:ext>
              </a:extLst>
            </p:cNvPr>
            <p:cNvSpPr/>
            <p:nvPr/>
          </p:nvSpPr>
          <p:spPr>
            <a:xfrm>
              <a:off x="8032983" y="5559672"/>
              <a:ext cx="39014" cy="39014"/>
            </a:xfrm>
            <a:prstGeom prst="ellipse">
              <a:avLst/>
            </a:prstGeom>
            <a:solidFill>
              <a:srgbClr val="D6B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4" name="Oval 143">
              <a:extLst>
                <a:ext uri="{FF2B5EF4-FFF2-40B4-BE49-F238E27FC236}">
                  <a16:creationId xmlns:a16="http://schemas.microsoft.com/office/drawing/2014/main" id="{9CC52FC6-A21F-7CD5-CAF4-3E1DE3FCC797}"/>
                </a:ext>
              </a:extLst>
            </p:cNvPr>
            <p:cNvSpPr/>
            <p:nvPr/>
          </p:nvSpPr>
          <p:spPr>
            <a:xfrm>
              <a:off x="8113900" y="5559672"/>
              <a:ext cx="39014" cy="39014"/>
            </a:xfrm>
            <a:prstGeom prst="ellipse">
              <a:avLst/>
            </a:prstGeom>
            <a:solidFill>
              <a:srgbClr val="D1A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5" name="Oval 144">
              <a:extLst>
                <a:ext uri="{FF2B5EF4-FFF2-40B4-BE49-F238E27FC236}">
                  <a16:creationId xmlns:a16="http://schemas.microsoft.com/office/drawing/2014/main" id="{6E8ED5A3-68AE-77DA-92CC-96893E1EAC07}"/>
                </a:ext>
              </a:extLst>
            </p:cNvPr>
            <p:cNvSpPr/>
            <p:nvPr/>
          </p:nvSpPr>
          <p:spPr>
            <a:xfrm>
              <a:off x="8194817" y="5559672"/>
              <a:ext cx="39014" cy="39014"/>
            </a:xfrm>
            <a:prstGeom prst="ellipse">
              <a:avLst/>
            </a:prstGeom>
            <a:solidFill>
              <a:srgbClr val="D09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6" name="Oval 145">
              <a:extLst>
                <a:ext uri="{FF2B5EF4-FFF2-40B4-BE49-F238E27FC236}">
                  <a16:creationId xmlns:a16="http://schemas.microsoft.com/office/drawing/2014/main" id="{EC282E69-062B-E152-F018-2C1FB0D26BF4}"/>
                </a:ext>
              </a:extLst>
            </p:cNvPr>
            <p:cNvSpPr/>
            <p:nvPr/>
          </p:nvSpPr>
          <p:spPr>
            <a:xfrm>
              <a:off x="7952065" y="5559672"/>
              <a:ext cx="39014" cy="39014"/>
            </a:xfrm>
            <a:prstGeom prst="ellipse">
              <a:avLst/>
            </a:prstGeom>
            <a:solidFill>
              <a:srgbClr val="DBC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7" name="Oval 146">
              <a:extLst>
                <a:ext uri="{FF2B5EF4-FFF2-40B4-BE49-F238E27FC236}">
                  <a16:creationId xmlns:a16="http://schemas.microsoft.com/office/drawing/2014/main" id="{45FE79C8-559C-B4E9-A0BD-98C7E015622A}"/>
                </a:ext>
              </a:extLst>
            </p:cNvPr>
            <p:cNvSpPr/>
            <p:nvPr/>
          </p:nvSpPr>
          <p:spPr>
            <a:xfrm>
              <a:off x="8275733" y="5559672"/>
              <a:ext cx="39014" cy="39014"/>
            </a:xfrm>
            <a:prstGeom prst="ellipse">
              <a:avLst/>
            </a:prstGeom>
            <a:solidFill>
              <a:srgbClr val="CE8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8" name="Oval 147">
              <a:extLst>
                <a:ext uri="{FF2B5EF4-FFF2-40B4-BE49-F238E27FC236}">
                  <a16:creationId xmlns:a16="http://schemas.microsoft.com/office/drawing/2014/main" id="{CF83B319-89A2-2661-29D2-C50C697AAE4B}"/>
                </a:ext>
              </a:extLst>
            </p:cNvPr>
            <p:cNvSpPr/>
            <p:nvPr/>
          </p:nvSpPr>
          <p:spPr>
            <a:xfrm>
              <a:off x="7547479" y="5559672"/>
              <a:ext cx="39014" cy="39014"/>
            </a:xfrm>
            <a:prstGeom prst="ellipse">
              <a:avLst/>
            </a:prstGeom>
            <a:solidFill>
              <a:srgbClr val="48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49" name="Oval 148">
              <a:extLst>
                <a:ext uri="{FF2B5EF4-FFF2-40B4-BE49-F238E27FC236}">
                  <a16:creationId xmlns:a16="http://schemas.microsoft.com/office/drawing/2014/main" id="{B76850E8-9A15-5163-7610-B7D4A3C0A29B}"/>
                </a:ext>
              </a:extLst>
            </p:cNvPr>
            <p:cNvSpPr/>
            <p:nvPr/>
          </p:nvSpPr>
          <p:spPr>
            <a:xfrm>
              <a:off x="7628396" y="5559672"/>
              <a:ext cx="39014" cy="39014"/>
            </a:xfrm>
            <a:prstGeom prst="ellipse">
              <a:avLst/>
            </a:prstGeom>
            <a:solidFill>
              <a:srgbClr val="498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37" name="Rectangle 136">
              <a:extLst>
                <a:ext uri="{FF2B5EF4-FFF2-40B4-BE49-F238E27FC236}">
                  <a16:creationId xmlns:a16="http://schemas.microsoft.com/office/drawing/2014/main" id="{E2C2D19A-03D5-0B01-4254-A4C76C95F8AC}"/>
                </a:ext>
              </a:extLst>
            </p:cNvPr>
            <p:cNvSpPr/>
            <p:nvPr/>
          </p:nvSpPr>
          <p:spPr>
            <a:xfrm>
              <a:off x="7499284" y="5519194"/>
              <a:ext cx="853850" cy="12261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38" name="TextBox 137">
              <a:extLst>
                <a:ext uri="{FF2B5EF4-FFF2-40B4-BE49-F238E27FC236}">
                  <a16:creationId xmlns:a16="http://schemas.microsoft.com/office/drawing/2014/main" id="{4063CF6A-D653-44C0-6563-7AA165D17D43}"/>
                </a:ext>
              </a:extLst>
            </p:cNvPr>
            <p:cNvSpPr txBox="1"/>
            <p:nvPr/>
          </p:nvSpPr>
          <p:spPr>
            <a:xfrm>
              <a:off x="7407714" y="5500387"/>
              <a:ext cx="62560" cy="184346"/>
            </a:xfrm>
            <a:prstGeom prst="rect">
              <a:avLst/>
            </a:prstGeom>
            <a:noFill/>
          </p:spPr>
          <p:txBody>
            <a:bodyPr wrap="square" rtlCol="0">
              <a:spAutoFit/>
            </a:bodyPr>
            <a:lstStyle/>
            <a:p>
              <a:r>
                <a:rPr lang="en-GB" sz="598" b="1" dirty="0">
                  <a:solidFill>
                    <a:schemeClr val="accent1"/>
                  </a:solidFill>
                </a:rPr>
                <a:t>0</a:t>
              </a:r>
            </a:p>
          </p:txBody>
        </p:sp>
        <p:sp>
          <p:nvSpPr>
            <p:cNvPr id="139" name="TextBox 138">
              <a:extLst>
                <a:ext uri="{FF2B5EF4-FFF2-40B4-BE49-F238E27FC236}">
                  <a16:creationId xmlns:a16="http://schemas.microsoft.com/office/drawing/2014/main" id="{2881B16C-3B71-0090-C8AD-8D636F6D9163}"/>
                </a:ext>
              </a:extLst>
            </p:cNvPr>
            <p:cNvSpPr txBox="1"/>
            <p:nvPr/>
          </p:nvSpPr>
          <p:spPr>
            <a:xfrm>
              <a:off x="8314746" y="5500363"/>
              <a:ext cx="287328" cy="276358"/>
            </a:xfrm>
            <a:prstGeom prst="rect">
              <a:avLst/>
            </a:prstGeom>
            <a:noFill/>
          </p:spPr>
          <p:txBody>
            <a:bodyPr wrap="square" rtlCol="0">
              <a:spAutoFit/>
            </a:bodyPr>
            <a:lstStyle/>
            <a:p>
              <a:r>
                <a:rPr lang="en-GB" sz="598" b="1" dirty="0">
                  <a:solidFill>
                    <a:schemeClr val="accent1"/>
                  </a:solidFill>
                </a:rPr>
                <a:t>130</a:t>
              </a:r>
            </a:p>
          </p:txBody>
        </p:sp>
        <p:sp>
          <p:nvSpPr>
            <p:cNvPr id="135" name="TextBox 134">
              <a:extLst>
                <a:ext uri="{FF2B5EF4-FFF2-40B4-BE49-F238E27FC236}">
                  <a16:creationId xmlns:a16="http://schemas.microsoft.com/office/drawing/2014/main" id="{6B484A88-99A9-3092-27D2-F0699E52C4D8}"/>
                </a:ext>
              </a:extLst>
            </p:cNvPr>
            <p:cNvSpPr txBox="1"/>
            <p:nvPr/>
          </p:nvSpPr>
          <p:spPr>
            <a:xfrm>
              <a:off x="7666114" y="5368364"/>
              <a:ext cx="675822" cy="184347"/>
            </a:xfrm>
            <a:prstGeom prst="rect">
              <a:avLst/>
            </a:prstGeom>
            <a:noFill/>
          </p:spPr>
          <p:txBody>
            <a:bodyPr wrap="square" rtlCol="0">
              <a:spAutoFit/>
            </a:bodyPr>
            <a:lstStyle/>
            <a:p>
              <a:r>
                <a:rPr lang="en-GB" sz="598" b="1" dirty="0">
                  <a:solidFill>
                    <a:schemeClr val="accent1"/>
                  </a:solidFill>
                </a:rPr>
                <a:t>Price £/MWh</a:t>
              </a:r>
            </a:p>
          </p:txBody>
        </p:sp>
        <p:sp>
          <p:nvSpPr>
            <p:cNvPr id="88" name="TextBox 87">
              <a:extLst>
                <a:ext uri="{FF2B5EF4-FFF2-40B4-BE49-F238E27FC236}">
                  <a16:creationId xmlns:a16="http://schemas.microsoft.com/office/drawing/2014/main" id="{ED671A7B-FCC3-A25F-87C2-6399852A163A}"/>
                </a:ext>
              </a:extLst>
            </p:cNvPr>
            <p:cNvSpPr txBox="1"/>
            <p:nvPr/>
          </p:nvSpPr>
          <p:spPr>
            <a:xfrm>
              <a:off x="4145749" y="4091142"/>
              <a:ext cx="664111" cy="328680"/>
            </a:xfrm>
            <a:prstGeom prst="rect">
              <a:avLst/>
            </a:prstGeom>
            <a:noFill/>
          </p:spPr>
          <p:txBody>
            <a:bodyPr wrap="square" rtlCol="0">
              <a:spAutoFit/>
            </a:bodyPr>
            <a:lstStyle/>
            <a:p>
              <a:r>
                <a:rPr lang="en-GB" sz="768" b="1" dirty="0">
                  <a:solidFill>
                    <a:srgbClr val="FF0000"/>
                  </a:solidFill>
                </a:rPr>
                <a:t>Constraint</a:t>
              </a:r>
              <a:endParaRPr lang="en-GB" sz="853" b="1" dirty="0">
                <a:solidFill>
                  <a:srgbClr val="FF0000"/>
                </a:solidFill>
              </a:endParaRPr>
            </a:p>
          </p:txBody>
        </p:sp>
        <p:sp>
          <p:nvSpPr>
            <p:cNvPr id="89" name="Freeform: Shape 88">
              <a:extLst>
                <a:ext uri="{FF2B5EF4-FFF2-40B4-BE49-F238E27FC236}">
                  <a16:creationId xmlns:a16="http://schemas.microsoft.com/office/drawing/2014/main" id="{3C93F2FB-F614-A84E-0342-01A395B2568C}"/>
                </a:ext>
              </a:extLst>
            </p:cNvPr>
            <p:cNvSpPr/>
            <p:nvPr/>
          </p:nvSpPr>
          <p:spPr>
            <a:xfrm>
              <a:off x="3116471" y="3920500"/>
              <a:ext cx="990265" cy="371003"/>
            </a:xfrm>
            <a:custGeom>
              <a:avLst/>
              <a:gdLst>
                <a:gd name="connsiteX0" fmla="*/ 897731 w 897731"/>
                <a:gd name="connsiteY0" fmla="*/ 223937 h 223937"/>
                <a:gd name="connsiteX1" fmla="*/ 719137 w 897731"/>
                <a:gd name="connsiteY1" fmla="*/ 200124 h 223937"/>
                <a:gd name="connsiteX2" fmla="*/ 702469 w 897731"/>
                <a:gd name="connsiteY2" fmla="*/ 195362 h 223937"/>
                <a:gd name="connsiteX3" fmla="*/ 683419 w 897731"/>
                <a:gd name="connsiteY3" fmla="*/ 192980 h 223937"/>
                <a:gd name="connsiteX4" fmla="*/ 652462 w 897731"/>
                <a:gd name="connsiteY4" fmla="*/ 173930 h 223937"/>
                <a:gd name="connsiteX5" fmla="*/ 628650 w 897731"/>
                <a:gd name="connsiteY5" fmla="*/ 159643 h 223937"/>
                <a:gd name="connsiteX6" fmla="*/ 621506 w 897731"/>
                <a:gd name="connsiteY6" fmla="*/ 154880 h 223937"/>
                <a:gd name="connsiteX7" fmla="*/ 609600 w 897731"/>
                <a:gd name="connsiteY7" fmla="*/ 138212 h 223937"/>
                <a:gd name="connsiteX8" fmla="*/ 597694 w 897731"/>
                <a:gd name="connsiteY8" fmla="*/ 121543 h 223937"/>
                <a:gd name="connsiteX9" fmla="*/ 588169 w 897731"/>
                <a:gd name="connsiteY9" fmla="*/ 90587 h 223937"/>
                <a:gd name="connsiteX10" fmla="*/ 578644 w 897731"/>
                <a:gd name="connsiteY10" fmla="*/ 76299 h 223937"/>
                <a:gd name="connsiteX11" fmla="*/ 547687 w 897731"/>
                <a:gd name="connsiteY11" fmla="*/ 47724 h 223937"/>
                <a:gd name="connsiteX12" fmla="*/ 538162 w 897731"/>
                <a:gd name="connsiteY12" fmla="*/ 40580 h 223937"/>
                <a:gd name="connsiteX13" fmla="*/ 500062 w 897731"/>
                <a:gd name="connsiteY13" fmla="*/ 23912 h 223937"/>
                <a:gd name="connsiteX14" fmla="*/ 471487 w 897731"/>
                <a:gd name="connsiteY14" fmla="*/ 12005 h 223937"/>
                <a:gd name="connsiteX15" fmla="*/ 419100 w 897731"/>
                <a:gd name="connsiteY15" fmla="*/ 7243 h 223937"/>
                <a:gd name="connsiteX16" fmla="*/ 309562 w 897731"/>
                <a:gd name="connsiteY16" fmla="*/ 99 h 223937"/>
                <a:gd name="connsiteX17" fmla="*/ 0 w 897731"/>
                <a:gd name="connsiteY17" fmla="*/ 99 h 22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7731" h="223937">
                  <a:moveTo>
                    <a:pt x="897731" y="223937"/>
                  </a:moveTo>
                  <a:lnTo>
                    <a:pt x="719137" y="200124"/>
                  </a:lnTo>
                  <a:cubicBezTo>
                    <a:pt x="713420" y="199287"/>
                    <a:pt x="708135" y="196495"/>
                    <a:pt x="702469" y="195362"/>
                  </a:cubicBezTo>
                  <a:cubicBezTo>
                    <a:pt x="696194" y="194107"/>
                    <a:pt x="689769" y="193774"/>
                    <a:pt x="683419" y="192980"/>
                  </a:cubicBezTo>
                  <a:cubicBezTo>
                    <a:pt x="673100" y="186630"/>
                    <a:pt x="663299" y="179348"/>
                    <a:pt x="652462" y="173930"/>
                  </a:cubicBezTo>
                  <a:cubicBezTo>
                    <a:pt x="631545" y="163472"/>
                    <a:pt x="644731" y="171130"/>
                    <a:pt x="628650" y="159643"/>
                  </a:cubicBezTo>
                  <a:cubicBezTo>
                    <a:pt x="626321" y="157979"/>
                    <a:pt x="623530" y="156904"/>
                    <a:pt x="621506" y="154880"/>
                  </a:cubicBezTo>
                  <a:cubicBezTo>
                    <a:pt x="617613" y="150987"/>
                    <a:pt x="612981" y="142946"/>
                    <a:pt x="609600" y="138212"/>
                  </a:cubicBezTo>
                  <a:cubicBezTo>
                    <a:pt x="594845" y="117555"/>
                    <a:pt x="608908" y="138366"/>
                    <a:pt x="597694" y="121543"/>
                  </a:cubicBezTo>
                  <a:cubicBezTo>
                    <a:pt x="595619" y="113246"/>
                    <a:pt x="591437" y="95489"/>
                    <a:pt x="588169" y="90587"/>
                  </a:cubicBezTo>
                  <a:cubicBezTo>
                    <a:pt x="584994" y="85824"/>
                    <a:pt x="582692" y="80346"/>
                    <a:pt x="578644" y="76299"/>
                  </a:cubicBezTo>
                  <a:cubicBezTo>
                    <a:pt x="542032" y="39688"/>
                    <a:pt x="566918" y="61461"/>
                    <a:pt x="547687" y="47724"/>
                  </a:cubicBezTo>
                  <a:cubicBezTo>
                    <a:pt x="544458" y="45417"/>
                    <a:pt x="541608" y="42549"/>
                    <a:pt x="538162" y="40580"/>
                  </a:cubicBezTo>
                  <a:cubicBezTo>
                    <a:pt x="501302" y="19517"/>
                    <a:pt x="527610" y="35390"/>
                    <a:pt x="500062" y="23912"/>
                  </a:cubicBezTo>
                  <a:cubicBezTo>
                    <a:pt x="489838" y="19652"/>
                    <a:pt x="482762" y="13616"/>
                    <a:pt x="471487" y="12005"/>
                  </a:cubicBezTo>
                  <a:cubicBezTo>
                    <a:pt x="454129" y="9525"/>
                    <a:pt x="436562" y="8830"/>
                    <a:pt x="419100" y="7243"/>
                  </a:cubicBezTo>
                  <a:cubicBezTo>
                    <a:pt x="370235" y="-2531"/>
                    <a:pt x="392860" y="601"/>
                    <a:pt x="309562" y="99"/>
                  </a:cubicBezTo>
                  <a:lnTo>
                    <a:pt x="0" y="99"/>
                  </a:ln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90" name="Freeform: Shape 89">
              <a:extLst>
                <a:ext uri="{FF2B5EF4-FFF2-40B4-BE49-F238E27FC236}">
                  <a16:creationId xmlns:a16="http://schemas.microsoft.com/office/drawing/2014/main" id="{DB70E373-6C7F-E463-611D-2001B289DC31}"/>
                </a:ext>
              </a:extLst>
            </p:cNvPr>
            <p:cNvSpPr/>
            <p:nvPr/>
          </p:nvSpPr>
          <p:spPr>
            <a:xfrm>
              <a:off x="4090299" y="4291504"/>
              <a:ext cx="518376" cy="0"/>
            </a:xfrm>
            <a:custGeom>
              <a:avLst/>
              <a:gdLst>
                <a:gd name="connsiteX0" fmla="*/ 0 w 541706"/>
                <a:gd name="connsiteY0" fmla="*/ 0 h 0"/>
                <a:gd name="connsiteX1" fmla="*/ 541706 w 541706"/>
                <a:gd name="connsiteY1" fmla="*/ 0 h 0"/>
              </a:gdLst>
              <a:ahLst/>
              <a:cxnLst>
                <a:cxn ang="0">
                  <a:pos x="connsiteX0" y="connsiteY0"/>
                </a:cxn>
                <a:cxn ang="0">
                  <a:pos x="connsiteX1" y="connsiteY1"/>
                </a:cxn>
              </a:cxnLst>
              <a:rect l="l" t="t" r="r" b="b"/>
              <a:pathLst>
                <a:path w="541706">
                  <a:moveTo>
                    <a:pt x="0" y="0"/>
                  </a:moveTo>
                  <a:lnTo>
                    <a:pt x="541706" y="0"/>
                  </a:lnTo>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4" name="Oval 123">
              <a:extLst>
                <a:ext uri="{FF2B5EF4-FFF2-40B4-BE49-F238E27FC236}">
                  <a16:creationId xmlns:a16="http://schemas.microsoft.com/office/drawing/2014/main" id="{24552349-0B11-4104-770C-3593943ABD35}"/>
                </a:ext>
              </a:extLst>
            </p:cNvPr>
            <p:cNvSpPr/>
            <p:nvPr/>
          </p:nvSpPr>
          <p:spPr>
            <a:xfrm>
              <a:off x="3473029" y="5645735"/>
              <a:ext cx="39014" cy="39014"/>
            </a:xfrm>
            <a:prstGeom prst="ellipse">
              <a:avLst/>
            </a:prstGeom>
            <a:solidFill>
              <a:srgbClr val="5AA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5" name="Oval 124">
              <a:extLst>
                <a:ext uri="{FF2B5EF4-FFF2-40B4-BE49-F238E27FC236}">
                  <a16:creationId xmlns:a16="http://schemas.microsoft.com/office/drawing/2014/main" id="{033A78BB-D007-ECE1-CA8E-3DBBDD1D5C96}"/>
                </a:ext>
              </a:extLst>
            </p:cNvPr>
            <p:cNvSpPr/>
            <p:nvPr/>
          </p:nvSpPr>
          <p:spPr>
            <a:xfrm>
              <a:off x="3553946" y="5645735"/>
              <a:ext cx="39014" cy="39014"/>
            </a:xfrm>
            <a:prstGeom prst="ellipse">
              <a:avLst/>
            </a:prstGeom>
            <a:solidFill>
              <a:srgbClr val="89C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6" name="Oval 125">
              <a:extLst>
                <a:ext uri="{FF2B5EF4-FFF2-40B4-BE49-F238E27FC236}">
                  <a16:creationId xmlns:a16="http://schemas.microsoft.com/office/drawing/2014/main" id="{D4047959-24AB-7ED1-67F7-D95B72D7D976}"/>
                </a:ext>
              </a:extLst>
            </p:cNvPr>
            <p:cNvSpPr/>
            <p:nvPr/>
          </p:nvSpPr>
          <p:spPr>
            <a:xfrm>
              <a:off x="3634863" y="5645735"/>
              <a:ext cx="39014" cy="39014"/>
            </a:xfrm>
            <a:prstGeom prst="ellipse">
              <a:avLst/>
            </a:prstGeom>
            <a:solidFill>
              <a:srgbClr val="C5D1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7" name="Oval 126">
              <a:extLst>
                <a:ext uri="{FF2B5EF4-FFF2-40B4-BE49-F238E27FC236}">
                  <a16:creationId xmlns:a16="http://schemas.microsoft.com/office/drawing/2014/main" id="{2548085C-3EB5-0B82-FAA3-79388CAD1B5E}"/>
                </a:ext>
              </a:extLst>
            </p:cNvPr>
            <p:cNvSpPr/>
            <p:nvPr/>
          </p:nvSpPr>
          <p:spPr>
            <a:xfrm>
              <a:off x="3796698" y="5645735"/>
              <a:ext cx="39014" cy="39014"/>
            </a:xfrm>
            <a:prstGeom prst="ellipse">
              <a:avLst/>
            </a:prstGeom>
            <a:solidFill>
              <a:srgbClr val="D6B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8" name="Oval 127">
              <a:extLst>
                <a:ext uri="{FF2B5EF4-FFF2-40B4-BE49-F238E27FC236}">
                  <a16:creationId xmlns:a16="http://schemas.microsoft.com/office/drawing/2014/main" id="{8FE07AFC-DD73-711B-366B-217DCB82B1C7}"/>
                </a:ext>
              </a:extLst>
            </p:cNvPr>
            <p:cNvSpPr/>
            <p:nvPr/>
          </p:nvSpPr>
          <p:spPr>
            <a:xfrm>
              <a:off x="3877615" y="5645735"/>
              <a:ext cx="39014" cy="39014"/>
            </a:xfrm>
            <a:prstGeom prst="ellipse">
              <a:avLst/>
            </a:prstGeom>
            <a:solidFill>
              <a:srgbClr val="D1A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9" name="Oval 128">
              <a:extLst>
                <a:ext uri="{FF2B5EF4-FFF2-40B4-BE49-F238E27FC236}">
                  <a16:creationId xmlns:a16="http://schemas.microsoft.com/office/drawing/2014/main" id="{E373F74F-AA65-FD9E-0F5E-FE36E6F128F4}"/>
                </a:ext>
              </a:extLst>
            </p:cNvPr>
            <p:cNvSpPr/>
            <p:nvPr/>
          </p:nvSpPr>
          <p:spPr>
            <a:xfrm>
              <a:off x="3958532" y="5645735"/>
              <a:ext cx="39014" cy="39014"/>
            </a:xfrm>
            <a:prstGeom prst="ellipse">
              <a:avLst/>
            </a:prstGeom>
            <a:solidFill>
              <a:srgbClr val="D09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30" name="Oval 129">
              <a:extLst>
                <a:ext uri="{FF2B5EF4-FFF2-40B4-BE49-F238E27FC236}">
                  <a16:creationId xmlns:a16="http://schemas.microsoft.com/office/drawing/2014/main" id="{1F786CEA-4381-9CF4-6379-A134226ED46A}"/>
                </a:ext>
              </a:extLst>
            </p:cNvPr>
            <p:cNvSpPr/>
            <p:nvPr/>
          </p:nvSpPr>
          <p:spPr>
            <a:xfrm>
              <a:off x="3715780" y="5645735"/>
              <a:ext cx="39014" cy="39014"/>
            </a:xfrm>
            <a:prstGeom prst="ellipse">
              <a:avLst/>
            </a:prstGeom>
            <a:solidFill>
              <a:srgbClr val="DBC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31" name="Oval 130">
              <a:extLst>
                <a:ext uri="{FF2B5EF4-FFF2-40B4-BE49-F238E27FC236}">
                  <a16:creationId xmlns:a16="http://schemas.microsoft.com/office/drawing/2014/main" id="{F5D64EC1-3D10-75DB-0EE2-904EBB91BC6F}"/>
                </a:ext>
              </a:extLst>
            </p:cNvPr>
            <p:cNvSpPr/>
            <p:nvPr/>
          </p:nvSpPr>
          <p:spPr>
            <a:xfrm>
              <a:off x="4039448" y="5645735"/>
              <a:ext cx="39014" cy="39014"/>
            </a:xfrm>
            <a:prstGeom prst="ellipse">
              <a:avLst/>
            </a:prstGeom>
            <a:solidFill>
              <a:srgbClr val="CE8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32" name="Oval 131">
              <a:extLst>
                <a:ext uri="{FF2B5EF4-FFF2-40B4-BE49-F238E27FC236}">
                  <a16:creationId xmlns:a16="http://schemas.microsoft.com/office/drawing/2014/main" id="{6F9FEBF1-B26F-818F-0D88-2C7F49E2A2EC}"/>
                </a:ext>
              </a:extLst>
            </p:cNvPr>
            <p:cNvSpPr/>
            <p:nvPr/>
          </p:nvSpPr>
          <p:spPr>
            <a:xfrm>
              <a:off x="3311194" y="5645735"/>
              <a:ext cx="39014" cy="39014"/>
            </a:xfrm>
            <a:prstGeom prst="ellipse">
              <a:avLst/>
            </a:prstGeom>
            <a:solidFill>
              <a:srgbClr val="48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33" name="Oval 132">
              <a:extLst>
                <a:ext uri="{FF2B5EF4-FFF2-40B4-BE49-F238E27FC236}">
                  <a16:creationId xmlns:a16="http://schemas.microsoft.com/office/drawing/2014/main" id="{35A2B149-6D20-F58A-C94B-5EF943B31F31}"/>
                </a:ext>
              </a:extLst>
            </p:cNvPr>
            <p:cNvSpPr/>
            <p:nvPr/>
          </p:nvSpPr>
          <p:spPr>
            <a:xfrm>
              <a:off x="3392111" y="5645735"/>
              <a:ext cx="39014" cy="39014"/>
            </a:xfrm>
            <a:prstGeom prst="ellipse">
              <a:avLst/>
            </a:prstGeom>
            <a:solidFill>
              <a:srgbClr val="498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1" name="Rectangle 120">
              <a:extLst>
                <a:ext uri="{FF2B5EF4-FFF2-40B4-BE49-F238E27FC236}">
                  <a16:creationId xmlns:a16="http://schemas.microsoft.com/office/drawing/2014/main" id="{B3FC152D-FC42-7498-D2E1-8FD9FB6C3CBE}"/>
                </a:ext>
              </a:extLst>
            </p:cNvPr>
            <p:cNvSpPr/>
            <p:nvPr/>
          </p:nvSpPr>
          <p:spPr>
            <a:xfrm>
              <a:off x="3262999" y="5605283"/>
              <a:ext cx="853850" cy="12261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122" name="TextBox 121">
              <a:extLst>
                <a:ext uri="{FF2B5EF4-FFF2-40B4-BE49-F238E27FC236}">
                  <a16:creationId xmlns:a16="http://schemas.microsoft.com/office/drawing/2014/main" id="{19CDAB50-CCC6-E9C0-DCE7-E5F45108CAA0}"/>
                </a:ext>
              </a:extLst>
            </p:cNvPr>
            <p:cNvSpPr txBox="1"/>
            <p:nvPr/>
          </p:nvSpPr>
          <p:spPr>
            <a:xfrm>
              <a:off x="3171429" y="5586450"/>
              <a:ext cx="62560" cy="184346"/>
            </a:xfrm>
            <a:prstGeom prst="rect">
              <a:avLst/>
            </a:prstGeom>
            <a:noFill/>
          </p:spPr>
          <p:txBody>
            <a:bodyPr wrap="square" rtlCol="0">
              <a:spAutoFit/>
            </a:bodyPr>
            <a:lstStyle/>
            <a:p>
              <a:r>
                <a:rPr lang="en-GB" sz="598" b="1" dirty="0">
                  <a:solidFill>
                    <a:schemeClr val="accent1"/>
                  </a:solidFill>
                </a:rPr>
                <a:t>0</a:t>
              </a:r>
            </a:p>
          </p:txBody>
        </p:sp>
        <p:sp>
          <p:nvSpPr>
            <p:cNvPr id="123" name="TextBox 122">
              <a:extLst>
                <a:ext uri="{FF2B5EF4-FFF2-40B4-BE49-F238E27FC236}">
                  <a16:creationId xmlns:a16="http://schemas.microsoft.com/office/drawing/2014/main" id="{8602F7F3-4ABD-4C06-5D98-4ADF1600C726}"/>
                </a:ext>
              </a:extLst>
            </p:cNvPr>
            <p:cNvSpPr txBox="1"/>
            <p:nvPr/>
          </p:nvSpPr>
          <p:spPr>
            <a:xfrm>
              <a:off x="4078461" y="5586454"/>
              <a:ext cx="287328" cy="276358"/>
            </a:xfrm>
            <a:prstGeom prst="rect">
              <a:avLst/>
            </a:prstGeom>
            <a:noFill/>
          </p:spPr>
          <p:txBody>
            <a:bodyPr wrap="square" rtlCol="0">
              <a:spAutoFit/>
            </a:bodyPr>
            <a:lstStyle/>
            <a:p>
              <a:r>
                <a:rPr lang="en-GB" sz="598" b="1" dirty="0">
                  <a:solidFill>
                    <a:schemeClr val="accent1"/>
                  </a:solidFill>
                </a:rPr>
                <a:t>130</a:t>
              </a:r>
            </a:p>
          </p:txBody>
        </p:sp>
        <p:sp>
          <p:nvSpPr>
            <p:cNvPr id="119" name="TextBox 118">
              <a:extLst>
                <a:ext uri="{FF2B5EF4-FFF2-40B4-BE49-F238E27FC236}">
                  <a16:creationId xmlns:a16="http://schemas.microsoft.com/office/drawing/2014/main" id="{C7E5E73D-A58E-DBC8-9C3A-69DBBE246DF7}"/>
                </a:ext>
              </a:extLst>
            </p:cNvPr>
            <p:cNvSpPr txBox="1"/>
            <p:nvPr/>
          </p:nvSpPr>
          <p:spPr>
            <a:xfrm>
              <a:off x="3429829" y="5454453"/>
              <a:ext cx="675822" cy="184346"/>
            </a:xfrm>
            <a:prstGeom prst="rect">
              <a:avLst/>
            </a:prstGeom>
            <a:noFill/>
          </p:spPr>
          <p:txBody>
            <a:bodyPr wrap="square" rtlCol="0">
              <a:spAutoFit/>
            </a:bodyPr>
            <a:lstStyle/>
            <a:p>
              <a:r>
                <a:rPr lang="en-GB" sz="598" b="1" dirty="0">
                  <a:solidFill>
                    <a:schemeClr val="accent1"/>
                  </a:solidFill>
                </a:rPr>
                <a:t>Price £/MWh</a:t>
              </a:r>
            </a:p>
          </p:txBody>
        </p:sp>
        <p:sp>
          <p:nvSpPr>
            <p:cNvPr id="92" name="Arrow: Down 91">
              <a:extLst>
                <a:ext uri="{FF2B5EF4-FFF2-40B4-BE49-F238E27FC236}">
                  <a16:creationId xmlns:a16="http://schemas.microsoft.com/office/drawing/2014/main" id="{615933E5-0C6B-CEFD-7660-02442D9B50B4}"/>
                </a:ext>
              </a:extLst>
            </p:cNvPr>
            <p:cNvSpPr/>
            <p:nvPr/>
          </p:nvSpPr>
          <p:spPr>
            <a:xfrm>
              <a:off x="4691777" y="2786474"/>
              <a:ext cx="386027" cy="163849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93" name="TextBox 92">
              <a:extLst>
                <a:ext uri="{FF2B5EF4-FFF2-40B4-BE49-F238E27FC236}">
                  <a16:creationId xmlns:a16="http://schemas.microsoft.com/office/drawing/2014/main" id="{08ADB06C-625D-D69B-4C3A-642A17B2C265}"/>
                </a:ext>
              </a:extLst>
            </p:cNvPr>
            <p:cNvSpPr txBox="1"/>
            <p:nvPr/>
          </p:nvSpPr>
          <p:spPr>
            <a:xfrm>
              <a:off x="4955714" y="3080862"/>
              <a:ext cx="1274000" cy="1612942"/>
            </a:xfrm>
            <a:prstGeom prst="rect">
              <a:avLst/>
            </a:prstGeom>
            <a:noFill/>
          </p:spPr>
          <p:txBody>
            <a:bodyPr wrap="square" rtlCol="0">
              <a:spAutoFit/>
            </a:bodyPr>
            <a:lstStyle/>
            <a:p>
              <a:r>
                <a:rPr lang="en-GB" sz="816" b="1" dirty="0">
                  <a:solidFill>
                    <a:srgbClr val="00B050"/>
                  </a:solidFill>
                </a:rPr>
                <a:t>Energy from the North of the GB is conveyed to the South to…</a:t>
              </a:r>
            </a:p>
            <a:p>
              <a:endParaRPr lang="en-GB" sz="816" b="1" dirty="0">
                <a:solidFill>
                  <a:srgbClr val="00B050"/>
                </a:solidFill>
              </a:endParaRPr>
            </a:p>
            <a:p>
              <a:pPr marL="146298" indent="-146298">
                <a:buFont typeface="Arial" panose="020B0604020202020204" pitchFamily="34" charset="0"/>
                <a:buChar char="•"/>
              </a:pPr>
              <a:r>
                <a:rPr lang="en-GB" sz="816" b="1" dirty="0">
                  <a:solidFill>
                    <a:srgbClr val="00B050"/>
                  </a:solidFill>
                </a:rPr>
                <a:t>meet demand in the South of GB; and</a:t>
              </a:r>
            </a:p>
            <a:p>
              <a:pPr marL="146298" indent="-146298">
                <a:buFont typeface="Arial" panose="020B0604020202020204" pitchFamily="34" charset="0"/>
                <a:buChar char="•"/>
              </a:pPr>
              <a:r>
                <a:rPr lang="en-GB" sz="816" b="1" dirty="0">
                  <a:solidFill>
                    <a:srgbClr val="00B050"/>
                  </a:solidFill>
                </a:rPr>
                <a:t>allow for export of energy from GB to France</a:t>
              </a:r>
            </a:p>
            <a:p>
              <a:pPr marL="146298" indent="-146298">
                <a:buFont typeface="Arial" panose="020B0604020202020204" pitchFamily="34" charset="0"/>
                <a:buChar char="•"/>
              </a:pPr>
              <a:endParaRPr lang="en-GB" sz="907" b="1" dirty="0">
                <a:solidFill>
                  <a:srgbClr val="00B050"/>
                </a:solidFill>
              </a:endParaRPr>
            </a:p>
          </p:txBody>
        </p:sp>
        <p:sp>
          <p:nvSpPr>
            <p:cNvPr id="94" name="Arrow: Down 93">
              <a:extLst>
                <a:ext uri="{FF2B5EF4-FFF2-40B4-BE49-F238E27FC236}">
                  <a16:creationId xmlns:a16="http://schemas.microsoft.com/office/drawing/2014/main" id="{7B4373F1-9A61-AA00-E10E-ECF08A7BEDAC}"/>
                </a:ext>
              </a:extLst>
            </p:cNvPr>
            <p:cNvSpPr/>
            <p:nvPr/>
          </p:nvSpPr>
          <p:spPr>
            <a:xfrm>
              <a:off x="8831744" y="3179985"/>
              <a:ext cx="83366" cy="85147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36" dirty="0"/>
            </a:p>
          </p:txBody>
        </p:sp>
        <p:sp>
          <p:nvSpPr>
            <p:cNvPr id="95" name="TextBox 94">
              <a:extLst>
                <a:ext uri="{FF2B5EF4-FFF2-40B4-BE49-F238E27FC236}">
                  <a16:creationId xmlns:a16="http://schemas.microsoft.com/office/drawing/2014/main" id="{E470EF5C-ED3D-2340-924D-4A1809A1769D}"/>
                </a:ext>
              </a:extLst>
            </p:cNvPr>
            <p:cNvSpPr txBox="1"/>
            <p:nvPr/>
          </p:nvSpPr>
          <p:spPr>
            <a:xfrm>
              <a:off x="8763426" y="3165978"/>
              <a:ext cx="1274001" cy="893065"/>
            </a:xfrm>
            <a:prstGeom prst="rect">
              <a:avLst/>
            </a:prstGeom>
            <a:noFill/>
          </p:spPr>
          <p:txBody>
            <a:bodyPr wrap="square" rtlCol="0">
              <a:spAutoFit/>
            </a:bodyPr>
            <a:lstStyle/>
            <a:p>
              <a:endParaRPr lang="en-GB" sz="768" b="1" dirty="0">
                <a:solidFill>
                  <a:srgbClr val="00B050"/>
                </a:solidFill>
              </a:endParaRPr>
            </a:p>
            <a:p>
              <a:pPr algn="ctr"/>
              <a:r>
                <a:rPr lang="en-GB" sz="1194" b="1" dirty="0">
                  <a:solidFill>
                    <a:srgbClr val="00B050"/>
                  </a:solidFill>
                </a:rPr>
                <a:t>19 TWh less strain on the system</a:t>
              </a:r>
            </a:p>
            <a:p>
              <a:pPr marL="146298" indent="-146298">
                <a:buFont typeface="Arial" panose="020B0604020202020204" pitchFamily="34" charset="0"/>
                <a:buChar char="•"/>
              </a:pPr>
              <a:endParaRPr lang="en-GB" sz="853" b="1" dirty="0">
                <a:solidFill>
                  <a:srgbClr val="00B050"/>
                </a:solidFill>
              </a:endParaRPr>
            </a:p>
          </p:txBody>
        </p:sp>
        <p:sp>
          <p:nvSpPr>
            <p:cNvPr id="96" name="TextBox 95">
              <a:extLst>
                <a:ext uri="{FF2B5EF4-FFF2-40B4-BE49-F238E27FC236}">
                  <a16:creationId xmlns:a16="http://schemas.microsoft.com/office/drawing/2014/main" id="{1AB8C1C5-BE3D-4035-CDEF-9B909DD6644C}"/>
                </a:ext>
              </a:extLst>
            </p:cNvPr>
            <p:cNvSpPr txBox="1"/>
            <p:nvPr/>
          </p:nvSpPr>
          <p:spPr>
            <a:xfrm>
              <a:off x="8602074" y="5308380"/>
              <a:ext cx="1758770" cy="144527"/>
            </a:xfrm>
            <a:prstGeom prst="rect">
              <a:avLst/>
            </a:prstGeom>
            <a:solidFill>
              <a:schemeClr val="bg1"/>
            </a:solidFill>
            <a:ln>
              <a:noFill/>
            </a:ln>
          </p:spPr>
          <p:txBody>
            <a:bodyPr wrap="square" lIns="0" tIns="0" rIns="0" bIns="0" rtlCol="0">
              <a:spAutoFit/>
            </a:bodyPr>
            <a:lstStyle/>
            <a:p>
              <a:pPr algn="ctr"/>
              <a:r>
                <a:rPr lang="en-GB" sz="939" i="1" dirty="0">
                  <a:solidFill>
                    <a:srgbClr val="00B050"/>
                  </a:solidFill>
                </a:rPr>
                <a:t>Reduction of 13TWh of exports</a:t>
              </a:r>
            </a:p>
          </p:txBody>
        </p:sp>
        <p:sp>
          <p:nvSpPr>
            <p:cNvPr id="97" name="TextBox 96">
              <a:extLst>
                <a:ext uri="{FF2B5EF4-FFF2-40B4-BE49-F238E27FC236}">
                  <a16:creationId xmlns:a16="http://schemas.microsoft.com/office/drawing/2014/main" id="{E91E927E-5F25-5D4C-C58C-AFDF79032513}"/>
                </a:ext>
              </a:extLst>
            </p:cNvPr>
            <p:cNvSpPr txBox="1"/>
            <p:nvPr/>
          </p:nvSpPr>
          <p:spPr>
            <a:xfrm>
              <a:off x="8501845" y="2613511"/>
              <a:ext cx="1206842" cy="289053"/>
            </a:xfrm>
            <a:prstGeom prst="rect">
              <a:avLst/>
            </a:prstGeom>
            <a:solidFill>
              <a:schemeClr val="bg1"/>
            </a:solidFill>
            <a:ln>
              <a:noFill/>
            </a:ln>
          </p:spPr>
          <p:txBody>
            <a:bodyPr wrap="square" lIns="0" tIns="0" rIns="0" bIns="0" rtlCol="0">
              <a:spAutoFit/>
            </a:bodyPr>
            <a:lstStyle/>
            <a:p>
              <a:pPr algn="ctr"/>
              <a:r>
                <a:rPr lang="en-GB" sz="939" i="1" dirty="0">
                  <a:solidFill>
                    <a:srgbClr val="00B050"/>
                  </a:solidFill>
                </a:rPr>
                <a:t>Change in direction of aggregate flows</a:t>
              </a:r>
            </a:p>
          </p:txBody>
        </p:sp>
        <p:sp>
          <p:nvSpPr>
            <p:cNvPr id="98" name="TextBox 97">
              <a:extLst>
                <a:ext uri="{FF2B5EF4-FFF2-40B4-BE49-F238E27FC236}">
                  <a16:creationId xmlns:a16="http://schemas.microsoft.com/office/drawing/2014/main" id="{295EDEE2-2823-E8FB-2BE5-F588C45BA767}"/>
                </a:ext>
              </a:extLst>
            </p:cNvPr>
            <p:cNvSpPr txBox="1"/>
            <p:nvPr/>
          </p:nvSpPr>
          <p:spPr>
            <a:xfrm>
              <a:off x="3893611" y="2181998"/>
              <a:ext cx="641533" cy="183768"/>
            </a:xfrm>
            <a:prstGeom prst="rect">
              <a:avLst/>
            </a:prstGeom>
            <a:solidFill>
              <a:schemeClr val="bg1"/>
            </a:solidFill>
            <a:ln>
              <a:noFill/>
            </a:ln>
          </p:spPr>
          <p:txBody>
            <a:bodyPr wrap="square" lIns="0" tIns="0" rIns="0" bIns="0" rtlCol="0">
              <a:spAutoFit/>
            </a:bodyPr>
            <a:lstStyle/>
            <a:p>
              <a:pPr algn="ctr"/>
              <a:r>
                <a:rPr lang="en-GB" sz="1194" b="1" dirty="0">
                  <a:solidFill>
                    <a:srgbClr val="C00000"/>
                  </a:solidFill>
                </a:rPr>
                <a:t>10 TWh</a:t>
              </a:r>
            </a:p>
          </p:txBody>
        </p:sp>
        <p:pic>
          <p:nvPicPr>
            <p:cNvPr id="99" name="Picture 98" descr="Logo&#10;&#10;Description automatically generated with medium confidence">
              <a:extLst>
                <a:ext uri="{FF2B5EF4-FFF2-40B4-BE49-F238E27FC236}">
                  <a16:creationId xmlns:a16="http://schemas.microsoft.com/office/drawing/2014/main" id="{C149869B-53D7-167B-C6BD-E54884A870C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65289" y="2310528"/>
              <a:ext cx="344496" cy="227339"/>
            </a:xfrm>
            <a:prstGeom prst="rect">
              <a:avLst/>
            </a:prstGeom>
          </p:spPr>
        </p:pic>
        <p:sp>
          <p:nvSpPr>
            <p:cNvPr id="100" name="TextBox 99">
              <a:extLst>
                <a:ext uri="{FF2B5EF4-FFF2-40B4-BE49-F238E27FC236}">
                  <a16:creationId xmlns:a16="http://schemas.microsoft.com/office/drawing/2014/main" id="{0787F37E-1823-19C8-7F8B-01EA58D96E29}"/>
                </a:ext>
              </a:extLst>
            </p:cNvPr>
            <p:cNvSpPr txBox="1"/>
            <p:nvPr/>
          </p:nvSpPr>
          <p:spPr>
            <a:xfrm>
              <a:off x="3893611" y="2507780"/>
              <a:ext cx="641533" cy="183768"/>
            </a:xfrm>
            <a:prstGeom prst="rect">
              <a:avLst/>
            </a:prstGeom>
            <a:noFill/>
            <a:ln>
              <a:noFill/>
            </a:ln>
          </p:spPr>
          <p:txBody>
            <a:bodyPr wrap="square" lIns="0" tIns="0" rIns="0" bIns="0" rtlCol="0">
              <a:spAutoFit/>
            </a:bodyPr>
            <a:lstStyle/>
            <a:p>
              <a:pPr algn="ctr"/>
              <a:r>
                <a:rPr lang="en-GB" sz="1194" b="1" dirty="0">
                  <a:solidFill>
                    <a:srgbClr val="00B050"/>
                  </a:solidFill>
                </a:rPr>
                <a:t>8 TWh</a:t>
              </a:r>
            </a:p>
          </p:txBody>
        </p:sp>
        <p:sp>
          <p:nvSpPr>
            <p:cNvPr id="101" name="Arrow: Right 100">
              <a:extLst>
                <a:ext uri="{FF2B5EF4-FFF2-40B4-BE49-F238E27FC236}">
                  <a16:creationId xmlns:a16="http://schemas.microsoft.com/office/drawing/2014/main" id="{B10D8F41-96F7-B506-7BB9-F39CC8FA3543}"/>
                </a:ext>
              </a:extLst>
            </p:cNvPr>
            <p:cNvSpPr/>
            <p:nvPr/>
          </p:nvSpPr>
          <p:spPr>
            <a:xfrm>
              <a:off x="4078777" y="2416082"/>
              <a:ext cx="360946" cy="104605"/>
            </a:xfrm>
            <a:prstGeom prst="rightArrow">
              <a:avLst>
                <a:gd name="adj1" fmla="val 28159"/>
                <a:gd name="adj2" fmla="val 5303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02" name="Arrow: Right 101">
              <a:extLst>
                <a:ext uri="{FF2B5EF4-FFF2-40B4-BE49-F238E27FC236}">
                  <a16:creationId xmlns:a16="http://schemas.microsoft.com/office/drawing/2014/main" id="{4F9C6CEC-2EB5-FD24-4265-0F41DA1DE430}"/>
                </a:ext>
              </a:extLst>
            </p:cNvPr>
            <p:cNvSpPr/>
            <p:nvPr/>
          </p:nvSpPr>
          <p:spPr>
            <a:xfrm rot="10800000">
              <a:off x="3986660" y="2357860"/>
              <a:ext cx="360946" cy="104605"/>
            </a:xfrm>
            <a:prstGeom prst="rightArrow">
              <a:avLst>
                <a:gd name="adj1" fmla="val 28159"/>
                <a:gd name="adj2" fmla="val 530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03" name="TextBox 102">
              <a:extLst>
                <a:ext uri="{FF2B5EF4-FFF2-40B4-BE49-F238E27FC236}">
                  <a16:creationId xmlns:a16="http://schemas.microsoft.com/office/drawing/2014/main" id="{6EF3AA8D-0613-7E8E-C00D-D7F649EF2BFA}"/>
                </a:ext>
              </a:extLst>
            </p:cNvPr>
            <p:cNvSpPr txBox="1"/>
            <p:nvPr/>
          </p:nvSpPr>
          <p:spPr>
            <a:xfrm>
              <a:off x="5168501" y="4841177"/>
              <a:ext cx="736985" cy="183768"/>
            </a:xfrm>
            <a:prstGeom prst="rect">
              <a:avLst/>
            </a:prstGeom>
            <a:solidFill>
              <a:schemeClr val="bg1"/>
            </a:solidFill>
            <a:ln>
              <a:noFill/>
            </a:ln>
          </p:spPr>
          <p:txBody>
            <a:bodyPr wrap="square" lIns="0" tIns="0" rIns="0" bIns="0" rtlCol="0">
              <a:spAutoFit/>
            </a:bodyPr>
            <a:lstStyle/>
            <a:p>
              <a:pPr algn="ctr"/>
              <a:r>
                <a:rPr lang="en-GB" sz="1194" b="1" dirty="0">
                  <a:solidFill>
                    <a:srgbClr val="C00000"/>
                  </a:solidFill>
                </a:rPr>
                <a:t>16 TWh</a:t>
              </a:r>
            </a:p>
          </p:txBody>
        </p:sp>
        <p:sp>
          <p:nvSpPr>
            <p:cNvPr id="104" name="Arrow: Right 103">
              <a:extLst>
                <a:ext uri="{FF2B5EF4-FFF2-40B4-BE49-F238E27FC236}">
                  <a16:creationId xmlns:a16="http://schemas.microsoft.com/office/drawing/2014/main" id="{48122A19-49F6-BD95-55D5-D8268A842026}"/>
                </a:ext>
              </a:extLst>
            </p:cNvPr>
            <p:cNvSpPr/>
            <p:nvPr/>
          </p:nvSpPr>
          <p:spPr>
            <a:xfrm>
              <a:off x="5389773" y="5077870"/>
              <a:ext cx="360946" cy="104605"/>
            </a:xfrm>
            <a:prstGeom prst="rightArrow">
              <a:avLst>
                <a:gd name="adj1" fmla="val 28159"/>
                <a:gd name="adj2" fmla="val 5303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05" name="Arrow: Right 104">
              <a:extLst>
                <a:ext uri="{FF2B5EF4-FFF2-40B4-BE49-F238E27FC236}">
                  <a16:creationId xmlns:a16="http://schemas.microsoft.com/office/drawing/2014/main" id="{57F4C1F0-BCB4-15D8-76EB-104D5EAD190D}"/>
                </a:ext>
              </a:extLst>
            </p:cNvPr>
            <p:cNvSpPr/>
            <p:nvPr/>
          </p:nvSpPr>
          <p:spPr>
            <a:xfrm rot="10800000">
              <a:off x="5297656" y="5019648"/>
              <a:ext cx="360946" cy="104605"/>
            </a:xfrm>
            <a:prstGeom prst="rightArrow">
              <a:avLst>
                <a:gd name="adj1" fmla="val 28159"/>
                <a:gd name="adj2" fmla="val 530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06" name="TextBox 105">
              <a:extLst>
                <a:ext uri="{FF2B5EF4-FFF2-40B4-BE49-F238E27FC236}">
                  <a16:creationId xmlns:a16="http://schemas.microsoft.com/office/drawing/2014/main" id="{CCC387EA-7A34-E55F-C90C-90971F283B67}"/>
                </a:ext>
              </a:extLst>
            </p:cNvPr>
            <p:cNvSpPr txBox="1"/>
            <p:nvPr/>
          </p:nvSpPr>
          <p:spPr>
            <a:xfrm>
              <a:off x="5168501" y="5182475"/>
              <a:ext cx="736985" cy="183768"/>
            </a:xfrm>
            <a:prstGeom prst="rect">
              <a:avLst/>
            </a:prstGeom>
            <a:noFill/>
            <a:ln>
              <a:noFill/>
            </a:ln>
          </p:spPr>
          <p:txBody>
            <a:bodyPr wrap="square" lIns="0" tIns="0" rIns="0" bIns="0" rtlCol="0">
              <a:spAutoFit/>
            </a:bodyPr>
            <a:lstStyle/>
            <a:p>
              <a:pPr algn="ctr"/>
              <a:r>
                <a:rPr lang="en-GB" sz="1194" b="1" dirty="0">
                  <a:solidFill>
                    <a:srgbClr val="00B050"/>
                  </a:solidFill>
                </a:rPr>
                <a:t>41 TWh</a:t>
              </a:r>
            </a:p>
          </p:txBody>
        </p:sp>
        <p:pic>
          <p:nvPicPr>
            <p:cNvPr id="107" name="Picture 106">
              <a:extLst>
                <a:ext uri="{FF2B5EF4-FFF2-40B4-BE49-F238E27FC236}">
                  <a16:creationId xmlns:a16="http://schemas.microsoft.com/office/drawing/2014/main" id="{9BEC19A5-3754-FC42-75FA-1F67DB6DA452}"/>
                </a:ext>
              </a:extLst>
            </p:cNvPr>
            <p:cNvPicPr>
              <a:picLocks noChangeAspect="1"/>
            </p:cNvPicPr>
            <p:nvPr/>
          </p:nvPicPr>
          <p:blipFill>
            <a:blip r:embed="rId9"/>
            <a:stretch>
              <a:fillRect/>
            </a:stretch>
          </p:blipFill>
          <p:spPr>
            <a:xfrm>
              <a:off x="4869814" y="4990970"/>
              <a:ext cx="334453" cy="222411"/>
            </a:xfrm>
            <a:prstGeom prst="rect">
              <a:avLst/>
            </a:prstGeom>
          </p:spPr>
        </p:pic>
        <p:sp>
          <p:nvSpPr>
            <p:cNvPr id="108" name="TextBox 107">
              <a:extLst>
                <a:ext uri="{FF2B5EF4-FFF2-40B4-BE49-F238E27FC236}">
                  <a16:creationId xmlns:a16="http://schemas.microsoft.com/office/drawing/2014/main" id="{4C4239A8-8B3C-1F83-83A9-053CD3DDC3F2}"/>
                </a:ext>
              </a:extLst>
            </p:cNvPr>
            <p:cNvSpPr txBox="1"/>
            <p:nvPr/>
          </p:nvSpPr>
          <p:spPr>
            <a:xfrm>
              <a:off x="8831744" y="2050746"/>
              <a:ext cx="641533" cy="183768"/>
            </a:xfrm>
            <a:prstGeom prst="rect">
              <a:avLst/>
            </a:prstGeom>
            <a:solidFill>
              <a:schemeClr val="bg1"/>
            </a:solidFill>
            <a:ln>
              <a:noFill/>
            </a:ln>
          </p:spPr>
          <p:txBody>
            <a:bodyPr wrap="square" lIns="0" tIns="0" rIns="0" bIns="0" rtlCol="0">
              <a:spAutoFit/>
            </a:bodyPr>
            <a:lstStyle/>
            <a:p>
              <a:pPr algn="ctr"/>
              <a:r>
                <a:rPr lang="en-GB" sz="1194" b="1" dirty="0">
                  <a:solidFill>
                    <a:srgbClr val="C00000"/>
                  </a:solidFill>
                </a:rPr>
                <a:t>9 TWh</a:t>
              </a:r>
            </a:p>
          </p:txBody>
        </p:sp>
        <p:pic>
          <p:nvPicPr>
            <p:cNvPr id="109" name="Picture 108" descr="Logo&#10;&#10;Description automatically generated with medium confidence">
              <a:extLst>
                <a:ext uri="{FF2B5EF4-FFF2-40B4-BE49-F238E27FC236}">
                  <a16:creationId xmlns:a16="http://schemas.microsoft.com/office/drawing/2014/main" id="{52BD3431-0630-9C7A-DC81-C7B21C6D49B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448276" y="2196859"/>
              <a:ext cx="344496" cy="227339"/>
            </a:xfrm>
            <a:prstGeom prst="rect">
              <a:avLst/>
            </a:prstGeom>
          </p:spPr>
        </p:pic>
        <p:sp>
          <p:nvSpPr>
            <p:cNvPr id="110" name="TextBox 109">
              <a:extLst>
                <a:ext uri="{FF2B5EF4-FFF2-40B4-BE49-F238E27FC236}">
                  <a16:creationId xmlns:a16="http://schemas.microsoft.com/office/drawing/2014/main" id="{7D1D64C8-5342-8DEF-B512-FE296B52823C}"/>
                </a:ext>
              </a:extLst>
            </p:cNvPr>
            <p:cNvSpPr txBox="1"/>
            <p:nvPr/>
          </p:nvSpPr>
          <p:spPr>
            <a:xfrm>
              <a:off x="8831744" y="2376527"/>
              <a:ext cx="641533" cy="183768"/>
            </a:xfrm>
            <a:prstGeom prst="rect">
              <a:avLst/>
            </a:prstGeom>
            <a:noFill/>
            <a:ln>
              <a:noFill/>
            </a:ln>
          </p:spPr>
          <p:txBody>
            <a:bodyPr wrap="square" lIns="0" tIns="0" rIns="0" bIns="0" rtlCol="0">
              <a:spAutoFit/>
            </a:bodyPr>
            <a:lstStyle/>
            <a:p>
              <a:pPr algn="ctr"/>
              <a:r>
                <a:rPr lang="en-GB" sz="1194" b="1" dirty="0">
                  <a:solidFill>
                    <a:srgbClr val="00B050"/>
                  </a:solidFill>
                </a:rPr>
                <a:t>11 TWh</a:t>
              </a:r>
            </a:p>
          </p:txBody>
        </p:sp>
        <p:sp>
          <p:nvSpPr>
            <p:cNvPr id="111" name="Arrow: Right 110">
              <a:extLst>
                <a:ext uri="{FF2B5EF4-FFF2-40B4-BE49-F238E27FC236}">
                  <a16:creationId xmlns:a16="http://schemas.microsoft.com/office/drawing/2014/main" id="{4F6E234F-105C-F923-BF25-529B9E7E8548}"/>
                </a:ext>
              </a:extLst>
            </p:cNvPr>
            <p:cNvSpPr/>
            <p:nvPr/>
          </p:nvSpPr>
          <p:spPr>
            <a:xfrm>
              <a:off x="9016910" y="2284829"/>
              <a:ext cx="360946" cy="104605"/>
            </a:xfrm>
            <a:prstGeom prst="rightArrow">
              <a:avLst>
                <a:gd name="adj1" fmla="val 28159"/>
                <a:gd name="adj2" fmla="val 5303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12" name="Arrow: Right 111">
              <a:extLst>
                <a:ext uri="{FF2B5EF4-FFF2-40B4-BE49-F238E27FC236}">
                  <a16:creationId xmlns:a16="http://schemas.microsoft.com/office/drawing/2014/main" id="{4D57D944-477C-86EB-AF78-1B874AB6D1C1}"/>
                </a:ext>
              </a:extLst>
            </p:cNvPr>
            <p:cNvSpPr/>
            <p:nvPr/>
          </p:nvSpPr>
          <p:spPr>
            <a:xfrm rot="10800000">
              <a:off x="8924793" y="2226607"/>
              <a:ext cx="360946" cy="104605"/>
            </a:xfrm>
            <a:prstGeom prst="rightArrow">
              <a:avLst>
                <a:gd name="adj1" fmla="val 28159"/>
                <a:gd name="adj2" fmla="val 530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13" name="TextBox 112">
              <a:extLst>
                <a:ext uri="{FF2B5EF4-FFF2-40B4-BE49-F238E27FC236}">
                  <a16:creationId xmlns:a16="http://schemas.microsoft.com/office/drawing/2014/main" id="{FAB292CA-6478-EE00-E313-8C17D0C0EB9C}"/>
                </a:ext>
              </a:extLst>
            </p:cNvPr>
            <p:cNvSpPr txBox="1"/>
            <p:nvPr/>
          </p:nvSpPr>
          <p:spPr>
            <a:xfrm>
              <a:off x="9304815" y="4707505"/>
              <a:ext cx="736985" cy="183768"/>
            </a:xfrm>
            <a:prstGeom prst="rect">
              <a:avLst/>
            </a:prstGeom>
            <a:solidFill>
              <a:schemeClr val="bg1"/>
            </a:solidFill>
            <a:ln>
              <a:noFill/>
            </a:ln>
          </p:spPr>
          <p:txBody>
            <a:bodyPr wrap="square" lIns="0" tIns="0" rIns="0" bIns="0" rtlCol="0">
              <a:spAutoFit/>
            </a:bodyPr>
            <a:lstStyle/>
            <a:p>
              <a:pPr algn="ctr"/>
              <a:r>
                <a:rPr lang="en-GB" sz="1194" b="1" dirty="0">
                  <a:solidFill>
                    <a:srgbClr val="C00000"/>
                  </a:solidFill>
                </a:rPr>
                <a:t>19 TWh</a:t>
              </a:r>
            </a:p>
          </p:txBody>
        </p:sp>
        <p:sp>
          <p:nvSpPr>
            <p:cNvPr id="114" name="Arrow: Right 113">
              <a:extLst>
                <a:ext uri="{FF2B5EF4-FFF2-40B4-BE49-F238E27FC236}">
                  <a16:creationId xmlns:a16="http://schemas.microsoft.com/office/drawing/2014/main" id="{3A3A1616-DC61-4414-43B0-AF00636EF509}"/>
                </a:ext>
              </a:extLst>
            </p:cNvPr>
            <p:cNvSpPr/>
            <p:nvPr/>
          </p:nvSpPr>
          <p:spPr>
            <a:xfrm>
              <a:off x="9526087" y="4944198"/>
              <a:ext cx="360946" cy="104605"/>
            </a:xfrm>
            <a:prstGeom prst="rightArrow">
              <a:avLst>
                <a:gd name="adj1" fmla="val 28159"/>
                <a:gd name="adj2" fmla="val 5303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15" name="Arrow: Right 114">
              <a:extLst>
                <a:ext uri="{FF2B5EF4-FFF2-40B4-BE49-F238E27FC236}">
                  <a16:creationId xmlns:a16="http://schemas.microsoft.com/office/drawing/2014/main" id="{66B8C760-C2B5-0BB2-C7BB-88CB6D09D360}"/>
                </a:ext>
              </a:extLst>
            </p:cNvPr>
            <p:cNvSpPr/>
            <p:nvPr/>
          </p:nvSpPr>
          <p:spPr>
            <a:xfrm rot="10800000">
              <a:off x="9433970" y="4885976"/>
              <a:ext cx="360946" cy="104605"/>
            </a:xfrm>
            <a:prstGeom prst="rightArrow">
              <a:avLst>
                <a:gd name="adj1" fmla="val 28159"/>
                <a:gd name="adj2" fmla="val 530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94" dirty="0"/>
            </a:p>
          </p:txBody>
        </p:sp>
        <p:sp>
          <p:nvSpPr>
            <p:cNvPr id="116" name="TextBox 115">
              <a:extLst>
                <a:ext uri="{FF2B5EF4-FFF2-40B4-BE49-F238E27FC236}">
                  <a16:creationId xmlns:a16="http://schemas.microsoft.com/office/drawing/2014/main" id="{5F341F0D-298C-950B-8881-54099ACF5699}"/>
                </a:ext>
              </a:extLst>
            </p:cNvPr>
            <p:cNvSpPr txBox="1"/>
            <p:nvPr/>
          </p:nvSpPr>
          <p:spPr>
            <a:xfrm>
              <a:off x="9304815" y="5048803"/>
              <a:ext cx="736985" cy="183768"/>
            </a:xfrm>
            <a:prstGeom prst="rect">
              <a:avLst/>
            </a:prstGeom>
            <a:noFill/>
            <a:ln>
              <a:noFill/>
            </a:ln>
          </p:spPr>
          <p:txBody>
            <a:bodyPr wrap="square" lIns="0" tIns="0" rIns="0" bIns="0" rtlCol="0">
              <a:spAutoFit/>
            </a:bodyPr>
            <a:lstStyle/>
            <a:p>
              <a:pPr algn="ctr"/>
              <a:r>
                <a:rPr lang="en-GB" sz="1194" b="1" dirty="0">
                  <a:solidFill>
                    <a:srgbClr val="00B050"/>
                  </a:solidFill>
                </a:rPr>
                <a:t>29 TWh</a:t>
              </a:r>
            </a:p>
          </p:txBody>
        </p:sp>
        <p:pic>
          <p:nvPicPr>
            <p:cNvPr id="117" name="Picture 116">
              <a:extLst>
                <a:ext uri="{FF2B5EF4-FFF2-40B4-BE49-F238E27FC236}">
                  <a16:creationId xmlns:a16="http://schemas.microsoft.com/office/drawing/2014/main" id="{E3C38A87-0B6F-78DE-8922-1102E7208E51}"/>
                </a:ext>
              </a:extLst>
            </p:cNvPr>
            <p:cNvPicPr>
              <a:picLocks noChangeAspect="1"/>
            </p:cNvPicPr>
            <p:nvPr/>
          </p:nvPicPr>
          <p:blipFill>
            <a:blip r:embed="rId9"/>
            <a:stretch>
              <a:fillRect/>
            </a:stretch>
          </p:blipFill>
          <p:spPr>
            <a:xfrm>
              <a:off x="8970363" y="4869505"/>
              <a:ext cx="334453" cy="222411"/>
            </a:xfrm>
            <a:prstGeom prst="rect">
              <a:avLst/>
            </a:prstGeom>
          </p:spPr>
        </p:pic>
        <p:sp>
          <p:nvSpPr>
            <p:cNvPr id="80" name="TextBox 79">
              <a:extLst>
                <a:ext uri="{FF2B5EF4-FFF2-40B4-BE49-F238E27FC236}">
                  <a16:creationId xmlns:a16="http://schemas.microsoft.com/office/drawing/2014/main" id="{D0ED6653-6264-2DB5-A21B-3DDD8CE5AD16}"/>
                </a:ext>
              </a:extLst>
            </p:cNvPr>
            <p:cNvSpPr txBox="1"/>
            <p:nvPr/>
          </p:nvSpPr>
          <p:spPr>
            <a:xfrm>
              <a:off x="1925133" y="1660197"/>
              <a:ext cx="2604073" cy="256096"/>
            </a:xfrm>
            <a:prstGeom prst="rect">
              <a:avLst/>
            </a:prstGeom>
            <a:noFill/>
          </p:spPr>
          <p:txBody>
            <a:bodyPr wrap="square">
              <a:spAutoFit/>
            </a:bodyPr>
            <a:lstStyle/>
            <a:p>
              <a:pPr algn="ctr"/>
              <a:r>
                <a:rPr lang="en-GB" sz="1064" b="1" dirty="0"/>
                <a:t>National </a:t>
              </a:r>
            </a:p>
          </p:txBody>
        </p:sp>
        <p:sp>
          <p:nvSpPr>
            <p:cNvPr id="81" name="TextBox 80">
              <a:extLst>
                <a:ext uri="{FF2B5EF4-FFF2-40B4-BE49-F238E27FC236}">
                  <a16:creationId xmlns:a16="http://schemas.microsoft.com/office/drawing/2014/main" id="{E91342CC-1038-34E2-7C29-0B72CAC12EAD}"/>
                </a:ext>
              </a:extLst>
            </p:cNvPr>
            <p:cNvSpPr txBox="1"/>
            <p:nvPr/>
          </p:nvSpPr>
          <p:spPr>
            <a:xfrm>
              <a:off x="6284456" y="1616966"/>
              <a:ext cx="2604073" cy="256096"/>
            </a:xfrm>
            <a:prstGeom prst="rect">
              <a:avLst/>
            </a:prstGeom>
            <a:noFill/>
          </p:spPr>
          <p:txBody>
            <a:bodyPr wrap="square">
              <a:spAutoFit/>
            </a:bodyPr>
            <a:lstStyle/>
            <a:p>
              <a:pPr algn="ctr"/>
              <a:r>
                <a:rPr lang="en-GB" sz="1064" b="1" dirty="0"/>
                <a:t>Locational </a:t>
              </a:r>
            </a:p>
          </p:txBody>
        </p:sp>
      </p:grpSp>
      <p:sp>
        <p:nvSpPr>
          <p:cNvPr id="151" name="TextBox 150">
            <a:extLst>
              <a:ext uri="{FF2B5EF4-FFF2-40B4-BE49-F238E27FC236}">
                <a16:creationId xmlns:a16="http://schemas.microsoft.com/office/drawing/2014/main" id="{26568426-CEB7-8AF1-D5F3-63FC52AF9D60}"/>
              </a:ext>
            </a:extLst>
          </p:cNvPr>
          <p:cNvSpPr txBox="1"/>
          <p:nvPr/>
        </p:nvSpPr>
        <p:spPr>
          <a:xfrm>
            <a:off x="495299" y="5685875"/>
            <a:ext cx="11336699" cy="529201"/>
          </a:xfrm>
          <a:prstGeom prst="rect">
            <a:avLst/>
          </a:prstGeom>
          <a:noFill/>
        </p:spPr>
        <p:txBody>
          <a:bodyPr wrap="square" lIns="108000" tIns="108000" rIns="108000" bIns="108000" rtlCol="0">
            <a:noAutofit/>
          </a:bodyPr>
          <a:lstStyle/>
          <a:p>
            <a:pPr algn="l">
              <a:spcAft>
                <a:spcPts val="600"/>
              </a:spcAft>
              <a:buClr>
                <a:schemeClr val="dk1"/>
              </a:buClr>
            </a:pPr>
            <a:r>
              <a:rPr lang="en-GB" sz="1200" b="1" dirty="0">
                <a:solidFill>
                  <a:schemeClr val="accent2"/>
                </a:solidFill>
              </a:rPr>
              <a:t>…allowing the North of GB to export excess supply of electricity to Norway, and the South of GB to export less electricity to France, reducing stress on the system and the case for more transmission</a:t>
            </a:r>
          </a:p>
        </p:txBody>
      </p:sp>
    </p:spTree>
    <p:custDataLst>
      <p:tags r:id="rId1"/>
    </p:custDataLst>
    <p:extLst>
      <p:ext uri="{BB962C8B-B14F-4D97-AF65-F5344CB8AC3E}">
        <p14:creationId xmlns:p14="http://schemas.microsoft.com/office/powerpoint/2010/main" val="86088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7CE1-BA2A-A27E-2AC2-244C4D79B956}"/>
              </a:ext>
            </a:extLst>
          </p:cNvPr>
          <p:cNvSpPr>
            <a:spLocks noGrp="1"/>
          </p:cNvSpPr>
          <p:nvPr>
            <p:ph type="title"/>
          </p:nvPr>
        </p:nvSpPr>
        <p:spPr>
          <a:xfrm>
            <a:off x="365760" y="638087"/>
            <a:ext cx="11466240" cy="346632"/>
          </a:xfrm>
        </p:spPr>
        <p:txBody>
          <a:bodyPr/>
          <a:lstStyle/>
          <a:p>
            <a:r>
              <a:rPr lang="en-GB" dirty="0"/>
              <a:t>As a result, the benefits of incremental transmission investment generate different benefits under national and nodal pricing regimes</a:t>
            </a:r>
          </a:p>
        </p:txBody>
      </p:sp>
      <p:sp>
        <p:nvSpPr>
          <p:cNvPr id="6" name="Footer Placeholder 5">
            <a:extLst>
              <a:ext uri="{FF2B5EF4-FFF2-40B4-BE49-F238E27FC236}">
                <a16:creationId xmlns:a16="http://schemas.microsoft.com/office/drawing/2014/main" id="{9C899217-8901-0A60-ADC4-3B413CA69035}"/>
              </a:ext>
            </a:extLst>
          </p:cNvPr>
          <p:cNvSpPr>
            <a:spLocks noGrp="1"/>
          </p:cNvSpPr>
          <p:nvPr>
            <p:ph type="ftr" sz="quarter" idx="3"/>
          </p:nvPr>
        </p:nvSpPr>
        <p:spPr>
          <a:xfrm>
            <a:off x="388594" y="6505585"/>
            <a:ext cx="9818167" cy="263092"/>
          </a:xfrm>
        </p:spPr>
        <p:txBody>
          <a:bodyPr/>
          <a:lstStyle/>
          <a:p>
            <a:pPr algn="l"/>
            <a:r>
              <a:rPr lang="en-US" dirty="0"/>
              <a:t>*Note: As CfD payments are transfers from the consumer surplus to the producer surplus, we do not include it in our assessment of incremental HND investment under nodal market design</a:t>
            </a:r>
          </a:p>
        </p:txBody>
      </p:sp>
      <p:sp>
        <p:nvSpPr>
          <p:cNvPr id="7" name="Slide Number Placeholder 6">
            <a:extLst>
              <a:ext uri="{FF2B5EF4-FFF2-40B4-BE49-F238E27FC236}">
                <a16:creationId xmlns:a16="http://schemas.microsoft.com/office/drawing/2014/main" id="{7BFD7C5A-A1F3-2131-3891-68DF6CD2E9E4}"/>
              </a:ext>
            </a:extLst>
          </p:cNvPr>
          <p:cNvSpPr>
            <a:spLocks noGrp="1"/>
          </p:cNvSpPr>
          <p:nvPr>
            <p:ph type="sldNum" sz="quarter" idx="4"/>
          </p:nvPr>
        </p:nvSpPr>
        <p:spPr/>
        <p:txBody>
          <a:bodyPr/>
          <a:lstStyle/>
          <a:p>
            <a:fld id="{495CDFE8-06BB-8C4A-81DE-67EF32F50FC9}" type="slidenum">
              <a:rPr lang="en-US" smtClean="0"/>
              <a:pPr/>
              <a:t>9</a:t>
            </a:fld>
            <a:endParaRPr lang="en-US"/>
          </a:p>
        </p:txBody>
      </p:sp>
      <p:grpSp>
        <p:nvGrpSpPr>
          <p:cNvPr id="9" name="Group 8">
            <a:extLst>
              <a:ext uri="{FF2B5EF4-FFF2-40B4-BE49-F238E27FC236}">
                <a16:creationId xmlns:a16="http://schemas.microsoft.com/office/drawing/2014/main" id="{BEBB04A6-590B-9F7E-BD65-B17F4D0B1657}"/>
              </a:ext>
            </a:extLst>
          </p:cNvPr>
          <p:cNvGrpSpPr/>
          <p:nvPr/>
        </p:nvGrpSpPr>
        <p:grpSpPr>
          <a:xfrm>
            <a:off x="3696282" y="1455492"/>
            <a:ext cx="3636783" cy="216890"/>
            <a:chOff x="235962" y="1699262"/>
            <a:chExt cx="6680699" cy="239181"/>
          </a:xfrm>
        </p:grpSpPr>
        <p:sp>
          <p:nvSpPr>
            <p:cNvPr id="10" name="Rectangle 9">
              <a:extLst>
                <a:ext uri="{FF2B5EF4-FFF2-40B4-BE49-F238E27FC236}">
                  <a16:creationId xmlns:a16="http://schemas.microsoft.com/office/drawing/2014/main" id="{FFFED2AB-1BF6-DC07-C0D3-63958C767B06}"/>
                </a:ext>
              </a:extLst>
            </p:cNvPr>
            <p:cNvSpPr/>
            <p:nvPr/>
          </p:nvSpPr>
          <p:spPr>
            <a:xfrm>
              <a:off x="235962" y="1699262"/>
              <a:ext cx="6680699" cy="23918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7935" tIns="97935" rIns="97935" bIns="97935" rtlCol="0" anchor="ctr"/>
            <a:lstStyle/>
            <a:p>
              <a:r>
                <a:rPr lang="en-GB" sz="1088" b="1" dirty="0">
                  <a:solidFill>
                    <a:schemeClr val="tx1"/>
                  </a:solidFill>
                </a:rPr>
                <a:t>Constraint cost estimates, LtW, £bn</a:t>
              </a:r>
            </a:p>
          </p:txBody>
        </p:sp>
        <p:cxnSp>
          <p:nvCxnSpPr>
            <p:cNvPr id="11" name="Straight Connector 10">
              <a:extLst>
                <a:ext uri="{FF2B5EF4-FFF2-40B4-BE49-F238E27FC236}">
                  <a16:creationId xmlns:a16="http://schemas.microsoft.com/office/drawing/2014/main" id="{E40710C7-8EA4-217A-4445-D4094A14BA08}"/>
                </a:ext>
              </a:extLst>
            </p:cNvPr>
            <p:cNvCxnSpPr>
              <a:cxnSpLocks/>
            </p:cNvCxnSpPr>
            <p:nvPr/>
          </p:nvCxnSpPr>
          <p:spPr>
            <a:xfrm>
              <a:off x="448828" y="1932041"/>
              <a:ext cx="41449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Isosceles Triangle 12">
            <a:extLst>
              <a:ext uri="{FF2B5EF4-FFF2-40B4-BE49-F238E27FC236}">
                <a16:creationId xmlns:a16="http://schemas.microsoft.com/office/drawing/2014/main" id="{4B356E32-0F94-FB54-0B74-F40F936FFB0E}"/>
              </a:ext>
            </a:extLst>
          </p:cNvPr>
          <p:cNvSpPr/>
          <p:nvPr/>
        </p:nvSpPr>
        <p:spPr>
          <a:xfrm rot="5400000">
            <a:off x="5411927" y="2416912"/>
            <a:ext cx="2248691" cy="325851"/>
          </a:xfrm>
          <a:prstGeom prst="triangle">
            <a:avLst/>
          </a:prstGeom>
          <a:solidFill>
            <a:srgbClr val="AFB2B3"/>
          </a:solidFill>
          <a:ln>
            <a:solidFill>
              <a:srgbClr val="AF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grpSp>
        <p:nvGrpSpPr>
          <p:cNvPr id="18" name="Group 17">
            <a:extLst>
              <a:ext uri="{FF2B5EF4-FFF2-40B4-BE49-F238E27FC236}">
                <a16:creationId xmlns:a16="http://schemas.microsoft.com/office/drawing/2014/main" id="{0B9AA252-03FF-D84F-9828-1AD40FB8638C}"/>
              </a:ext>
            </a:extLst>
          </p:cNvPr>
          <p:cNvGrpSpPr/>
          <p:nvPr/>
        </p:nvGrpSpPr>
        <p:grpSpPr>
          <a:xfrm>
            <a:off x="6938274" y="1936641"/>
            <a:ext cx="5090673" cy="290062"/>
            <a:chOff x="278997" y="1520424"/>
            <a:chExt cx="4237205" cy="239181"/>
          </a:xfrm>
        </p:grpSpPr>
        <p:sp>
          <p:nvSpPr>
            <p:cNvPr id="19" name="Rectangle 18">
              <a:extLst>
                <a:ext uri="{FF2B5EF4-FFF2-40B4-BE49-F238E27FC236}">
                  <a16:creationId xmlns:a16="http://schemas.microsoft.com/office/drawing/2014/main" id="{CC0C6DFD-2ABF-0B76-A8BC-70C5BD43AE3C}"/>
                </a:ext>
              </a:extLst>
            </p:cNvPr>
            <p:cNvSpPr/>
            <p:nvPr/>
          </p:nvSpPr>
          <p:spPr>
            <a:xfrm>
              <a:off x="278997" y="1520424"/>
              <a:ext cx="4237205" cy="23918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7935" tIns="97935" rIns="97935" bIns="97935" rtlCol="0" anchor="ctr"/>
            <a:lstStyle/>
            <a:p>
              <a:r>
                <a:rPr lang="en-GB" sz="1088" b="1" dirty="0">
                  <a:solidFill>
                    <a:schemeClr val="tx1"/>
                  </a:solidFill>
                </a:rPr>
                <a:t>Total benefit of incremental HND investment, 2025 – 2040 , £bn</a:t>
              </a:r>
            </a:p>
          </p:txBody>
        </p:sp>
        <p:cxnSp>
          <p:nvCxnSpPr>
            <p:cNvPr id="20" name="Straight Connector 19">
              <a:extLst>
                <a:ext uri="{FF2B5EF4-FFF2-40B4-BE49-F238E27FC236}">
                  <a16:creationId xmlns:a16="http://schemas.microsoft.com/office/drawing/2014/main" id="{7825CF3C-0155-FA75-2377-2C550EF06006}"/>
                </a:ext>
              </a:extLst>
            </p:cNvPr>
            <p:cNvCxnSpPr>
              <a:cxnSpLocks/>
            </p:cNvCxnSpPr>
            <p:nvPr/>
          </p:nvCxnSpPr>
          <p:spPr>
            <a:xfrm>
              <a:off x="365134" y="1759605"/>
              <a:ext cx="40287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8" name="Picture 27">
            <a:extLst>
              <a:ext uri="{FF2B5EF4-FFF2-40B4-BE49-F238E27FC236}">
                <a16:creationId xmlns:a16="http://schemas.microsoft.com/office/drawing/2014/main" id="{7CA7197E-F828-ABB5-2CCC-9634532F1AE1}"/>
              </a:ext>
            </a:extLst>
          </p:cNvPr>
          <p:cNvPicPr>
            <a:picLocks noChangeAspect="1"/>
          </p:cNvPicPr>
          <p:nvPr/>
        </p:nvPicPr>
        <p:blipFill>
          <a:blip r:embed="rId3"/>
          <a:stretch>
            <a:fillRect/>
          </a:stretch>
        </p:blipFill>
        <p:spPr>
          <a:xfrm>
            <a:off x="3796771" y="1738955"/>
            <a:ext cx="2148747" cy="2138230"/>
          </a:xfrm>
          <a:prstGeom prst="rect">
            <a:avLst/>
          </a:prstGeom>
        </p:spPr>
      </p:pic>
      <p:sp>
        <p:nvSpPr>
          <p:cNvPr id="30" name="TextBox 29">
            <a:extLst>
              <a:ext uri="{FF2B5EF4-FFF2-40B4-BE49-F238E27FC236}">
                <a16:creationId xmlns:a16="http://schemas.microsoft.com/office/drawing/2014/main" id="{D0D799C0-5C41-672B-D3FE-9AD1CE9CF66C}"/>
              </a:ext>
            </a:extLst>
          </p:cNvPr>
          <p:cNvSpPr txBox="1"/>
          <p:nvPr/>
        </p:nvSpPr>
        <p:spPr>
          <a:xfrm>
            <a:off x="1840466" y="1809199"/>
            <a:ext cx="1973749" cy="1446550"/>
          </a:xfrm>
          <a:prstGeom prst="rect">
            <a:avLst/>
          </a:prstGeom>
          <a:noFill/>
        </p:spPr>
        <p:txBody>
          <a:bodyPr wrap="square" rtlCol="0">
            <a:spAutoFit/>
          </a:bodyPr>
          <a:lstStyle/>
          <a:p>
            <a:r>
              <a:rPr lang="en-GB" sz="1100" i="1" dirty="0"/>
              <a:t>Under a national pricing regime, the benefits of the transmission enhancements will manifest themselves in reduced constraint management costs incurred by the ESO, and therefore by consumers</a:t>
            </a:r>
          </a:p>
        </p:txBody>
      </p:sp>
      <p:pic>
        <p:nvPicPr>
          <p:cNvPr id="31" name="Picture 30">
            <a:extLst>
              <a:ext uri="{FF2B5EF4-FFF2-40B4-BE49-F238E27FC236}">
                <a16:creationId xmlns:a16="http://schemas.microsoft.com/office/drawing/2014/main" id="{24E15644-4BDB-9CBB-EF6A-F35C911D7938}"/>
              </a:ext>
            </a:extLst>
          </p:cNvPr>
          <p:cNvPicPr>
            <a:picLocks noChangeAspect="1"/>
          </p:cNvPicPr>
          <p:nvPr/>
        </p:nvPicPr>
        <p:blipFill>
          <a:blip r:embed="rId4"/>
          <a:stretch>
            <a:fillRect/>
          </a:stretch>
        </p:blipFill>
        <p:spPr>
          <a:xfrm>
            <a:off x="298773" y="1578362"/>
            <a:ext cx="1409997" cy="2088789"/>
          </a:xfrm>
          <a:prstGeom prst="rect">
            <a:avLst/>
          </a:prstGeom>
        </p:spPr>
      </p:pic>
      <p:pic>
        <p:nvPicPr>
          <p:cNvPr id="32" name="Picture 31">
            <a:extLst>
              <a:ext uri="{FF2B5EF4-FFF2-40B4-BE49-F238E27FC236}">
                <a16:creationId xmlns:a16="http://schemas.microsoft.com/office/drawing/2014/main" id="{56C3C367-105D-903C-96CC-E11F4FDD3399}"/>
              </a:ext>
            </a:extLst>
          </p:cNvPr>
          <p:cNvPicPr>
            <a:picLocks noChangeAspect="1"/>
          </p:cNvPicPr>
          <p:nvPr/>
        </p:nvPicPr>
        <p:blipFill>
          <a:blip r:embed="rId5"/>
          <a:stretch>
            <a:fillRect/>
          </a:stretch>
        </p:blipFill>
        <p:spPr>
          <a:xfrm>
            <a:off x="388594" y="4231988"/>
            <a:ext cx="1237626" cy="1908490"/>
          </a:xfrm>
          <a:prstGeom prst="rect">
            <a:avLst/>
          </a:prstGeom>
        </p:spPr>
      </p:pic>
      <p:sp>
        <p:nvSpPr>
          <p:cNvPr id="35" name="TextBox 34">
            <a:extLst>
              <a:ext uri="{FF2B5EF4-FFF2-40B4-BE49-F238E27FC236}">
                <a16:creationId xmlns:a16="http://schemas.microsoft.com/office/drawing/2014/main" id="{0B859D23-6A5A-1021-AFEC-2E02B8BB18D6}"/>
              </a:ext>
            </a:extLst>
          </p:cNvPr>
          <p:cNvSpPr txBox="1"/>
          <p:nvPr/>
        </p:nvSpPr>
        <p:spPr>
          <a:xfrm>
            <a:off x="1765998" y="4320144"/>
            <a:ext cx="1946031" cy="1446550"/>
          </a:xfrm>
          <a:prstGeom prst="rect">
            <a:avLst/>
          </a:prstGeom>
          <a:noFill/>
        </p:spPr>
        <p:txBody>
          <a:bodyPr wrap="square" rtlCol="0">
            <a:spAutoFit/>
          </a:bodyPr>
          <a:lstStyle/>
          <a:p>
            <a:r>
              <a:rPr lang="en-GB" sz="1100" i="1" dirty="0"/>
              <a:t>Under a nodal pricing regime, transmission constraints are considered in setting the wholesale price and there is therefore no requirement for the ESO to incur constraint management costs…</a:t>
            </a:r>
          </a:p>
        </p:txBody>
      </p:sp>
      <p:sp>
        <p:nvSpPr>
          <p:cNvPr id="36" name="Isosceles Triangle 35">
            <a:extLst>
              <a:ext uri="{FF2B5EF4-FFF2-40B4-BE49-F238E27FC236}">
                <a16:creationId xmlns:a16="http://schemas.microsoft.com/office/drawing/2014/main" id="{D8AC0F45-C855-FDDA-8776-4B3B61268BC8}"/>
              </a:ext>
            </a:extLst>
          </p:cNvPr>
          <p:cNvSpPr/>
          <p:nvPr/>
        </p:nvSpPr>
        <p:spPr>
          <a:xfrm rot="5400000">
            <a:off x="5420368" y="4980814"/>
            <a:ext cx="2248691" cy="325851"/>
          </a:xfrm>
          <a:prstGeom prst="triangle">
            <a:avLst/>
          </a:prstGeom>
          <a:solidFill>
            <a:srgbClr val="AFB2B3"/>
          </a:solidFill>
          <a:ln>
            <a:solidFill>
              <a:srgbClr val="AF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cxnSp>
        <p:nvCxnSpPr>
          <p:cNvPr id="41" name="Straight Connector 40">
            <a:extLst>
              <a:ext uri="{FF2B5EF4-FFF2-40B4-BE49-F238E27FC236}">
                <a16:creationId xmlns:a16="http://schemas.microsoft.com/office/drawing/2014/main" id="{04F1E7C7-B7AC-9ED7-412A-52E3B460897C}"/>
              </a:ext>
            </a:extLst>
          </p:cNvPr>
          <p:cNvCxnSpPr>
            <a:cxnSpLocks/>
          </p:cNvCxnSpPr>
          <p:nvPr/>
        </p:nvCxnSpPr>
        <p:spPr>
          <a:xfrm flipH="1">
            <a:off x="388594" y="3910938"/>
            <a:ext cx="661092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1D0FA7B-8D1D-45F6-0DA9-60C5DCF79A75}"/>
              </a:ext>
            </a:extLst>
          </p:cNvPr>
          <p:cNvSpPr txBox="1"/>
          <p:nvPr/>
        </p:nvSpPr>
        <p:spPr>
          <a:xfrm>
            <a:off x="3732435" y="4258752"/>
            <a:ext cx="2957983" cy="600164"/>
          </a:xfrm>
          <a:prstGeom prst="rect">
            <a:avLst/>
          </a:prstGeom>
          <a:noFill/>
        </p:spPr>
        <p:txBody>
          <a:bodyPr wrap="square" rtlCol="0">
            <a:spAutoFit/>
          </a:bodyPr>
          <a:lstStyle/>
          <a:p>
            <a:r>
              <a:rPr lang="en-GB" sz="1100" i="1" dirty="0"/>
              <a:t>… however incremental transmission investment under a nodal regime still impacts…</a:t>
            </a:r>
          </a:p>
        </p:txBody>
      </p:sp>
      <p:grpSp>
        <p:nvGrpSpPr>
          <p:cNvPr id="59" name="Group 58">
            <a:extLst>
              <a:ext uri="{FF2B5EF4-FFF2-40B4-BE49-F238E27FC236}">
                <a16:creationId xmlns:a16="http://schemas.microsoft.com/office/drawing/2014/main" id="{7782F035-3D1B-2AD5-30B9-D2BC4B241369}"/>
              </a:ext>
            </a:extLst>
          </p:cNvPr>
          <p:cNvGrpSpPr/>
          <p:nvPr/>
        </p:nvGrpSpPr>
        <p:grpSpPr>
          <a:xfrm>
            <a:off x="3811290" y="5012007"/>
            <a:ext cx="326448" cy="326448"/>
            <a:chOff x="4056306" y="6176423"/>
            <a:chExt cx="360000" cy="360000"/>
          </a:xfrm>
        </p:grpSpPr>
        <p:sp>
          <p:nvSpPr>
            <p:cNvPr id="47" name="Oval 46">
              <a:extLst>
                <a:ext uri="{FF2B5EF4-FFF2-40B4-BE49-F238E27FC236}">
                  <a16:creationId xmlns:a16="http://schemas.microsoft.com/office/drawing/2014/main" id="{17AC17E5-BA5D-0B55-A2E7-7C2EC92D18B9}"/>
                </a:ext>
              </a:extLst>
            </p:cNvPr>
            <p:cNvSpPr/>
            <p:nvPr/>
          </p:nvSpPr>
          <p:spPr>
            <a:xfrm>
              <a:off x="4056306" y="6176423"/>
              <a:ext cx="360000" cy="360000"/>
            </a:xfrm>
            <a:prstGeom prst="ellipse">
              <a:avLst/>
            </a:prstGeom>
            <a:solidFill>
              <a:srgbClr val="0066B0"/>
            </a:solidFill>
            <a:ln>
              <a:solidFill>
                <a:srgbClr val="006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50" name="Graphic 49" descr="Pound with solid fill">
              <a:extLst>
                <a:ext uri="{FF2B5EF4-FFF2-40B4-BE49-F238E27FC236}">
                  <a16:creationId xmlns:a16="http://schemas.microsoft.com/office/drawing/2014/main" id="{51ABAF03-B667-13B4-17CC-2A45018416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5948" y="6246065"/>
              <a:ext cx="220717" cy="220717"/>
            </a:xfrm>
            <a:prstGeom prst="rect">
              <a:avLst/>
            </a:prstGeom>
          </p:spPr>
        </p:pic>
      </p:grpSp>
      <p:grpSp>
        <p:nvGrpSpPr>
          <p:cNvPr id="61" name="Group 60">
            <a:extLst>
              <a:ext uri="{FF2B5EF4-FFF2-40B4-BE49-F238E27FC236}">
                <a16:creationId xmlns:a16="http://schemas.microsoft.com/office/drawing/2014/main" id="{7C274210-5462-C754-42C3-34E63D31DBAF}"/>
              </a:ext>
            </a:extLst>
          </p:cNvPr>
          <p:cNvGrpSpPr/>
          <p:nvPr/>
        </p:nvGrpSpPr>
        <p:grpSpPr>
          <a:xfrm>
            <a:off x="3811290" y="5822228"/>
            <a:ext cx="326448" cy="326448"/>
            <a:chOff x="4062921" y="6605249"/>
            <a:chExt cx="360000" cy="360000"/>
          </a:xfrm>
        </p:grpSpPr>
        <p:sp>
          <p:nvSpPr>
            <p:cNvPr id="48" name="Oval 47">
              <a:extLst>
                <a:ext uri="{FF2B5EF4-FFF2-40B4-BE49-F238E27FC236}">
                  <a16:creationId xmlns:a16="http://schemas.microsoft.com/office/drawing/2014/main" id="{958A2B89-B4A6-1AE9-83BC-C80C3583025E}"/>
                </a:ext>
              </a:extLst>
            </p:cNvPr>
            <p:cNvSpPr/>
            <p:nvPr/>
          </p:nvSpPr>
          <p:spPr>
            <a:xfrm>
              <a:off x="4062921" y="6605249"/>
              <a:ext cx="360000" cy="360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52" name="Graphic 51" descr="Factory with solid fill">
              <a:extLst>
                <a:ext uri="{FF2B5EF4-FFF2-40B4-BE49-F238E27FC236}">
                  <a16:creationId xmlns:a16="http://schemas.microsoft.com/office/drawing/2014/main" id="{E2567DC4-E2D2-1DE4-0466-A329BC9EDA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06197" y="6643192"/>
              <a:ext cx="284114" cy="284114"/>
            </a:xfrm>
            <a:prstGeom prst="rect">
              <a:avLst/>
            </a:prstGeom>
          </p:spPr>
        </p:pic>
      </p:grpSp>
      <p:grpSp>
        <p:nvGrpSpPr>
          <p:cNvPr id="60" name="Group 59">
            <a:extLst>
              <a:ext uri="{FF2B5EF4-FFF2-40B4-BE49-F238E27FC236}">
                <a16:creationId xmlns:a16="http://schemas.microsoft.com/office/drawing/2014/main" id="{61F07C5C-8892-D83E-2C8A-0B3A9F9B0AC0}"/>
              </a:ext>
            </a:extLst>
          </p:cNvPr>
          <p:cNvGrpSpPr/>
          <p:nvPr/>
        </p:nvGrpSpPr>
        <p:grpSpPr>
          <a:xfrm>
            <a:off x="3811290" y="5417531"/>
            <a:ext cx="326448" cy="326448"/>
            <a:chOff x="4056306" y="5752606"/>
            <a:chExt cx="360000" cy="360000"/>
          </a:xfrm>
          <a:solidFill>
            <a:srgbClr val="1BB680"/>
          </a:solidFill>
        </p:grpSpPr>
        <p:sp>
          <p:nvSpPr>
            <p:cNvPr id="46" name="Oval 45">
              <a:extLst>
                <a:ext uri="{FF2B5EF4-FFF2-40B4-BE49-F238E27FC236}">
                  <a16:creationId xmlns:a16="http://schemas.microsoft.com/office/drawing/2014/main" id="{96C9EB87-3FB0-5777-27BB-C58C6D9F86A3}"/>
                </a:ext>
              </a:extLst>
            </p:cNvPr>
            <p:cNvSpPr/>
            <p:nvPr/>
          </p:nvSpPr>
          <p:spPr>
            <a:xfrm>
              <a:off x="4056306" y="5752606"/>
              <a:ext cx="360000" cy="360000"/>
            </a:xfrm>
            <a:prstGeom prst="ellipse">
              <a:avLst/>
            </a:prstGeom>
            <a:grpFill/>
            <a:ln>
              <a:solidFill>
                <a:srgbClr val="1BB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53" name="Rectangle 52">
              <a:extLst>
                <a:ext uri="{FF2B5EF4-FFF2-40B4-BE49-F238E27FC236}">
                  <a16:creationId xmlns:a16="http://schemas.microsoft.com/office/drawing/2014/main" id="{6D03DB41-A729-AAEE-E627-938E000EF0C7}"/>
                </a:ext>
              </a:extLst>
            </p:cNvPr>
            <p:cNvSpPr/>
            <p:nvPr/>
          </p:nvSpPr>
          <p:spPr>
            <a:xfrm>
              <a:off x="4106197" y="5897318"/>
              <a:ext cx="69651" cy="67784"/>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4" name="Rectangle 53">
              <a:extLst>
                <a:ext uri="{FF2B5EF4-FFF2-40B4-BE49-F238E27FC236}">
                  <a16:creationId xmlns:a16="http://schemas.microsoft.com/office/drawing/2014/main" id="{6EDD356C-4DAA-DBCA-387F-A697040F6E50}"/>
                </a:ext>
              </a:extLst>
            </p:cNvPr>
            <p:cNvSpPr/>
            <p:nvPr/>
          </p:nvSpPr>
          <p:spPr>
            <a:xfrm>
              <a:off x="4299363" y="5894460"/>
              <a:ext cx="69651" cy="67784"/>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cxnSp>
          <p:nvCxnSpPr>
            <p:cNvPr id="58" name="Straight Connector 57">
              <a:extLst>
                <a:ext uri="{FF2B5EF4-FFF2-40B4-BE49-F238E27FC236}">
                  <a16:creationId xmlns:a16="http://schemas.microsoft.com/office/drawing/2014/main" id="{9F2376B6-656B-877A-FFC7-16418126EC27}"/>
                </a:ext>
              </a:extLst>
            </p:cNvPr>
            <p:cNvCxnSpPr>
              <a:endCxn id="54" idx="1"/>
            </p:cNvCxnSpPr>
            <p:nvPr/>
          </p:nvCxnSpPr>
          <p:spPr>
            <a:xfrm>
              <a:off x="4175848" y="5928352"/>
              <a:ext cx="123515" cy="0"/>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30C62504-EC5C-FE29-14B1-4A22B2D019A5}"/>
              </a:ext>
            </a:extLst>
          </p:cNvPr>
          <p:cNvSpPr txBox="1"/>
          <p:nvPr/>
        </p:nvSpPr>
        <p:spPr>
          <a:xfrm>
            <a:off x="4232088" y="5035685"/>
            <a:ext cx="2348128" cy="261610"/>
          </a:xfrm>
          <a:prstGeom prst="rect">
            <a:avLst/>
          </a:prstGeom>
          <a:noFill/>
        </p:spPr>
        <p:txBody>
          <a:bodyPr wrap="square" rtlCol="0">
            <a:spAutoFit/>
          </a:bodyPr>
          <a:lstStyle/>
          <a:p>
            <a:r>
              <a:rPr lang="en-GB" sz="1100" dirty="0"/>
              <a:t>Wholesale prices</a:t>
            </a:r>
          </a:p>
        </p:txBody>
      </p:sp>
      <p:sp>
        <p:nvSpPr>
          <p:cNvPr id="63" name="TextBox 62">
            <a:extLst>
              <a:ext uri="{FF2B5EF4-FFF2-40B4-BE49-F238E27FC236}">
                <a16:creationId xmlns:a16="http://schemas.microsoft.com/office/drawing/2014/main" id="{BA7674ED-23F9-E98F-0FA5-421AFC6B2864}"/>
              </a:ext>
            </a:extLst>
          </p:cNvPr>
          <p:cNvSpPr txBox="1"/>
          <p:nvPr/>
        </p:nvSpPr>
        <p:spPr>
          <a:xfrm>
            <a:off x="4232088" y="5441209"/>
            <a:ext cx="2348128" cy="261610"/>
          </a:xfrm>
          <a:prstGeom prst="rect">
            <a:avLst/>
          </a:prstGeom>
          <a:noFill/>
        </p:spPr>
        <p:txBody>
          <a:bodyPr wrap="square" rtlCol="0">
            <a:spAutoFit/>
          </a:bodyPr>
          <a:lstStyle/>
          <a:p>
            <a:r>
              <a:rPr lang="en-GB" sz="1100" dirty="0"/>
              <a:t>Intra-GB congestion rents</a:t>
            </a:r>
          </a:p>
        </p:txBody>
      </p:sp>
      <p:sp>
        <p:nvSpPr>
          <p:cNvPr id="64" name="TextBox 63">
            <a:extLst>
              <a:ext uri="{FF2B5EF4-FFF2-40B4-BE49-F238E27FC236}">
                <a16:creationId xmlns:a16="http://schemas.microsoft.com/office/drawing/2014/main" id="{70D1C6E0-A3A0-3A9C-C6FF-AD925BDBAECD}"/>
              </a:ext>
            </a:extLst>
          </p:cNvPr>
          <p:cNvSpPr txBox="1"/>
          <p:nvPr/>
        </p:nvSpPr>
        <p:spPr>
          <a:xfrm>
            <a:off x="4232088" y="5845907"/>
            <a:ext cx="2348128" cy="261610"/>
          </a:xfrm>
          <a:prstGeom prst="rect">
            <a:avLst/>
          </a:prstGeom>
          <a:noFill/>
        </p:spPr>
        <p:txBody>
          <a:bodyPr wrap="square" rtlCol="0">
            <a:spAutoFit/>
          </a:bodyPr>
          <a:lstStyle/>
          <a:p>
            <a:r>
              <a:rPr lang="en-GB" sz="1100" dirty="0"/>
              <a:t>Producer Revenues</a:t>
            </a:r>
          </a:p>
        </p:txBody>
      </p:sp>
      <p:pic>
        <p:nvPicPr>
          <p:cNvPr id="3" name="Picture 2">
            <a:extLst>
              <a:ext uri="{FF2B5EF4-FFF2-40B4-BE49-F238E27FC236}">
                <a16:creationId xmlns:a16="http://schemas.microsoft.com/office/drawing/2014/main" id="{2B8076D1-C489-1A3E-B633-DCD8C96464CC}"/>
              </a:ext>
            </a:extLst>
          </p:cNvPr>
          <p:cNvPicPr>
            <a:picLocks noChangeAspect="1"/>
          </p:cNvPicPr>
          <p:nvPr/>
        </p:nvPicPr>
        <p:blipFill>
          <a:blip r:embed="rId10"/>
          <a:stretch>
            <a:fillRect/>
          </a:stretch>
        </p:blipFill>
        <p:spPr>
          <a:xfrm>
            <a:off x="6976753" y="2345846"/>
            <a:ext cx="4887791" cy="3071685"/>
          </a:xfrm>
          <a:prstGeom prst="rect">
            <a:avLst/>
          </a:prstGeom>
        </p:spPr>
      </p:pic>
      <p:sp>
        <p:nvSpPr>
          <p:cNvPr id="5" name="Rectangle 4">
            <a:extLst>
              <a:ext uri="{FF2B5EF4-FFF2-40B4-BE49-F238E27FC236}">
                <a16:creationId xmlns:a16="http://schemas.microsoft.com/office/drawing/2014/main" id="{7674E747-9BCB-14F6-2C57-889805F4419A}"/>
              </a:ext>
            </a:extLst>
          </p:cNvPr>
          <p:cNvSpPr/>
          <p:nvPr/>
        </p:nvSpPr>
        <p:spPr>
          <a:xfrm>
            <a:off x="8001989" y="2345846"/>
            <a:ext cx="3891237" cy="3071684"/>
          </a:xfrm>
          <a:prstGeom prst="rect">
            <a:avLst/>
          </a:prstGeom>
          <a:solidFill>
            <a:schemeClr val="accent4">
              <a:lumMod val="60000"/>
              <a:lumOff val="4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2857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10"/>
  <p:tag name="MAXROWS" val="6"/>
  <p:tag name="MAXGUTTERROW" val="1 cm"/>
  <p:tag name="MAXGUTTERCOL" val="1 cm"/>
  <p:tag name="GUIDEMETRICUNIT" val="cm"/>
  <p:tag name="MASTERLEFTMARGIN" val="76.5354"/>
  <p:tag name="MASTERTOPMARGIN" val="130.3937"/>
  <p:tag name="MASTERBOTTOMMARGIN" val="85.0394"/>
  <p:tag name="MASTERRIGHTMARGIN" val="28.3465"/>
  <p:tag name="CUSTMASTERLEFTMARGIN" val="76.5354"/>
  <p:tag name="CUSTMASTERTOPMARGIN" val="130.3937"/>
  <p:tag name="CUSTMASTERBOTTOMMARGIN" val="85.0394"/>
  <p:tag name="CUSTMASTERRIGHTMARGIN" val="28.3465"/>
  <p:tag name="GUIDESAPPLIEDTO" val="2"/>
  <p:tag name="TITLETOPMARGIN" val="50.2431"/>
  <p:tag name="TITLEBOTTOMMARGIN" val="77.5369"/>
  <p:tag name="LANGUAGE" val="2057"/>
  <p:tag name="MS_AUTOMATION_PARAMETERS" val="&lt;?xml version=&quot;1.0&quot; encoding=&quot;utf-16&quot;?&gt;&#10;&lt;SavedInsertParameters xmlns:xsd=&quot;http://www.w3.org/2001/XMLSchema&quot; xmlns:xsi=&quot;http://www.w3.org/2001/XMLSchema-instance&quot;&gt;&#10;  &lt;DefinitionId&gt;Presentation_Widescreen.potx&lt;/DefinitionId&gt;&#10;  &lt;ParameterXml&gt;&amp;lt;?xml version=&quot;1.0&quot; encoding=&quot;utf-16&quot;?&amp;gt;&#10;&amp;lt;ArrayOfTaskPaneParameter xmlns:xsd=&quot;http://www.w3.org/2001/XMLSchema&quot; xmlns:xsi=&quot;http://www.w3.org/2001/XMLSchema-instance&quot;&amp;gt;&#10;  &amp;lt;TaskPaneParameter&amp;gt;&#10;    &amp;lt;Key&amp;gt;@Disclaimer&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amp;lt;/Value&amp;gt;&#10;  &amp;lt;/TaskPaneParameter&amp;gt;&#10;  &amp;lt;TaskPaneParameter&amp;gt;&#10;    &amp;lt;Key&amp;gt;@DisclaimerName&amp;lt;/Key&amp;gt;&#10;    &amp;lt;Value&amp;gt;Standard Disclaimer&amp;lt;/Value&amp;gt;&#10;  &amp;lt;/TaskPaneParameter&amp;gt;&#10;  &amp;lt;TaskPaneParameter&amp;gt;&#10;    &amp;lt;Key&amp;gt;@DisclaimerId&amp;lt;/Key&amp;gt;&#10;    &amp;lt;Value&amp;gt;fd309c8c&amp;lt;/Value&amp;gt;&#10;  &amp;lt;/TaskPaneParameter&amp;gt;&#10;  &amp;lt;TaskPaneParameter&amp;gt;&#10;    &amp;lt;Key&amp;gt;@Classification&amp;lt;/Key&amp;gt;&#10;    &amp;lt;Value&amp;gt;Confidential&amp;lt;/Value&amp;gt;&#10;  &amp;lt;/TaskPaneParameter&amp;gt;&#10;  &amp;lt;TaskPaneParameter&amp;gt;&#10;    &amp;lt;Key&amp;gt;@Date&amp;lt;/Key&amp;gt;&#10;    &amp;lt;Value&amp;gt;10 May 2024&amp;lt;/Value&amp;gt;&#10;  &amp;lt;/TaskPaneParameter&amp;gt;&#10;  &amp;lt;TaskPaneParameter&amp;gt;&#10;    &amp;lt;Key&amp;gt;@Language&amp;lt;/Key&amp;gt;&#10;    &amp;lt;Value&amp;gt;English (United Kingdom)&amp;lt;/Value&amp;gt;&#10;  &amp;lt;/TaskPaneParameter&amp;gt;&#10;  &amp;lt;TaskPaneParameter&amp;gt;&#10;    &amp;lt;Key&amp;gt;@LanguageId&amp;lt;/Key&amp;gt;&#10;    &amp;lt;Value&amp;gt;en-GB&amp;lt;/Value&amp;gt;&#10;  &amp;lt;/TaskPaneParameter&amp;gt;&#10;  &amp;lt;TaskPaneParameter&amp;gt;&#10;    &amp;lt;Key&amp;gt;@SpellCheckId&amp;lt;/Key&amp;gt;&#10;    &amp;lt;Value&amp;gt;2057&amp;lt;/Value&amp;gt;&#10;  &amp;lt;/TaskPaneParameter&amp;gt;&#10;  &amp;lt;TaskPaneParameter&amp;gt;&#10;    &amp;lt;Key&amp;gt;@LCID&amp;lt;/Key&amp;gt;&#10;    &amp;lt;Value&amp;gt;2057&amp;lt;/Value&amp;gt;&#10;  &amp;lt;/TaskPaneParameter&amp;gt;&#10;  &amp;lt;TaskPaneParameter&amp;gt;&#10;    &amp;lt;Key&amp;gt;@FP_TX_Section&amp;lt;/Key&amp;gt;&#10;    &amp;lt;Value&amp;gt;Section&amp;lt;/Value&amp;gt;&#10;  &amp;lt;/TaskPaneParameter&amp;gt;&#10;  &amp;lt;TaskPaneParameter&amp;gt;&#10;    &amp;lt;Key&amp;gt;@FP_TX_Appendix&amp;lt;/Key&amp;gt;&#10;    &amp;lt;Value&amp;gt;Appendix&amp;lt;/Value&amp;gt;&#10;  &amp;lt;/TaskPaneParameter&amp;gt;&#10;  &amp;lt;TaskPaneParameter&amp;gt;&#10;    &amp;lt;Key&amp;gt;@FP_TX_Draft&amp;lt;/Key&amp;gt;&#10;    &amp;lt;Value&amp;gt;DRAFT&amp;lt;/Value&amp;gt;&#10;  &amp;lt;/TaskPaneParameter&amp;gt;&#10;  &amp;lt;TaskPaneParameter&amp;gt;&#10;    &amp;lt;Key&amp;gt;@FP_TX_Annex&amp;lt;/Key&amp;gt;&#10;    &amp;lt;Value&amp;gt;Annex&amp;lt;/Value&amp;gt;&#10;  &amp;lt;/TaskPaneParameter&amp;gt;&#10;  &amp;lt;TaskPaneParameter&amp;gt;&#10;    &amp;lt;Key&amp;gt;@FP_TX_Figure&amp;lt;/Key&amp;gt;&#10;    &amp;lt;Value&amp;gt;Figure&amp;lt;/Value&amp;gt;&#10;  &amp;lt;/TaskPaneParameter&amp;gt;&#10;  &amp;lt;TaskPaneParameter&amp;gt;&#10;    &amp;lt;Key&amp;gt;@FP_TX_Table&amp;lt;/Key&amp;gt;&#10;    &amp;lt;Value&amp;gt;Table&amp;lt;/Value&amp;gt;&#10;  &amp;lt;/TaskPaneParameter&amp;gt;&#10;  &amp;lt;TaskPaneParameter&amp;gt;&#10;    &amp;lt;Key&amp;gt;@FP_TX_NotesPrefix&amp;lt;/Key&amp;gt;&#10;    &amp;lt;Value&amp;gt;Notes: &amp;lt;/Value&amp;gt;&#10;  &amp;lt;/TaskPaneParameter&amp;gt;&#10;  &amp;lt;TaskPaneParameter&amp;gt;&#10;    &amp;lt;Key&amp;gt;@FP_TX_SourcePrefix&amp;lt;/Key&amp;gt;&#10;    &amp;lt;Value&amp;gt;Source: &amp;lt;/Value&amp;gt;&#10;  &amp;lt;/TaskPaneParameter&amp;gt;&#10;  &amp;lt;TaskPaneParameter&amp;gt;&#10;    &amp;lt;Key&amp;gt;@FP_TX_TOC&amp;lt;/Key&amp;gt;&#10;    &amp;lt;Value&amp;gt;Contents&amp;lt;/Value&amp;gt;&#10;  &amp;lt;/TaskPaneParameter&amp;gt;&#10;  &amp;lt;TaskPaneParameter&amp;gt;&#10;    &amp;lt;Key&amp;gt;@FP_TX_TableOfFigures&amp;lt;/Key&amp;gt;&#10;    &amp;lt;Value&amp;gt;Table of Figures&amp;lt;/Value&amp;gt;&#10;  &amp;lt;/TaskPaneParameter&amp;gt;&#10;  &amp;lt;TaskPaneParameter&amp;gt;&#10;    &amp;lt;Key&amp;gt;@FP_TX_TableOfTables&amp;lt;/Key&amp;gt;&#10;    &amp;lt;Value&amp;gt;Table of Tables&amp;lt;/Value&amp;gt;&#10;  &amp;lt;/TaskPaneParameter&amp;gt;&#10;  &amp;lt;TaskPaneParameter&amp;gt;&#10;    &amp;lt;Key&amp;gt;@FP_TX_None&amp;lt;/Key&amp;gt;&#10;  &amp;lt;/TaskPaneParameter&amp;gt;&#10;  &amp;lt;TaskPaneParameter&amp;gt;&#10;    &amp;lt;Key&amp;gt;@FP_TX_Agenda&amp;lt;/Key&amp;gt;&#10;    &amp;lt;Value&amp;gt;Agenda&amp;lt;/Value&amp;gt;&#10;  &amp;lt;/TaskPaneParameter&amp;gt;&#10;  &amp;lt;TaskPaneParameter&amp;gt;&#10;    &amp;lt;Key&amp;gt;@5d77346e&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10;The report is based on information available to Compass Lexecon at the time of writing of the report and does not take into account any new information. We accept no responsibility for updating the report or informing any recipient of the report of any such new information.&#10;This report and its contents may not be copied or reproduced without the prior written consent of Compass Lexecon. &#10;All copyright and other proprietary rights in the report remain the property of Compass Lexecon and all rights are reserved.&#10;&#10;UK Copyright Notice&#10;© 2021 Compass Lexecon (a trading name of FTI Consulting LLP). All rights reserved&amp;lt;/Value&amp;gt;&#10;  &amp;lt;/TaskPaneParameter&amp;gt;&#10;  &amp;lt;TaskPaneParameter&amp;gt;&#10;    &amp;lt;Key&amp;gt;@fd309c8c&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amp;lt;/Value&amp;gt;&#10;  &amp;lt;/TaskPaneParameter&amp;gt;&#10;  &amp;lt;TaskPaneParameter&amp;gt;&#10;    &amp;lt;Key&amp;gt;@FP_TX_Glossary&amp;lt;/Key&amp;gt;&#10;    &amp;lt;Value&amp;gt;Glossary&amp;lt;/Value&amp;gt;&#10;  &amp;lt;/TaskPaneParameter&amp;gt;&#10;  &amp;lt;TaskPaneParameter&amp;gt;&#10;    &amp;lt;Key&amp;gt;@DateLocalised&amp;lt;/Key&amp;gt;&#10;    &amp;lt;Value&amp;gt;10 May 2024&amp;lt;/Value&amp;gt;&#10;  &amp;lt;/TaskPaneParameter&amp;gt;&#10;  &amp;lt;TaskPaneParameter&amp;gt;&#10;    &amp;lt;Key&amp;gt;@HasCompliance&amp;lt;/Key&amp;gt;&#10;    &amp;lt;Value&amp;gt;True&amp;lt;/Value&amp;gt;&#10;  &amp;lt;/TaskPaneParameter&amp;gt;&#10;  &amp;lt;TaskPaneParameter&amp;gt;&#10;    &amp;lt;Key&amp;gt;@HasDate&amp;lt;/Key&amp;gt;&#10;    &amp;lt;Value&amp;gt;True&amp;lt;/Value&amp;gt;&#10;  &amp;lt;/TaskPaneParameter&amp;gt;&#10;  &amp;lt;TaskPaneParameter&amp;gt;&#10;    &amp;lt;Key&amp;gt;@HasSubtitle&amp;lt;/Key&amp;gt;&#10;    &amp;lt;Value&amp;gt;False&amp;lt;/Value&amp;gt;&#10;  &amp;lt;/TaskPaneParameter&amp;gt;&#10;  &amp;lt;TaskPaneParameter&amp;gt;&#10;    &amp;lt;Key&amp;gt;@HasTitle&amp;lt;/Key&amp;gt;&#10;    &amp;lt;Value&amp;gt;False&amp;lt;/Value&amp;gt;&#10;  &amp;lt;/TaskPaneParameter&amp;gt;&#10;&amp;lt;/ArrayOfTaskPaneParameter&amp;gt;&lt;/ParameterXml&gt;&#10;&lt;/SavedInsertParameters&gt;"/>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4446.6841203704057951"/>
  <p:tag name="BEDROCK_STYLE" val="FP_STATUS"/>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4398.4530092593009797"/>
  <p:tag name="STYLEXMLFILE" val="Profile Biography Styles"/>
</p:tagLst>
</file>

<file path=ppt/tags/tag101.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03.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04.xml><?xml version="1.0" encoding="utf-8"?>
<p:tagLst xmlns:a="http://schemas.openxmlformats.org/drawingml/2006/main" xmlns:r="http://schemas.openxmlformats.org/officeDocument/2006/relationships" xmlns:p="http://schemas.openxmlformats.org/presentationml/2006/main">
  <p:tag name="STYLEXMLFILE" val="Profile Biography Main Styles"/>
  <p:tag name="MS_PLACEHOLDERID" val="PlaceholderID44398.4569861111008071"/>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4398.4529861111008071"/>
  <p:tag name="STYLEXMLFILE" val="Profile Biography Main Styles"/>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44398.4530324074056104"/>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4398.4530324074069448"/>
</p:tagLst>
</file>

<file path=ppt/tags/tag10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324074091371"/>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1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4398.4530439815083481"/>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4398.4530439815002262"/>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4398.4530439815054336"/>
</p:tagLst>
</file>

<file path=ppt/tags/tag11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439815091616"/>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16.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44398.4530671296043026"/>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4398.4530671296067794"/>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4398.4530671296050245"/>
</p:tagLst>
</file>

<file path=ppt/tags/tag1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4398.4530671296051373"/>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4398.4530671296046298"/>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44398.4530671296040483"/>
</p:tagLst>
</file>

<file path=ppt/tags/tag12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 name="MS_PLACEHOLDERID" val="PlaceholderID44398.4530671296026973"/>
</p:tagLst>
</file>

<file path=ppt/tags/tag124.xml><?xml version="1.0" encoding="utf-8"?>
<p:tagLst xmlns:a="http://schemas.openxmlformats.org/drawingml/2006/main" xmlns:r="http://schemas.openxmlformats.org/officeDocument/2006/relationships" xmlns:p="http://schemas.openxmlformats.org/presentationml/2006/main">
  <p:tag name="BEDROCK_STYLE" val="FP_Disclaimer"/>
  <p:tag name="MS_PLACEHOLDERID" val="PlaceholderID44446.6830092593053348"/>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26.xml><?xml version="1.0" encoding="utf-8"?>
<p:tagLst xmlns:a="http://schemas.openxmlformats.org/drawingml/2006/main" xmlns:r="http://schemas.openxmlformats.org/officeDocument/2006/relationships" xmlns:p="http://schemas.openxmlformats.org/presentationml/2006/main">
  <p:tag name="SLIDELAYOUTNAME" val="Cover Layout"/>
  <p:tag name="SLIDEAUTOMATIONTYPE" val="Cover"/>
  <p:tag name="AUTOMATIONTAG" val="Cover Layout"/>
  <p:tag name="SLIDETOCOUTLINELEVEL" val="0"/>
  <p:tag name="SLIDEISINMEDIASTERLINGPROJECT" val="True"/>
  <p:tag name="SLIDEPROJECTVERSION" val="10.0.19"/>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128.xml><?xml version="1.0" encoding="utf-8"?>
<p:tagLst xmlns:a="http://schemas.openxmlformats.org/drawingml/2006/main" xmlns:r="http://schemas.openxmlformats.org/officeDocument/2006/relationships" xmlns:p="http://schemas.openxmlformats.org/presentationml/2006/main">
  <p:tag name="MS_PLACEHOLDERID" val="PlaceholderID44508.6061689815070554"/>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30.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31.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32.xml><?xml version="1.0" encoding="utf-8"?>
<p:tagLst xmlns:a="http://schemas.openxmlformats.org/drawingml/2006/main" xmlns:r="http://schemas.openxmlformats.org/officeDocument/2006/relationships" xmlns:p="http://schemas.openxmlformats.org/presentationml/2006/main">
  <p:tag name="SLIDELAYOUTNAME" val="Three Content"/>
  <p:tag name="SLIDEAUTOMATIONTYPE" val="Standard"/>
  <p:tag name="AUTOMATIONTAG" val="Three Content"/>
  <p:tag name="SLIDETOCOUTLINELEVEL" val="3"/>
  <p:tag name="SLIDEPROJECTVERSION" val="10.0.19"/>
  <p:tag name="SLIDEISINMEDIASTERLINGPROJECT" val="True"/>
  <p:tag name="SLIDEUNIQUEID" val="Slide45422.5822800926070554"/>
</p:tagLst>
</file>

<file path=ppt/tags/tag133.xml><?xml version="1.0" encoding="utf-8"?>
<p:tagLst xmlns:a="http://schemas.openxmlformats.org/drawingml/2006/main" xmlns:r="http://schemas.openxmlformats.org/officeDocument/2006/relationships" xmlns:p="http://schemas.openxmlformats.org/presentationml/2006/main">
  <p:tag name="MS_PLACEHOLDERID" val="PlaceholderID44398.4529398148069511"/>
</p:tagLst>
</file>

<file path=ppt/tags/tag134.xml><?xml version="1.0" encoding="utf-8"?>
<p:tagLst xmlns:a="http://schemas.openxmlformats.org/drawingml/2006/main" xmlns:r="http://schemas.openxmlformats.org/officeDocument/2006/relationships" xmlns:p="http://schemas.openxmlformats.org/presentationml/2006/main">
  <p:tag name="MS_PLACEHOLDERID" val="PlaceholderID44398.4529398148053387"/>
</p:tagLst>
</file>

<file path=ppt/tags/tag135.xml><?xml version="1.0" encoding="utf-8"?>
<p:tagLst xmlns:a="http://schemas.openxmlformats.org/drawingml/2006/main" xmlns:r="http://schemas.openxmlformats.org/officeDocument/2006/relationships" xmlns:p="http://schemas.openxmlformats.org/presentationml/2006/main">
  <p:tag name="SLIDELAYOUTNAME" val="2/3 and 1/3 Content"/>
  <p:tag name="SLIDEAUTOMATIONTYPE" val="Standard"/>
  <p:tag name="AUTOMATIONTAG" val="Content"/>
  <p:tag name="SLIDETOCOUTLINELEVEL" val="3"/>
  <p:tag name="SLIDEPROJECTVERSION" val="10.0.19"/>
  <p:tag name="SLIDEISINMEDIASTERLINGPROJECT" val="True"/>
  <p:tag name="SLIDEUNIQUEID" val="Slide45422.5894097222052486"/>
</p:tagLst>
</file>

<file path=ppt/tags/tag136.xml><?xml version="1.0" encoding="utf-8"?>
<p:tagLst xmlns:a="http://schemas.openxmlformats.org/drawingml/2006/main" xmlns:r="http://schemas.openxmlformats.org/officeDocument/2006/relationships" xmlns:p="http://schemas.openxmlformats.org/presentationml/2006/main">
  <p:tag name="MS_PLACEHOLDERID" val="PlaceholderID44398.452974537094857"/>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4398.452974537027827"/>
</p:tagLst>
</file>

<file path=ppt/tags/tag138.xml><?xml version="1.0" encoding="utf-8"?>
<p:tagLst xmlns:a="http://schemas.openxmlformats.org/drawingml/2006/main" xmlns:r="http://schemas.openxmlformats.org/officeDocument/2006/relationships" xmlns:p="http://schemas.openxmlformats.org/presentationml/2006/main">
  <p:tag name="SLIDELAYOUTNAME" val="2/3 and 1/3 Content"/>
  <p:tag name="SLIDEAUTOMATIONTYPE" val="Standard"/>
  <p:tag name="AUTOMATIONTAG" val="Content"/>
  <p:tag name="SLIDETOCOUTLINELEVEL" val="3"/>
  <p:tag name="SLIDEPROJECTVERSION" val="10.0.19"/>
  <p:tag name="SLIDEISINMEDIASTERLINGPROJECT" val="True"/>
  <p:tag name="SLIDEUNIQUEID" val="Slide45422.5894097222052486"/>
</p:tagLst>
</file>

<file path=ppt/tags/tag139.xml><?xml version="1.0" encoding="utf-8"?>
<p:tagLst xmlns:a="http://schemas.openxmlformats.org/drawingml/2006/main" xmlns:r="http://schemas.openxmlformats.org/officeDocument/2006/relationships" xmlns:p="http://schemas.openxmlformats.org/presentationml/2006/main">
  <p:tag name="MS_PLACEHOLDERID" val="PlaceholderID44398.452974537094857"/>
</p:tagLst>
</file>

<file path=ppt/tags/tag1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40.xml><?xml version="1.0" encoding="utf-8"?>
<p:tagLst xmlns:a="http://schemas.openxmlformats.org/drawingml/2006/main" xmlns:r="http://schemas.openxmlformats.org/officeDocument/2006/relationships" xmlns:p="http://schemas.openxmlformats.org/presentationml/2006/main">
  <p:tag name="MS_PLACEHOLDERID" val="PlaceholderID44398.452974537027827"/>
</p:tagLst>
</file>

<file path=ppt/tags/tag141.xml><?xml version="1.0" encoding="utf-8"?>
<p:tagLst xmlns:a="http://schemas.openxmlformats.org/drawingml/2006/main" xmlns:r="http://schemas.openxmlformats.org/officeDocument/2006/relationships" xmlns:p="http://schemas.openxmlformats.org/presentationml/2006/main">
  <p:tag name="SLIDELAYOUTNAME" val="2/3 and 1/3 Content"/>
  <p:tag name="SLIDEAUTOMATIONTYPE" val="Standard"/>
  <p:tag name="AUTOMATIONTAG" val="Content"/>
  <p:tag name="SLIDETOCOUTLINELEVEL" val="3"/>
  <p:tag name="SLIDEPROJECTVERSION" val="10.0.19"/>
  <p:tag name="SLIDEISINMEDIASTERLINGPROJECT" val="True"/>
</p:tagLst>
</file>

<file path=ppt/tags/tag142.xml><?xml version="1.0" encoding="utf-8"?>
<p:tagLst xmlns:a="http://schemas.openxmlformats.org/drawingml/2006/main" xmlns:r="http://schemas.openxmlformats.org/officeDocument/2006/relationships" xmlns:p="http://schemas.openxmlformats.org/presentationml/2006/main">
  <p:tag name="MS_PLACEHOLDERID" val="PlaceholderID44398.452974537027827"/>
</p:tagLst>
</file>

<file path=ppt/tags/tag143.xml><?xml version="1.0" encoding="utf-8"?>
<p:tagLst xmlns:a="http://schemas.openxmlformats.org/drawingml/2006/main" xmlns:r="http://schemas.openxmlformats.org/officeDocument/2006/relationships" xmlns:p="http://schemas.openxmlformats.org/presentationml/2006/main">
  <p:tag name="SLIDELAYOUTNAME" val="Two Content"/>
  <p:tag name="SLIDEAUTOMATIONTYPE" val="Standard"/>
  <p:tag name="AUTOMATIONTAG" val="Two Content"/>
  <p:tag name="SLIDETOCOUTLINELEVEL" val="3"/>
  <p:tag name="SLIDEPROJECTVERSION" val="10.0.19"/>
  <p:tag name="SLIDEISINMEDIASTERLINGPROJECT" val="True"/>
  <p:tag name="SLIDEUNIQUEID" val="Slide45422.6286921296050245"/>
  <p:tag name="SLIDETHEMEAPPLIED" val="Primary"/>
</p:tagLst>
</file>

<file path=ppt/tags/tag144.xml><?xml version="1.0" encoding="utf-8"?>
<p:tagLst xmlns:a="http://schemas.openxmlformats.org/drawingml/2006/main" xmlns:r="http://schemas.openxmlformats.org/officeDocument/2006/relationships" xmlns:p="http://schemas.openxmlformats.org/presentationml/2006/main">
  <p:tag name="MS_PLACEHOLDERID" val="PlaceholderID44398.4529050926026379"/>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44398.4529050926082460"/>
</p:tagLst>
</file>

<file path=ppt/tags/tag146.xml><?xml version="1.0" encoding="utf-8"?>
<p:tagLst xmlns:a="http://schemas.openxmlformats.org/drawingml/2006/main" xmlns:r="http://schemas.openxmlformats.org/officeDocument/2006/relationships" xmlns:p="http://schemas.openxmlformats.org/presentationml/2006/main">
  <p:tag name="SLIDELAYOUTNAME" val="One Content"/>
  <p:tag name="SLIDEAUTOMATIONTYPE" val="Standard"/>
  <p:tag name="AUTOMATIONTAG" val="One Content"/>
  <p:tag name="SLIDETOCOUTLINELEVEL" val="3"/>
  <p:tag name="SLIDEPROJECTVERSION" val="10.0.19"/>
  <p:tag name="SLIDEISINMEDIASTERLINGPROJECT" val="True"/>
  <p:tag name="SLIDEUNIQUEID" val="Slide45422.5934259259005350"/>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48.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149.xml><?xml version="1.0" encoding="utf-8"?>
<p:tagLst xmlns:a="http://schemas.openxmlformats.org/drawingml/2006/main" xmlns:r="http://schemas.openxmlformats.org/officeDocument/2006/relationships" xmlns:p="http://schemas.openxmlformats.org/presentationml/2006/main">
  <p:tag name="SLIDELAYOUTNAME" val="Title Only"/>
  <p:tag name="SLIDEAUTOMATIONTYPE" val="Standard"/>
  <p:tag name="AUTOMATIONTAG" val="Title Only"/>
  <p:tag name="SLIDETOCOUTLINELEVEL" val="3"/>
  <p:tag name="SLIDEPROJECTVERSION" val="10.0.19"/>
  <p:tag name="SLIDEISINMEDIASTERLINGPROJECT" val="True"/>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44398.4528587963041403"/>
</p:tagLst>
</file>

<file path=ppt/tags/tag150.xml><?xml version="1.0" encoding="utf-8"?>
<p:tagLst xmlns:a="http://schemas.openxmlformats.org/drawingml/2006/main" xmlns:r="http://schemas.openxmlformats.org/officeDocument/2006/relationships" xmlns:p="http://schemas.openxmlformats.org/presentationml/2006/main">
  <p:tag name="MS_PLACEHOLDERID" val="PlaceholderID44398.4530324074069448"/>
</p:tagLst>
</file>

<file path=ppt/tags/tag151.xml><?xml version="1.0" encoding="utf-8"?>
<p:tagLst xmlns:a="http://schemas.openxmlformats.org/drawingml/2006/main" xmlns:r="http://schemas.openxmlformats.org/officeDocument/2006/relationships" xmlns:p="http://schemas.openxmlformats.org/presentationml/2006/main">
  <p:tag name="SLIDELAYOUTNAME" val="Two Content"/>
  <p:tag name="SLIDEAUTOMATIONTYPE" val="Standard"/>
  <p:tag name="AUTOMATIONTAG" val="Two Content"/>
  <p:tag name="SLIDETOCOUTLINELEVEL" val="3"/>
  <p:tag name="SLIDEPROJECTVERSION" val="10.0.19"/>
  <p:tag name="SLIDEISINMEDIASTERLINGPROJECT" val="True"/>
</p:tagLst>
</file>

<file path=ppt/tags/tag152.xml><?xml version="1.0" encoding="utf-8"?>
<p:tagLst xmlns:a="http://schemas.openxmlformats.org/drawingml/2006/main" xmlns:r="http://schemas.openxmlformats.org/officeDocument/2006/relationships" xmlns:p="http://schemas.openxmlformats.org/presentationml/2006/main">
  <p:tag name="MS_PLACEHOLDERID" val="PlaceholderID44398.4529050926082460"/>
</p:tagLst>
</file>

<file path=ppt/tags/tag153.xml><?xml version="1.0" encoding="utf-8"?>
<p:tagLst xmlns:a="http://schemas.openxmlformats.org/drawingml/2006/main" xmlns:r="http://schemas.openxmlformats.org/officeDocument/2006/relationships" xmlns:p="http://schemas.openxmlformats.org/presentationml/2006/main">
  <p:tag name="SLIDELAYOUTNAME" val="End"/>
  <p:tag name="SLIDEAUTOMATIONTYPE" val="Standard"/>
  <p:tag name="AUTOMATIONTAG" val="End"/>
  <p:tag name="SLIDETOCOUTLINELEVEL" val="0"/>
  <p:tag name="SLIDEPROJECTVERSION" val="10.0.3"/>
  <p:tag name="SLIDEISINMEDIASTERLINGPROJECT" val="True"/>
</p:tagLst>
</file>

<file path=ppt/tags/tag16.xml><?xml version="1.0" encoding="utf-8"?>
<p:tagLst xmlns:a="http://schemas.openxmlformats.org/drawingml/2006/main" xmlns:r="http://schemas.openxmlformats.org/officeDocument/2006/relationships" xmlns:p="http://schemas.openxmlformats.org/presentationml/2006/main">
  <p:tag name="STYLEXMLFILE" val="Table of Contents Styles"/>
  <p:tag name="PLACEHOLDERAUTOMATIONTAG" val="TableOfContentsText"/>
  <p:tag name="MS_PLACEHOLDERID" val="PlaceholderID44398.452858796308626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398.452858796307904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398.4528587963096195"/>
  <p:tag name="GUIDECOLS" val="4"/>
  <p:tag name="GUIDEROWS" val="1"/>
  <p:tag name="GUTTERCOL" val="1 cm"/>
  <p:tag name="GUTTERROW" val="0.5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21.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4398.4528703704087144"/>
</p:tagLst>
</file>

<file path=ppt/tags/tag2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703704005623"/>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4398.4528703704094955"/>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398.4528703704036401"/>
  <p:tag name="STYLEXMLFILE" val="Divider Number Styles"/>
</p:tagLst>
</file>

<file path=ppt/tags/tag2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ASTERTOPMARGIN" val="130.3937"/>
  <p:tag name="MASTERLEFTMARGIN" val="76.5354"/>
  <p:tag name="MASTERRIGHTMARGIN" val="28.3465"/>
  <p:tag name="MASTERBOTTOMMARGIN" val="85.0394"/>
  <p:tag name="MS_PLACEHOLDERID" val="PlaceholderID44398.4528703704052486"/>
</p:tagLst>
</file>

<file path=ppt/tags/tag26.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4398.4528703704087144"/>
</p:tagLst>
</file>

<file path=ppt/tags/tag27.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703704005623"/>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4398.4528703704094955"/>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4398.4528703704036401"/>
  <p:tag name="STYLEXMLFILE" val="Divider Number Styles"/>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ASTERTOPMARGIN" val="130.3937"/>
  <p:tag name="MASTERLEFTMARGIN" val="76.5354"/>
  <p:tag name="MASTERRIGHTMARGIN" val="28.3465"/>
  <p:tag name="MASTERBOTTOMMARGIN" val="85.0394"/>
  <p:tag name="MS_PLACEHOLDERID" val="PlaceholderID44398.4528703704052486"/>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44398.4528935185005350"/>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44398.4528935185059245"/>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35.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935185029816"/>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4398.4528935185062269"/>
  <p:tag name="GUIDECOLS" val="5"/>
  <p:tag name="GUIDEROWS" val="1"/>
  <p:tag name="GUTTERCOL" val="1 cm"/>
  <p:tag name="GUTTERROW" val="0.5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39.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4398.4529050926026379"/>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4398.4529050926027934"/>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4398.4529050926082980"/>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4398.4529050926082460"/>
</p:tagLst>
</file>

<file path=ppt/tags/tag4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1 cm"/>
  <p:tag name="GUTTERROW" val="0.5 cm"/>
  <p:tag name="GUIDESAPPLIEDTO" val="2"/>
  <p:tag name="MS_PLACEHOLDERID" val="PlaceholderID44398.4529050926058916"/>
</p:tagLst>
</file>

<file path=ppt/tags/tag45.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050926098609"/>
</p:tagLst>
</file>

<file path=ppt/tags/tag4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91096"/>
</p:tagLst>
</file>

<file path=ppt/tags/tag4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22686"/>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49.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4398.4528356481057951"/>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4398.4529398148069511"/>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4398.4529398148098000"/>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4398.4529398148024393"/>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4398.4529398148053387"/>
</p:tagLst>
</file>

<file path=ppt/tags/tag5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55.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3"/>
  <p:tag name="GUIDEROWS" val="1"/>
  <p:tag name="GUTTERCOL" val="1 cm"/>
  <p:tag name="GUTTERROW" val="0.5 cm"/>
  <p:tag name="GUIDESAPPLIEDTO" val="2"/>
  <p:tag name="MS_PLACEHOLDERID" val="PlaceholderID44398.4529398148099941"/>
</p:tagLst>
</file>

<file path=ppt/tags/tag5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67617"/>
</p:tagLst>
</file>

<file path=ppt/tags/tag5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01570"/>
</p:tagLst>
</file>

<file path=ppt/tags/tag58.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57518"/>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4398.4528356481028956"/>
</p:tagLst>
</file>

<file path=ppt/tags/tag6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4398.4529513889010005"/>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4398.4529513889010302"/>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4398.4529513889079888"/>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398.4529513889028448"/>
</p:tagLst>
</file>

<file path=ppt/tags/tag6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513889004564"/>
</p:tagLst>
</file>

<file path=ppt/tags/tag6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29577"/>
</p:tagLst>
</file>

<file path=ppt/tags/tag6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38201"/>
</p:tagLst>
</file>

<file path=ppt/tags/tag6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513889030097"/>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7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4398.452974537094857"/>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44398.452974537097982"/>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44398.452974537040137"/>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44398.452974537027827"/>
</p:tagLst>
</file>

<file path=ppt/tags/tag7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74537016044"/>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16282"/>
</p:tagLst>
</file>

<file path=ppt/tags/tag7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64658"/>
</p:tagLst>
</file>

<file path=ppt/tags/tag7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74537041007"/>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4398.4528356481070903"/>
</p:tagLst>
</file>

<file path=ppt/tags/tag8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4398.4529861111041276"/>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4398.4529861111071273"/>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4398.4529861111032620"/>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4398.4529861111063317"/>
</p:tagLst>
</file>

<file path=ppt/tags/tag85.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10"/>
  <p:tag name="GUIDEROWS" val="1"/>
  <p:tag name="GUTTERCOL" val="1 cm"/>
  <p:tag name="GUTTERROW" val="0.5 cm"/>
  <p:tag name="GUIDESAPPLIEDTO" val="2"/>
  <p:tag name="MS_PLACEHOLDERID" val="PlaceholderID44398.4529861111020756"/>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4398.4529861111018601"/>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4398.4529861111058335"/>
  <p:tag name="STYLEXMLFILE" val="Profile Biography Styles"/>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4398.4529861111008071"/>
  <p:tag name="STYLEXMLFILE" val="Profile Biography Main Styles"/>
</p:tagLst>
</file>

<file path=ppt/tags/tag89.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4398.4528356481004535"/>
  <p:tag name="GUIDECOLS" val="2"/>
  <p:tag name="GUIDEROWS" val="1"/>
  <p:tag name="GUTTERCOL" val="1 cm"/>
  <p:tag name="GUTTERROW" val="0.5 cm"/>
  <p:tag name="GUIDESAPPLIEDTO" val="2"/>
  <p:tag name="MASTERTOPMARGIN" val="130.3937"/>
  <p:tag name="MASTERLEFTMARGIN" val="76.5354"/>
  <p:tag name="MASTERRIGHTMARGIN" val="28.3465"/>
  <p:tag name="MASTERBOTTOMMARGIN" val="85.0394"/>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91.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4398.4530092593045797"/>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4398.4530092593090572"/>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4398.4530092593026136"/>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4398.4530092593078521"/>
</p:tagLst>
</file>

<file path=ppt/tags/tag96.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MS_PLACEHOLDERID" val="PlaceholderID44398.4530092593037890"/>
  <p:tag name="GUIDECOLS" val="10"/>
  <p:tag name="GUIDEROWS" val="1"/>
  <p:tag name="GUTTERCOL" val="1 cm"/>
  <p:tag name="GUTTERROW" val="0.5 cm"/>
  <p:tag name="GUIDESAPPLIEDTO" val="2"/>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4398.4530092593028966"/>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4398.4530092593091937"/>
  <p:tag name="STYLEXMLFILE" val="Profile Biography Styles"/>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4398.4530092593062764"/>
</p:tagLst>
</file>

<file path=ppt/theme/theme1.xml><?xml version="1.0" encoding="utf-8"?>
<a:theme xmlns:a="http://schemas.openxmlformats.org/drawingml/2006/main" name="Office Theme">
  <a:themeElements>
    <a:clrScheme name="_CompassLexecon">
      <a:dk1>
        <a:srgbClr val="000000"/>
      </a:dk1>
      <a:lt1>
        <a:sysClr val="window" lastClr="FFFFFF"/>
      </a:lt1>
      <a:dk2>
        <a:srgbClr val="273B5E"/>
      </a:dk2>
      <a:lt2>
        <a:srgbClr val="FFFFFF"/>
      </a:lt2>
      <a:accent1>
        <a:srgbClr val="273B5E"/>
      </a:accent1>
      <a:accent2>
        <a:srgbClr val="037CBA"/>
      </a:accent2>
      <a:accent3>
        <a:srgbClr val="2CCCD3"/>
      </a:accent3>
      <a:accent4>
        <a:srgbClr val="ACACAC"/>
      </a:accent4>
      <a:accent5>
        <a:srgbClr val="8F1A95"/>
      </a:accent5>
      <a:accent6>
        <a:srgbClr val="582C83"/>
      </a:accent6>
      <a:hlink>
        <a:srgbClr val="037CBA"/>
      </a:hlink>
      <a:folHlink>
        <a:srgbClr val="273B5E"/>
      </a:folHlink>
    </a:clrScheme>
    <a:fontScheme name="__Compass Lexi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08000" tIns="108000" rIns="108000" bIns="108000" rtlCol="0">
        <a:noAutofit/>
      </a:bodyPr>
      <a:lstStyle>
        <a:defPPr algn="l">
          <a:spcAft>
            <a:spcPts val="600"/>
          </a:spcAft>
          <a:buClr>
            <a:schemeClr val="dk1"/>
          </a:buClr>
          <a:defRPr sz="1200" b="1" dirty="0">
            <a:solidFill>
              <a:schemeClr val="dk1"/>
            </a:solidFill>
          </a:defRPr>
        </a:defPPr>
      </a:lstStyle>
    </a:txDef>
  </a:objectDefaults>
  <a:extraClrSchemeLst/>
  <a:extLst>
    <a:ext uri="{05A4C25C-085E-4340-85A3-A5531E510DB2}">
      <thm15:themeFamily xmlns:thm15="http://schemas.microsoft.com/office/thememl/2012/main" name="Presentation_Widescreen.potx" id="{A05F3117-4162-47C6-83C2-50D21F364C20}" vid="{2DE39306-D0BA-46A1-86C4-773CE6D0D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34160EE1D43B469FD4FFBAA52CCF2D" ma:contentTypeVersion="10" ma:contentTypeDescription="Create a new document." ma:contentTypeScope="" ma:versionID="16a197dfd7e18999ee46951c29a2a09d">
  <xsd:schema xmlns:xsd="http://www.w3.org/2001/XMLSchema" xmlns:xs="http://www.w3.org/2001/XMLSchema" xmlns:p="http://schemas.microsoft.com/office/2006/metadata/properties" xmlns:ns2="b83a159e-cb97-4379-8e11-bf721e4153c6" xmlns:ns3="8870f110-b49d-4792-bb4a-3f43bebde074" targetNamespace="http://schemas.microsoft.com/office/2006/metadata/properties" ma:root="true" ma:fieldsID="616cd993b6cbfc2b7799e8fa686512f1" ns2:_="" ns3:_="">
    <xsd:import namespace="b83a159e-cb97-4379-8e11-bf721e4153c6"/>
    <xsd:import namespace="8870f110-b49d-4792-bb4a-3f43bebde0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a159e-cb97-4379-8e11-bf721e415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70f110-b49d-4792-bb4a-3f43bebde0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XMLData LayoutName="TwoColumns_Subheader"/>
</file>

<file path=customXml/itemProps1.xml><?xml version="1.0" encoding="utf-8"?>
<ds:datastoreItem xmlns:ds="http://schemas.openxmlformats.org/officeDocument/2006/customXml" ds:itemID="{46BE63B5-44B1-4A31-83D1-CE030A7D5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a159e-cb97-4379-8e11-bf721e4153c6"/>
    <ds:schemaRef ds:uri="8870f110-b49d-4792-bb4a-3f43bebde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2D179A-DF99-4447-981C-B0C5BF4EEEC5}">
  <ds:schemaRefs>
    <ds:schemaRef ds:uri="http://purl.org/dc/elements/1.1/"/>
    <ds:schemaRef ds:uri="http://schemas.microsoft.com/office/2006/metadata/properties"/>
    <ds:schemaRef ds:uri="http://purl.org/dc/terms/"/>
    <ds:schemaRef ds:uri="8870f110-b49d-4792-bb4a-3f43bebde074"/>
    <ds:schemaRef ds:uri="http://schemas.microsoft.com/office/2006/documentManagement/types"/>
    <ds:schemaRef ds:uri="http://schemas.openxmlformats.org/package/2006/metadata/core-properties"/>
    <ds:schemaRef ds:uri="b83a159e-cb97-4379-8e11-bf721e4153c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01FC7F1-D481-483B-8EBA-D63946944FAF}">
  <ds:schemaRefs>
    <ds:schemaRef ds:uri="http://schemas.microsoft.com/sharepoint/v3/contenttype/forms"/>
  </ds:schemaRefs>
</ds:datastoreItem>
</file>

<file path=customXml/itemProps4.xml><?xml version="1.0" encoding="utf-8"?>
<ds:datastoreItem xmlns:ds="http://schemas.openxmlformats.org/officeDocument/2006/customXml" ds:itemID="{877096FE-0A71-44E1-9B84-4D2BC327929A}">
  <ds:schemaRefs/>
</ds:datastoreItem>
</file>

<file path=docProps/app.xml><?xml version="1.0" encoding="utf-8"?>
<Properties xmlns="http://schemas.openxmlformats.org/officeDocument/2006/extended-properties" xmlns:vt="http://schemas.openxmlformats.org/officeDocument/2006/docPropsVTypes">
  <Template/>
  <TotalTime>0</TotalTime>
  <Words>1466</Words>
  <Application>Microsoft Office PowerPoint</Application>
  <PresentationFormat>Widescreen</PresentationFormat>
  <Paragraphs>138</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The future of network investment</vt:lpstr>
      <vt:lpstr>Electricity markets in GB and several other jurisdictions face similar challenges as they progress towards Net Zero</vt:lpstr>
      <vt:lpstr>This is because national-price markets like GB do not account for Tx constraints when scheduling electricity supply to meet demand</vt:lpstr>
      <vt:lpstr>Expanding the transmission (Tx) network is the prevailing solution to rising congestion costs, but current plans are very ambitious and likely infeasible</vt:lpstr>
      <vt:lpstr>Even the relatively modest planned investments in recent years have rarely been achieved</vt:lpstr>
      <vt:lpstr>The approach used to determine the case for new transmission assessment (Network Options Assessment) may not be fit for purpose</vt:lpstr>
      <vt:lpstr>Constraint cost estimates evaluate build from a consumer perspective and not socio-economic welfare</vt:lpstr>
      <vt:lpstr>Locational pricing may be another solution to account for Tx constraints and use assets in alignment with system needs as GB transitions to Net Zero</vt:lpstr>
      <vt:lpstr>As a result, the benefits of incremental transmission investment generate different benefits under national and nodal pricing regimes</vt:lpstr>
      <vt:lpstr>Better coordination – through prices, planning or both – should help to enable Net Zero with incremental Tx build rather than implausible rates of increase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Liedorp, Ingrid</dc:creator>
  <cp:keywords/>
  <cp:lastModifiedBy>Jacque  Woolley</cp:lastModifiedBy>
  <cp:revision>18</cp:revision>
  <dcterms:created xsi:type="dcterms:W3CDTF">2023-02-23T10:32:45Z</dcterms:created>
  <dcterms:modified xsi:type="dcterms:W3CDTF">2024-05-16T22:40:25Z</dcterms:modified>
  <cp:category>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Mediasterling">
    <vt:bool>true</vt:bool>
  </property>
  <property fmtid="{D5CDD505-2E9C-101B-9397-08002B2CF9AE}" pid="3" name="MS_ThemeSubFolder">
    <vt:lpwstr>Presentation_Widescreen</vt:lpwstr>
  </property>
  <property fmtid="{D5CDD505-2E9C-101B-9397-08002B2CF9AE}" pid="4" name="MS_CurrentTOC">
    <vt:lpwstr>Table of Contents</vt:lpwstr>
  </property>
  <property fmtid="{D5CDD505-2E9C-101B-9397-08002B2CF9AE}" pid="5" name="MS_Version">
    <vt:lpwstr>10.0.2</vt:lpwstr>
  </property>
  <property fmtid="{D5CDD505-2E9C-101B-9397-08002B2CF9AE}" pid="6" name="MS_RunDocUpdate">
    <vt:lpwstr>False</vt:lpwstr>
  </property>
  <property fmtid="{D5CDD505-2E9C-101B-9397-08002B2CF9AE}" pid="7" name="MS_ClientName">
    <vt:lpwstr>CompassLexecon</vt:lpwstr>
  </property>
  <property fmtid="{D5CDD505-2E9C-101B-9397-08002B2CF9AE}" pid="8" name="FP_Language">
    <vt:lpwstr>en-GB</vt:lpwstr>
  </property>
  <property fmtid="{D5CDD505-2E9C-101B-9397-08002B2CF9AE}" pid="9" name="FP_LCID">
    <vt:lpwstr>2057</vt:lpwstr>
  </property>
  <property fmtid="{D5CDD505-2E9C-101B-9397-08002B2CF9AE}" pid="10" name="FP_TX_Figure">
    <vt:lpwstr>Figure</vt:lpwstr>
  </property>
  <property fmtid="{D5CDD505-2E9C-101B-9397-08002B2CF9AE}" pid="11" name="FP_TX_Table">
    <vt:lpwstr>Table</vt:lpwstr>
  </property>
  <property fmtid="{D5CDD505-2E9C-101B-9397-08002B2CF9AE}" pid="12" name="FP_TX_NotesPrefix">
    <vt:lpwstr>Notes: </vt:lpwstr>
  </property>
  <property fmtid="{D5CDD505-2E9C-101B-9397-08002B2CF9AE}" pid="13" name="FP_TX_SourcePrefix">
    <vt:lpwstr>Source: </vt:lpwstr>
  </property>
  <property fmtid="{D5CDD505-2E9C-101B-9397-08002B2CF9AE}" pid="14" name="FP_Numbering">
    <vt:lpwstr/>
  </property>
  <property fmtid="{D5CDD505-2E9C-101B-9397-08002B2CF9AE}" pid="15" name="FP_Sensitivity">
    <vt:lpwstr>Confidential</vt:lpwstr>
  </property>
  <property fmtid="{D5CDD505-2E9C-101B-9397-08002B2CF9AE}" pid="16" name="FP_TX_Agenda">
    <vt:lpwstr>Agenda</vt:lpwstr>
  </property>
  <property fmtid="{D5CDD505-2E9C-101B-9397-08002B2CF9AE}" pid="17" name="FP_TX_TOC">
    <vt:lpwstr>Contents</vt:lpwstr>
  </property>
</Properties>
</file>