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20D_A36E84A1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8FC_F7D7BBF6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 bookmarkIdSeed="4">
  <p:sldMasterIdLst>
    <p:sldMasterId id="2147483648" r:id="rId4"/>
  </p:sldMasterIdLst>
  <p:notesMasterIdLst>
    <p:notesMasterId r:id="rId41"/>
  </p:notesMasterIdLst>
  <p:sldIdLst>
    <p:sldId id="2291" r:id="rId5"/>
    <p:sldId id="260" r:id="rId6"/>
    <p:sldId id="566" r:id="rId7"/>
    <p:sldId id="555" r:id="rId8"/>
    <p:sldId id="547" r:id="rId9"/>
    <p:sldId id="525" r:id="rId10"/>
    <p:sldId id="522" r:id="rId11"/>
    <p:sldId id="528" r:id="rId12"/>
    <p:sldId id="557" r:id="rId13"/>
    <p:sldId id="2287" r:id="rId14"/>
    <p:sldId id="2223" r:id="rId15"/>
    <p:sldId id="2285" r:id="rId16"/>
    <p:sldId id="568" r:id="rId17"/>
    <p:sldId id="2303" r:id="rId18"/>
    <p:sldId id="561" r:id="rId19"/>
    <p:sldId id="2296" r:id="rId20"/>
    <p:sldId id="2297" r:id="rId21"/>
    <p:sldId id="2299" r:id="rId22"/>
    <p:sldId id="563" r:id="rId23"/>
    <p:sldId id="2298" r:id="rId24"/>
    <p:sldId id="2302" r:id="rId25"/>
    <p:sldId id="2301" r:id="rId26"/>
    <p:sldId id="283" r:id="rId27"/>
    <p:sldId id="2289" r:id="rId28"/>
    <p:sldId id="558" r:id="rId29"/>
    <p:sldId id="304" r:id="rId30"/>
    <p:sldId id="541" r:id="rId31"/>
    <p:sldId id="2295" r:id="rId32"/>
    <p:sldId id="542" r:id="rId33"/>
    <p:sldId id="550" r:id="rId34"/>
    <p:sldId id="564" r:id="rId35"/>
    <p:sldId id="2292" r:id="rId36"/>
    <p:sldId id="2286" r:id="rId37"/>
    <p:sldId id="2293" r:id="rId38"/>
    <p:sldId id="2073" r:id="rId39"/>
    <p:sldId id="2300" r:id="rId4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69" roundtripDataSignature="AMtx7mh3YP3xexYcFoahXa2ehi0H5V4Za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4AF81B-A2AF-8925-B406-152A0077A8FD}" name="GAVARD Claire (CLIMA)" initials="GC(" userId="S::Claire.GAVARD@ec.europa.eu::d6ba79c2-0494-458a-b613-2871720f15e9" providerId="AD"/>
  <p188:author id="{0B331125-0098-EFAC-40EA-95C6679BB00E}" name="KITOUS Alban (CLIMA)" initials="KA(" userId="S::Alban.KITOUS@ec.europa.eu::f8da9e60-0dd2-4b38-9952-5a65cfff39be" providerId="AD"/>
  <p188:author id="{39EB3148-E5F5-EBCC-C377-82B0F0A350CC}" name="POLLARD Vicky (CLIMA)" initials="PV(" userId="S::Vicky.POLLARD@ec.europa.eu::816fc03c-e492-4d9a-b932-941374d9b6b1" providerId="AD"/>
  <p188:author id="{ED6489BE-D83E-C513-3AE1-8203D2D3ACE6}" name="DUPRIEZ Quentin (CLIMA)" initials="DQ(" userId="S::Quentin.DUPRIEZ@ec.europa.eu::132223bc-05d0-4916-8cbe-aa454ea214bd" providerId="AD"/>
  <p188:author id="{D78CE5C9-62FE-E358-7A63-34CB7D9638B2}" name="VON METTENHEIM Manuel (ENER)" initials="VMM(" userId="S::Manuel.VON-METTENHEIM@ec.europa.eu::a30890b8-7ec8-4fe1-a568-2b285816c661" providerId="AD"/>
  <p188:author id="{1F8536E8-4D2E-9AC9-4F47-CC2A690D1AAE}" name="SAVEYN Bert (ENER)" initials="SB(" userId="S::Bert.SAVEYN@ec.europa.eu::3b228214-87d4-4220-8081-2a243d6bd2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8278E2-6270-43E7-812A-4A941E89576C}" v="7" dt="2024-05-09T10:36:06.516"/>
    <p1510:client id="{E4EB2CE5-C687-44DD-9F85-10A91C614505}" v="180" dt="2024-05-08T19:05:16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027" y="43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175" Type="http://schemas.microsoft.com/office/2018/10/relationships/authors" Target="authors.xml"/><Relationship Id="rId7" Type="http://schemas.openxmlformats.org/officeDocument/2006/relationships/slide" Target="slides/slide3.xml"/><Relationship Id="rId170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7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16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172" Type="http://schemas.openxmlformats.org/officeDocument/2006/relationships/theme" Target="theme/theme1.xml"/><Relationship Id="rId8" Type="http://schemas.openxmlformats.org/officeDocument/2006/relationships/slide" Target="slides/slide4.xml"/><Relationship Id="rId17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7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ENER\A\4\Modelling\12%20-%20Personal\Manuel%20vM\230411_Gas%20demand%20reduction\240425_monthly%20gas%20demand%20EU2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ENER\A\4\Modelling\12%20-%20Personal\Manuel%20vM\230411_Gas%20demand%20reduction\240425_monthly%20gas%20demand%20EU2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'Graphs used for presentation'!$H$5</c:f>
              <c:strCache>
                <c:ptCount val="1"/>
                <c:pt idx="0">
                  <c:v>5y average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'Graphs used for presentation'!$G$6:$G$17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'Graphs used for presentation'!$H$6:$H$17</c:f>
              <c:numCache>
                <c:formatCode>_-* #,##0_-;\-* #,##0_-;_-* "-"??_-;_-@_-</c:formatCode>
                <c:ptCount val="12"/>
                <c:pt idx="0">
                  <c:v>50.905719659117523</c:v>
                </c:pt>
                <c:pt idx="1">
                  <c:v>43.457107640705857</c:v>
                </c:pt>
                <c:pt idx="2">
                  <c:v>40.930110506249719</c:v>
                </c:pt>
                <c:pt idx="3">
                  <c:v>29.320681786009366</c:v>
                </c:pt>
                <c:pt idx="4">
                  <c:v>24.648788720739038</c:v>
                </c:pt>
                <c:pt idx="5">
                  <c:v>21.51764854133317</c:v>
                </c:pt>
                <c:pt idx="6">
                  <c:v>22.692434479799719</c:v>
                </c:pt>
                <c:pt idx="7">
                  <c:v>21.153773128151759</c:v>
                </c:pt>
                <c:pt idx="8">
                  <c:v>23.938710045706255</c:v>
                </c:pt>
                <c:pt idx="9">
                  <c:v>30.684755795488662</c:v>
                </c:pt>
                <c:pt idx="10">
                  <c:v>41.141696490262056</c:v>
                </c:pt>
                <c:pt idx="11">
                  <c:v>46.660798104766783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F5-406B-8785-9273E4B4585B}"/>
            </c:ext>
          </c:extLst>
        </c:ser>
        <c:ser>
          <c:idx val="1"/>
          <c:order val="1"/>
          <c:tx>
            <c:strRef>
              <c:f>'Graphs used for presentation'!$I$5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'Graphs used for presentation'!$G$6:$G$17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'Graphs used for presentation'!$I$6:$I$17</c:f>
              <c:numCache>
                <c:formatCode>_-* #,##0_-;\-* #,##0_-;_-* "-"??_-;_-@_-</c:formatCode>
                <c:ptCount val="12"/>
                <c:pt idx="0">
                  <c:v>49.916610469227138</c:v>
                </c:pt>
                <c:pt idx="1">
                  <c:v>39.980735081954087</c:v>
                </c:pt>
                <c:pt idx="2">
                  <c:v>39.368931778532023</c:v>
                </c:pt>
                <c:pt idx="3">
                  <c:v>29.006994238773409</c:v>
                </c:pt>
                <c:pt idx="4">
                  <c:v>21.359946647474505</c:v>
                </c:pt>
                <c:pt idx="5">
                  <c:v>19.863648158723748</c:v>
                </c:pt>
                <c:pt idx="6">
                  <c:v>20.200253427729848</c:v>
                </c:pt>
                <c:pt idx="7">
                  <c:v>18.082274453854843</c:v>
                </c:pt>
                <c:pt idx="8">
                  <c:v>20.407852263319551</c:v>
                </c:pt>
                <c:pt idx="9">
                  <c:v>22.983461346283555</c:v>
                </c:pt>
                <c:pt idx="10">
                  <c:v>30.668164087672142</c:v>
                </c:pt>
                <c:pt idx="11">
                  <c:v>40.613059474305153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F5-406B-8785-9273E4B4585B}"/>
            </c:ext>
          </c:extLst>
        </c:ser>
        <c:ser>
          <c:idx val="2"/>
          <c:order val="2"/>
          <c:tx>
            <c:strRef>
              <c:f>'Graphs used for presentation'!$J$5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'Graphs used for presentation'!$G$6:$G$17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'Graphs used for presentation'!$J$6:$J$17</c:f>
              <c:numCache>
                <c:formatCode>_-* #,##0_-;\-* #,##0_-;_-* "-"??_-;_-@_-</c:formatCode>
                <c:ptCount val="12"/>
                <c:pt idx="0">
                  <c:v>41.042685434206568</c:v>
                </c:pt>
                <c:pt idx="1">
                  <c:v>37.302746373421165</c:v>
                </c:pt>
                <c:pt idx="2">
                  <c:v>33.902364817257585</c:v>
                </c:pt>
                <c:pt idx="3">
                  <c:v>26.416245433647759</c:v>
                </c:pt>
                <c:pt idx="4">
                  <c:v>19.943181353139796</c:v>
                </c:pt>
                <c:pt idx="5">
                  <c:v>18.009829782249639</c:v>
                </c:pt>
                <c:pt idx="6">
                  <c:v>18.556024040181963</c:v>
                </c:pt>
                <c:pt idx="7">
                  <c:v>17.636620532867237</c:v>
                </c:pt>
                <c:pt idx="8">
                  <c:v>19.120564496133028</c:v>
                </c:pt>
                <c:pt idx="9">
                  <c:v>23.033107592667662</c:v>
                </c:pt>
                <c:pt idx="10">
                  <c:v>32.895632060727181</c:v>
                </c:pt>
                <c:pt idx="11">
                  <c:v>38.922971606570755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F5-406B-8785-9273E4B4585B}"/>
            </c:ext>
          </c:extLst>
        </c:ser>
        <c:ser>
          <c:idx val="3"/>
          <c:order val="3"/>
          <c:tx>
            <c:strRef>
              <c:f>'Graphs used for presentation'!$K$5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'Graphs used for presentation'!$G$6:$G$17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'Graphs used for presentation'!$K$6:$K$17</c:f>
              <c:numCache>
                <c:formatCode>_-* #,##0_-;\-* #,##0_-;_-* "-"??_-;_-@_-</c:formatCode>
                <c:ptCount val="12"/>
                <c:pt idx="0">
                  <c:v>45.037525838496833</c:v>
                </c:pt>
                <c:pt idx="1">
                  <c:v>33.470252718514644</c:v>
                </c:pt>
                <c:pt idx="2">
                  <c:v>32.629413460917235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F5-406B-8785-9273E4B45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2288976"/>
        <c:axId val="827200768"/>
      </c:lineChart>
      <c:catAx>
        <c:axId val="161228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pPr>
            <a:endParaRPr lang="en-US"/>
          </a:p>
        </c:txPr>
        <c:crossAx val="827200768"/>
        <c:crosses val="autoZero"/>
        <c:auto val="1"/>
        <c:lblAlgn val="ctr"/>
        <c:lblOffset val="100"/>
        <c:noMultiLvlLbl val="0"/>
      </c:catAx>
      <c:valAx>
        <c:axId val="82720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EC Square Sans Cond Pro" panose="020B0506040000020004" pitchFamily="34" charset="0"/>
                    <a:ea typeface="+mn-ea"/>
                    <a:cs typeface="+mn-cs"/>
                  </a:defRPr>
                </a:pPr>
                <a:r>
                  <a:rPr lang="en-IE"/>
                  <a:t>bcm/month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C Square Sans Cond Pro" panose="020B05060400000200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pPr>
            <a:endParaRPr lang="en-US"/>
          </a:p>
        </c:txPr>
        <c:crossAx val="161228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C Square Sans Cond Pro" panose="020B05060400000200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EC Square Sans Cond Pro" panose="020B05060400000200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 for distribution'!$F$36</c:f>
              <c:strCache>
                <c:ptCount val="1"/>
                <c:pt idx="0">
                  <c:v>Change in natural gas demand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50196"/>
              </a:schemeClr>
            </a:solidFill>
            <a:ln>
              <a:solidFill>
                <a:srgbClr val="000000">
                  <a:alpha val="43922"/>
                </a:srgbClr>
              </a:solidFill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accent2">
                  <a:lumMod val="60000"/>
                  <a:lumOff val="40000"/>
                  <a:alpha val="50196"/>
                </a:schemeClr>
              </a:solidFill>
              <a:ln>
                <a:solidFill>
                  <a:srgbClr val="000000">
                    <a:alpha val="43922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EB-4AC9-BFED-9241D9E90A85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>
                  <a:lumMod val="60000"/>
                  <a:lumOff val="40000"/>
                  <a:alpha val="50196"/>
                </a:schemeClr>
              </a:solidFill>
              <a:ln>
                <a:solidFill>
                  <a:srgbClr val="000000">
                    <a:alpha val="43922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EB-4AC9-BFED-9241D9E90A85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>
                  <a:lumMod val="40000"/>
                  <a:lumOff val="60000"/>
                  <a:alpha val="50196"/>
                </a:schemeClr>
              </a:solidFill>
              <a:ln>
                <a:solidFill>
                  <a:srgbClr val="000000">
                    <a:alpha val="43922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EB-4AC9-BFED-9241D9E90A85}"/>
              </c:ext>
            </c:extLst>
          </c:dPt>
          <c:cat>
            <c:strRef>
              <c:f>'Graph for distribution'!$E$37:$E$64</c:f>
              <c:strCache>
                <c:ptCount val="28"/>
                <c:pt idx="0">
                  <c:v>Denmark</c:v>
                </c:pt>
                <c:pt idx="1">
                  <c:v>Finland</c:v>
                </c:pt>
                <c:pt idx="2">
                  <c:v>Lithuania</c:v>
                </c:pt>
                <c:pt idx="3">
                  <c:v>Latvia</c:v>
                </c:pt>
                <c:pt idx="4">
                  <c:v>Sweden</c:v>
                </c:pt>
                <c:pt idx="5">
                  <c:v>Estonia</c:v>
                </c:pt>
                <c:pt idx="6">
                  <c:v>Netherlands</c:v>
                </c:pt>
                <c:pt idx="7">
                  <c:v>Luxembourg</c:v>
                </c:pt>
                <c:pt idx="8">
                  <c:v>Portugal</c:v>
                </c:pt>
                <c:pt idx="9">
                  <c:v>Slovakia</c:v>
                </c:pt>
                <c:pt idx="10">
                  <c:v>France</c:v>
                </c:pt>
                <c:pt idx="11">
                  <c:v>Austria</c:v>
                </c:pt>
                <c:pt idx="12">
                  <c:v>Hungary</c:v>
                </c:pt>
                <c:pt idx="13">
                  <c:v>Czechia</c:v>
                </c:pt>
                <c:pt idx="14">
                  <c:v>Romania</c:v>
                </c:pt>
                <c:pt idx="15">
                  <c:v>Croatia</c:v>
                </c:pt>
                <c:pt idx="16">
                  <c:v>EU27</c:v>
                </c:pt>
                <c:pt idx="17">
                  <c:v>Bulgaria</c:v>
                </c:pt>
                <c:pt idx="18">
                  <c:v>Belgium</c:v>
                </c:pt>
                <c:pt idx="19">
                  <c:v>Italy</c:v>
                </c:pt>
                <c:pt idx="20">
                  <c:v>Germany</c:v>
                </c:pt>
                <c:pt idx="21">
                  <c:v>Greece</c:v>
                </c:pt>
                <c:pt idx="22">
                  <c:v>Spain</c:v>
                </c:pt>
                <c:pt idx="23">
                  <c:v>Slovenia</c:v>
                </c:pt>
                <c:pt idx="24">
                  <c:v>Poland</c:v>
                </c:pt>
                <c:pt idx="25">
                  <c:v>Ireland</c:v>
                </c:pt>
                <c:pt idx="26">
                  <c:v>Malta</c:v>
                </c:pt>
                <c:pt idx="27">
                  <c:v>Cyprus</c:v>
                </c:pt>
              </c:strCache>
            </c:strRef>
          </c:cat>
          <c:val>
            <c:numRef>
              <c:f>'Graph for distribution'!$F$37:$F$64</c:f>
              <c:numCache>
                <c:formatCode>0%</c:formatCode>
                <c:ptCount val="28"/>
                <c:pt idx="0">
                  <c:v>-0.40892129519653192</c:v>
                </c:pt>
                <c:pt idx="1">
                  <c:v>-0.35711736283272855</c:v>
                </c:pt>
                <c:pt idx="2">
                  <c:v>-0.30888447773660316</c:v>
                </c:pt>
                <c:pt idx="3">
                  <c:v>-0.29837912048580645</c:v>
                </c:pt>
                <c:pt idx="4">
                  <c:v>-0.2969336174716895</c:v>
                </c:pt>
                <c:pt idx="5">
                  <c:v>-0.28058315809296641</c:v>
                </c:pt>
                <c:pt idx="6">
                  <c:v>-0.27620734734303565</c:v>
                </c:pt>
                <c:pt idx="7">
                  <c:v>-0.25776971085380163</c:v>
                </c:pt>
                <c:pt idx="8">
                  <c:v>-0.2349237593457234</c:v>
                </c:pt>
                <c:pt idx="9">
                  <c:v>-0.2183314477884728</c:v>
                </c:pt>
                <c:pt idx="10">
                  <c:v>-0.20995461497243351</c:v>
                </c:pt>
                <c:pt idx="11">
                  <c:v>-0.20728615845395165</c:v>
                </c:pt>
                <c:pt idx="12">
                  <c:v>-0.19871962369109311</c:v>
                </c:pt>
                <c:pt idx="13">
                  <c:v>-0.19534307537405798</c:v>
                </c:pt>
                <c:pt idx="14">
                  <c:v>-0.188848354487785</c:v>
                </c:pt>
                <c:pt idx="15">
                  <c:v>-0.18391319200119799</c:v>
                </c:pt>
                <c:pt idx="16">
                  <c:v>-0.17999538732180581</c:v>
                </c:pt>
                <c:pt idx="17">
                  <c:v>-0.17691937549186629</c:v>
                </c:pt>
                <c:pt idx="18">
                  <c:v>-0.17370612591472034</c:v>
                </c:pt>
                <c:pt idx="19">
                  <c:v>-0.17161776606947068</c:v>
                </c:pt>
                <c:pt idx="20">
                  <c:v>-0.16267506126495962</c:v>
                </c:pt>
                <c:pt idx="21">
                  <c:v>-0.14555579325917423</c:v>
                </c:pt>
                <c:pt idx="22">
                  <c:v>-0.12246474637834029</c:v>
                </c:pt>
                <c:pt idx="23">
                  <c:v>-0.10310479763256203</c:v>
                </c:pt>
                <c:pt idx="24">
                  <c:v>-7.0346819922848983E-2</c:v>
                </c:pt>
                <c:pt idx="25">
                  <c:v>-4.4683187484514816E-2</c:v>
                </c:pt>
                <c:pt idx="26">
                  <c:v>9.2038477871807536E-2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EB-4AC9-BFED-9241D9E90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84867263"/>
        <c:axId val="1184867679"/>
      </c:barChart>
      <c:lineChart>
        <c:grouping val="standard"/>
        <c:varyColors val="0"/>
        <c:ser>
          <c:idx val="1"/>
          <c:order val="1"/>
          <c:tx>
            <c:strRef>
              <c:f>'Graph for distribution'!$G$36</c:f>
              <c:strCache>
                <c:ptCount val="1"/>
                <c:pt idx="0">
                  <c:v>Voluntary 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'Graph for distribution'!$E$37:$E$64</c:f>
              <c:strCache>
                <c:ptCount val="28"/>
                <c:pt idx="0">
                  <c:v>Denmark</c:v>
                </c:pt>
                <c:pt idx="1">
                  <c:v>Finland</c:v>
                </c:pt>
                <c:pt idx="2">
                  <c:v>Lithuania</c:v>
                </c:pt>
                <c:pt idx="3">
                  <c:v>Latvia</c:v>
                </c:pt>
                <c:pt idx="4">
                  <c:v>Sweden</c:v>
                </c:pt>
                <c:pt idx="5">
                  <c:v>Estonia</c:v>
                </c:pt>
                <c:pt idx="6">
                  <c:v>Netherlands</c:v>
                </c:pt>
                <c:pt idx="7">
                  <c:v>Luxembourg</c:v>
                </c:pt>
                <c:pt idx="8">
                  <c:v>Portugal</c:v>
                </c:pt>
                <c:pt idx="9">
                  <c:v>Slovakia</c:v>
                </c:pt>
                <c:pt idx="10">
                  <c:v>France</c:v>
                </c:pt>
                <c:pt idx="11">
                  <c:v>Austria</c:v>
                </c:pt>
                <c:pt idx="12">
                  <c:v>Hungary</c:v>
                </c:pt>
                <c:pt idx="13">
                  <c:v>Czechia</c:v>
                </c:pt>
                <c:pt idx="14">
                  <c:v>Romania</c:v>
                </c:pt>
                <c:pt idx="15">
                  <c:v>Croatia</c:v>
                </c:pt>
                <c:pt idx="16">
                  <c:v>EU27</c:v>
                </c:pt>
                <c:pt idx="17">
                  <c:v>Bulgaria</c:v>
                </c:pt>
                <c:pt idx="18">
                  <c:v>Belgium</c:v>
                </c:pt>
                <c:pt idx="19">
                  <c:v>Italy</c:v>
                </c:pt>
                <c:pt idx="20">
                  <c:v>Germany</c:v>
                </c:pt>
                <c:pt idx="21">
                  <c:v>Greece</c:v>
                </c:pt>
                <c:pt idx="22">
                  <c:v>Spain</c:v>
                </c:pt>
                <c:pt idx="23">
                  <c:v>Slovenia</c:v>
                </c:pt>
                <c:pt idx="24">
                  <c:v>Poland</c:v>
                </c:pt>
                <c:pt idx="25">
                  <c:v>Ireland</c:v>
                </c:pt>
                <c:pt idx="26">
                  <c:v>Malta</c:v>
                </c:pt>
                <c:pt idx="27">
                  <c:v>Cyprus</c:v>
                </c:pt>
              </c:strCache>
            </c:strRef>
          </c:cat>
          <c:val>
            <c:numRef>
              <c:f>'Graph for distribution'!$G$37:$G$64</c:f>
              <c:numCache>
                <c:formatCode>0%</c:formatCode>
                <c:ptCount val="28"/>
                <c:pt idx="0">
                  <c:v>-0.15</c:v>
                </c:pt>
                <c:pt idx="1">
                  <c:v>-0.15</c:v>
                </c:pt>
                <c:pt idx="2">
                  <c:v>-0.15</c:v>
                </c:pt>
                <c:pt idx="3">
                  <c:v>-0.15</c:v>
                </c:pt>
                <c:pt idx="4">
                  <c:v>-0.15</c:v>
                </c:pt>
                <c:pt idx="5">
                  <c:v>-0.15</c:v>
                </c:pt>
                <c:pt idx="6">
                  <c:v>-0.15</c:v>
                </c:pt>
                <c:pt idx="7">
                  <c:v>-0.15</c:v>
                </c:pt>
                <c:pt idx="8">
                  <c:v>-0.15</c:v>
                </c:pt>
                <c:pt idx="9">
                  <c:v>-0.15</c:v>
                </c:pt>
                <c:pt idx="10">
                  <c:v>-0.15</c:v>
                </c:pt>
                <c:pt idx="11">
                  <c:v>-0.15</c:v>
                </c:pt>
                <c:pt idx="12">
                  <c:v>-0.15</c:v>
                </c:pt>
                <c:pt idx="13">
                  <c:v>-0.15</c:v>
                </c:pt>
                <c:pt idx="14">
                  <c:v>-0.15</c:v>
                </c:pt>
                <c:pt idx="15">
                  <c:v>-0.15</c:v>
                </c:pt>
                <c:pt idx="16">
                  <c:v>-0.15</c:v>
                </c:pt>
                <c:pt idx="17">
                  <c:v>-0.15</c:v>
                </c:pt>
                <c:pt idx="18">
                  <c:v>-0.15</c:v>
                </c:pt>
                <c:pt idx="19">
                  <c:v>-0.15</c:v>
                </c:pt>
                <c:pt idx="20">
                  <c:v>-0.15</c:v>
                </c:pt>
                <c:pt idx="21">
                  <c:v>-0.15</c:v>
                </c:pt>
                <c:pt idx="22">
                  <c:v>-0.15</c:v>
                </c:pt>
                <c:pt idx="23">
                  <c:v>-0.15</c:v>
                </c:pt>
                <c:pt idx="24">
                  <c:v>-0.15</c:v>
                </c:pt>
                <c:pt idx="25">
                  <c:v>-0.15</c:v>
                </c:pt>
                <c:pt idx="26">
                  <c:v>-0.15</c:v>
                </c:pt>
                <c:pt idx="27">
                  <c:v>-0.15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5EB-4AC9-BFED-9241D9E90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4867263"/>
        <c:axId val="1184867679"/>
      </c:lineChart>
      <c:catAx>
        <c:axId val="118486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 panose="020B0506040000020004" pitchFamily="3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84867679"/>
        <c:crosses val="autoZero"/>
        <c:auto val="1"/>
        <c:lblAlgn val="ctr"/>
        <c:lblOffset val="100"/>
        <c:noMultiLvlLbl val="0"/>
      </c:catAx>
      <c:valAx>
        <c:axId val="1184867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 panose="020B0506040000020004" pitchFamily="3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8486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C Square Sans Cond Pro" panose="020B0506040000020004" pitchFamily="34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EC Square Sans Cond Pro" panose="020B0506040000020004" pitchFamily="34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20D_A36E84A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0E3FF2A-403A-4E02-9205-467F79DBCC76}" authorId="{D78CE5C9-62FE-E358-7A63-34CB7D9638B2}" created="2024-05-09T10:18:40.843">
    <pc:sldMkLst xmlns:pc="http://schemas.microsoft.com/office/powerpoint/2013/main/command">
      <pc:docMk/>
      <pc:sldMk cId="2741929121" sldId="525"/>
    </pc:sldMkLst>
    <p188:txBody>
      <a:bodyPr/>
      <a:lstStyle/>
      <a:p>
        <a:r>
          <a:rPr lang="en-IE"/>
          <a:t>I replaced the old slide as it contained wrong figures (see Annex).</a:t>
        </a:r>
      </a:p>
    </p188:txBody>
  </p188:cm>
</p188:cmLst>
</file>

<file path=ppt/comments/modernComment_8FC_F7D7BBF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248C502-D08B-4E31-8EDB-B8AFB70CEA90}" authorId="{D78CE5C9-62FE-E358-7A63-34CB7D9638B2}" created="2024-05-09T10:18:12.365">
    <pc:sldMkLst xmlns:pc="http://schemas.microsoft.com/office/powerpoint/2013/main/command">
      <pc:docMk/>
      <pc:sldMk cId="4158110710" sldId="2300"/>
    </pc:sldMkLst>
    <p188:txBody>
      <a:bodyPr/>
      <a:lstStyle/>
      <a:p>
        <a:r>
          <a:rPr lang="en-IE"/>
          <a:t>Wrong figures, delete!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117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IE" sz="1200" b="1">
                <a:latin typeface="+mn-lt"/>
                <a:ea typeface="Calibri" panose="020F0502020204030204" pitchFamily="34" charset="0"/>
              </a:rPr>
              <a:t>The 2040 Target Communication: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+mn-lt"/>
                <a:ea typeface="Calibri" panose="020F0502020204030204" pitchFamily="34" charset="0"/>
              </a:rPr>
              <a:t>Recommends a 2040 climate target: -90%;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+mn-lt"/>
                <a:ea typeface="Calibri" panose="020F0502020204030204" pitchFamily="34" charset="0"/>
              </a:rPr>
              <a:t>Responds to the Climate Law;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+mn-lt"/>
                <a:ea typeface="Calibri" panose="020F0502020204030204" pitchFamily="34" charset="0"/>
              </a:rPr>
              <a:t>Policies for 2030 remain unchanged (e.g. Fit for 55);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+mn-lt"/>
                <a:ea typeface="Calibri" panose="020F0502020204030204" pitchFamily="34" charset="0"/>
              </a:rPr>
              <a:t>Legislative proposal for the 2040 target – next Commission;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+mn-lt"/>
                <a:ea typeface="Calibri" panose="020F0502020204030204" pitchFamily="34" charset="0"/>
              </a:rPr>
              <a:t>The design of the post-2030 policy framework – in the coming years;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+mn-lt"/>
                <a:ea typeface="Calibri" panose="020F0502020204030204" pitchFamily="34" charset="0"/>
              </a:rPr>
              <a:t>An impact assessment informs the Communication;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+mn-lt"/>
                <a:ea typeface="Calibri" panose="020F0502020204030204" pitchFamily="34" charset="0"/>
              </a:rPr>
              <a:t>This Communication launches a debate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endParaRPr lang="en-IE" sz="1200">
              <a:latin typeface="+mn-lt"/>
              <a:ea typeface="Calibri" panose="020F0502020204030204" pitchFamily="34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IE" sz="1200" b="1">
                <a:latin typeface="+mn-lt"/>
                <a:ea typeface="Calibri" panose="020F0502020204030204" pitchFamily="34" charset="0"/>
              </a:rPr>
              <a:t>Enabling conditions: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+mn-lt"/>
                <a:ea typeface="Calibri" panose="020F0502020204030204" pitchFamily="34" charset="0"/>
              </a:rPr>
              <a:t>The full implementation of the agreed 2030 framework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+mn-lt"/>
                <a:ea typeface="Calibri" panose="020F0502020204030204" pitchFamily="34" charset="0"/>
              </a:rPr>
              <a:t>Competitiveness of European industry and agriculture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+mn-lt"/>
                <a:ea typeface="Calibri" panose="020F0502020204030204" pitchFamily="34" charset="0"/>
              </a:rPr>
              <a:t>Greater focus on Just Transition - leaving no one behind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+mn-lt"/>
                <a:ea typeface="Calibri" panose="020F0502020204030204" pitchFamily="34" charset="0"/>
              </a:rPr>
              <a:t>A level playing field with international partners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+mn-lt"/>
                <a:ea typeface="Calibri" panose="020F0502020204030204" pitchFamily="34" charset="0"/>
              </a:rPr>
              <a:t>Open Dialogue on the post 2030 framework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endParaRPr lang="en-IE" sz="1200">
              <a:latin typeface="+mn-lt"/>
              <a:ea typeface="Calibri" panose="020F0502020204030204" pitchFamily="34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IE" sz="1200" b="1">
                <a:latin typeface="+mn-lt"/>
                <a:ea typeface="Calibri" panose="020F0502020204030204" pitchFamily="34" charset="0"/>
              </a:rPr>
              <a:t>Energy: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IE" sz="1200">
                <a:latin typeface="+mn-lt"/>
                <a:ea typeface="Calibri" panose="020F0502020204030204" pitchFamily="34" charset="0"/>
              </a:rPr>
              <a:t>By 2040, most fossil fuels used for non-energy purposes. </a:t>
            </a:r>
            <a:r>
              <a:rPr lang="en-US" sz="1200">
                <a:latin typeface="+mn-lt"/>
                <a:ea typeface="Calibri" panose="020F0502020204030204" pitchFamily="34" charset="0"/>
              </a:rPr>
              <a:t>In 2040, the consumption of fossil fuels for energy will be around 80% less than in 2021,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+mn-lt"/>
                <a:ea typeface="Calibri" panose="020F0502020204030204" pitchFamily="34" charset="0"/>
              </a:rPr>
              <a:t>We should make the transition away from fossil fuels smooth in collaboration with the partner countries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+mn-lt"/>
                <a:ea typeface="Calibri" panose="020F0502020204030204" pitchFamily="34" charset="0"/>
              </a:rPr>
              <a:t>The Impact Assessment looks into the in nuclear energy by several Member States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IE" sz="1200" b="0" i="0" u="none" strike="noStrike" cap="none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Calibri"/>
                <a:sym typeface="Calibri"/>
              </a:rPr>
              <a:t>Transition will significantly lower Europe’s dependence on imported fossil fuels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Energy consumption continues to decrease up to 2040, but reaches plateau post-2040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cap="none">
              <a:solidFill>
                <a:schemeClr val="dk1"/>
              </a:solidFill>
              <a:latin typeface="+mn-lt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u="none" strike="noStrike" cap="none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Industry decarbonization Deal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EU competitiveness needs stable and affordable clean energy, and is a basis for technological sovereignty and economic security;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Attention for Energy Intensive Industries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Need an enabling framework to </a:t>
            </a:r>
            <a:r>
              <a:rPr lang="en-US" sz="1200" b="0" i="0" u="none" strike="noStrike" cap="none" err="1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mobilise</a:t>
            </a:r>
            <a:r>
              <a:rPr lang="en-US" sz="1200" b="0" i="0" u="none" strike="noStrike" cap="none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 private capital and investment;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Need to ensure more attractive incentives for clean tech manufacturing so that the EU retains industrial capacity;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cap="none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Growing need for industrial carbon management and carbon removals;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cap="none">
              <a:solidFill>
                <a:schemeClr val="dk1"/>
              </a:solidFill>
              <a:latin typeface="+mn-lt"/>
              <a:cs typeface="Calibri"/>
              <a:sym typeface="Calibri"/>
            </a:endParaRPr>
          </a:p>
          <a:p>
            <a:pPr marL="353695" indent="-353695">
              <a:spcAft>
                <a:spcPts val="500"/>
              </a:spcAft>
              <a:buClr>
                <a:srgbClr val="034EA2"/>
              </a:buClr>
              <a:buFont typeface="Arial" panose="020B0604020202020204" pitchFamily="34" charset="0"/>
              <a:buBlip>
                <a:blip r:embed="rId3"/>
              </a:buBlip>
            </a:pPr>
            <a:endParaRPr lang="en-US" sz="1200">
              <a:solidFill>
                <a:srgbClr val="FF0000"/>
              </a:solidFill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endParaRPr lang="en-US" sz="1200">
              <a:latin typeface="+mn-lt"/>
              <a:ea typeface="Calibri" panose="020F0502020204030204" pitchFamily="34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endParaRPr lang="en-US" sz="1200">
              <a:latin typeface="+mn-lt"/>
              <a:ea typeface="Calibri" panose="020F0502020204030204" pitchFamily="34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endParaRPr lang="en-US" sz="1200">
              <a:latin typeface="+mn-lt"/>
              <a:ea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7558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Still achievable, and comparable to historical trends of overall investment</a:t>
            </a:r>
          </a:p>
          <a:p>
            <a:r>
              <a:rPr lang="en-US"/>
              <a:t>It’s 1.7% of GDP more that in the 2011-2020 decade, but which was a decade with relatively low investment in energy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519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500"/>
              </a:spcAft>
              <a:buClr>
                <a:srgbClr val="034EA2"/>
              </a:buClr>
              <a:buFont typeface="Wingdings" panose="05000000000000000000" pitchFamily="2" charset="2"/>
              <a:buChar char="Ø"/>
            </a:pPr>
            <a:r>
              <a:rPr lang="en-US">
                <a:latin typeface="+mn-lt"/>
              </a:rPr>
              <a:t>Opportunities for investment, quality jobs and a strong industrial ecosystem</a:t>
            </a:r>
          </a:p>
          <a:p>
            <a:pPr marL="342900" indent="-342900">
              <a:lnSpc>
                <a:spcPct val="150000"/>
              </a:lnSpc>
              <a:spcAft>
                <a:spcPts val="500"/>
              </a:spcAft>
              <a:buClr>
                <a:srgbClr val="034EA2"/>
              </a:buClr>
              <a:buFont typeface="Wingdings" panose="05000000000000000000" pitchFamily="2" charset="2"/>
              <a:buChar char="Ø"/>
            </a:pPr>
            <a:r>
              <a:rPr lang="en-US">
                <a:latin typeface="+mn-lt"/>
              </a:rPr>
              <a:t>Lead in developing the clean tech markets of the future</a:t>
            </a:r>
          </a:p>
          <a:p>
            <a:pPr marL="342900" indent="-342900">
              <a:lnSpc>
                <a:spcPct val="150000"/>
              </a:lnSpc>
              <a:spcAft>
                <a:spcPts val="500"/>
              </a:spcAft>
              <a:buClr>
                <a:srgbClr val="034EA2"/>
              </a:buClr>
              <a:buFont typeface="Wingdings" panose="05000000000000000000" pitchFamily="2" charset="2"/>
              <a:buChar char="Ø"/>
            </a:pPr>
            <a:r>
              <a:rPr lang="en-US">
                <a:latin typeface="+mn-lt"/>
              </a:rPr>
              <a:t>Clean, low carbon, affordable energy</a:t>
            </a:r>
          </a:p>
          <a:p>
            <a:pPr marL="342900" indent="-342900">
              <a:lnSpc>
                <a:spcPct val="150000"/>
              </a:lnSpc>
              <a:spcAft>
                <a:spcPts val="500"/>
              </a:spcAft>
              <a:buClr>
                <a:srgbClr val="034EA2"/>
              </a:buClr>
              <a:buFont typeface="Wingdings" panose="05000000000000000000" pitchFamily="2" charset="2"/>
              <a:buChar char="Ø"/>
            </a:pPr>
            <a:r>
              <a:rPr lang="en-US">
                <a:latin typeface="+mn-lt"/>
              </a:rPr>
              <a:t>Sustainable food and materials</a:t>
            </a:r>
          </a:p>
          <a:p>
            <a:pPr marL="342900" indent="-342900">
              <a:lnSpc>
                <a:spcPct val="150000"/>
              </a:lnSpc>
              <a:spcAft>
                <a:spcPts val="500"/>
              </a:spcAft>
              <a:buClr>
                <a:srgbClr val="034EA2"/>
              </a:buClr>
              <a:buFont typeface="Wingdings" panose="05000000000000000000" pitchFamily="2" charset="2"/>
              <a:buChar char="Ø"/>
            </a:pPr>
            <a:r>
              <a:rPr lang="en-US">
                <a:latin typeface="+mn-lt"/>
              </a:rPr>
              <a:t>Resilient against future crises</a:t>
            </a:r>
          </a:p>
          <a:p>
            <a:pPr marL="342900" indent="-342900">
              <a:lnSpc>
                <a:spcPct val="150000"/>
              </a:lnSpc>
              <a:spcAft>
                <a:spcPts val="500"/>
              </a:spcAft>
              <a:buClr>
                <a:srgbClr val="034EA2"/>
              </a:buClr>
              <a:buFont typeface="Wingdings" panose="05000000000000000000" pitchFamily="2" charset="2"/>
              <a:buChar char="Ø"/>
            </a:pPr>
            <a:r>
              <a:rPr lang="en-US">
                <a:latin typeface="+mn-lt"/>
              </a:rPr>
              <a:t>Strengthened open strategic autonomy</a:t>
            </a:r>
          </a:p>
          <a:p>
            <a:pPr marL="342900" indent="-342900">
              <a:lnSpc>
                <a:spcPct val="150000"/>
              </a:lnSpc>
              <a:spcAft>
                <a:spcPts val="500"/>
              </a:spcAft>
              <a:buClr>
                <a:srgbClr val="034EA2"/>
              </a:buClr>
              <a:buFont typeface="Wingdings" panose="05000000000000000000" pitchFamily="2" charset="2"/>
              <a:buChar char="Ø"/>
            </a:pPr>
            <a:r>
              <a:rPr lang="en-US">
                <a:latin typeface="+mn-lt"/>
              </a:rPr>
              <a:t>Vision</a:t>
            </a:r>
          </a:p>
          <a:p>
            <a:pPr marL="342900" indent="-342900">
              <a:lnSpc>
                <a:spcPct val="150000"/>
              </a:lnSpc>
              <a:spcAft>
                <a:spcPts val="500"/>
              </a:spcAft>
              <a:buClr>
                <a:srgbClr val="034EA2"/>
              </a:buClr>
              <a:buFont typeface="Wingdings" panose="05000000000000000000" pitchFamily="2" charset="2"/>
              <a:buChar char="Ø"/>
            </a:pPr>
            <a:r>
              <a:rPr lang="en-US">
                <a:latin typeface="+mn-lt"/>
              </a:rPr>
              <a:t>Remaining a global leader and trusted partner in climate action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176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38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A need to…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0951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Flexibility requirements will increase in all EU MS towards 2050</a:t>
            </a:r>
          </a:p>
          <a:p>
            <a:r>
              <a:rPr lang="en-GB"/>
              <a:t>Total needs equal to </a:t>
            </a:r>
            <a:r>
              <a:rPr lang="en-GB" b="1"/>
              <a:t>30%</a:t>
            </a:r>
            <a:r>
              <a:rPr lang="en-GB"/>
              <a:t> of total electrical EU demand in 2050, up from </a:t>
            </a:r>
            <a:r>
              <a:rPr lang="en-GB" b="1"/>
              <a:t>24% </a:t>
            </a:r>
            <a:r>
              <a:rPr lang="en-GB"/>
              <a:t>in 2030 and </a:t>
            </a:r>
            <a:r>
              <a:rPr lang="en-GB" b="1"/>
              <a:t>11% </a:t>
            </a:r>
            <a:r>
              <a:rPr lang="en-GB"/>
              <a:t>in 2021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929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4083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Update/add/delete parts of the</a:t>
            </a:r>
            <a:r>
              <a:rPr lang="en-IE" baseline="0"/>
              <a:t> copy right notice where appropriate.</a:t>
            </a:r>
          </a:p>
          <a:p>
            <a:r>
              <a:rPr lang="en-IE" baseline="0"/>
              <a:t>More information: </a:t>
            </a:r>
            <a:r>
              <a:rPr lang="en-GB">
                <a:hlinkClick r:id="rId3"/>
              </a:rPr>
              <a:t>https://myintracomm.ec.europa.eu/corp/intellectual-property/Documents/2019_Reuse-guidelines%28CC-BY%29.pdf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129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4800" b="0" i="0" u="sng">
                <a:effectLst/>
                <a:latin typeface="-apple-system"/>
              </a:rPr>
              <a:t>Let’s have a more detailed look with the example of the crisis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b="0" i="0" u="sng">
                <a:effectLst/>
                <a:latin typeface="-apple-system"/>
              </a:rPr>
              <a:t>On the highlighted events in the gas market in relation to electricity prices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0" i="0">
                <a:effectLst/>
                <a:latin typeface="-apple-system"/>
              </a:rPr>
              <a:t>The </a:t>
            </a:r>
            <a:r>
              <a:rPr lang="en-US" sz="4800" b="1" i="0">
                <a:effectLst/>
                <a:latin typeface="-apple-system"/>
              </a:rPr>
              <a:t>rising in the gas price</a:t>
            </a:r>
            <a:r>
              <a:rPr lang="en-US" sz="4800" b="0" i="0">
                <a:effectLst/>
                <a:latin typeface="-apple-system"/>
              </a:rPr>
              <a:t> were the main driving force behind the </a:t>
            </a:r>
            <a:r>
              <a:rPr lang="en-US" sz="4800" b="1" i="0">
                <a:effectLst/>
                <a:latin typeface="-apple-system"/>
              </a:rPr>
              <a:t>increasing electricity market prices</a:t>
            </a:r>
            <a:r>
              <a:rPr lang="en-US" sz="4800" b="0" i="0">
                <a:effectLst/>
                <a:latin typeface="-apple-system"/>
              </a:rPr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0" i="0">
                <a:effectLst/>
                <a:latin typeface="-apple-system"/>
              </a:rPr>
              <a:t>Natural gas-fired power plants are often the </a:t>
            </a:r>
            <a:r>
              <a:rPr lang="en-US" sz="4800" b="1" i="0">
                <a:effectLst/>
                <a:latin typeface="-apple-system"/>
              </a:rPr>
              <a:t>marginal technology </a:t>
            </a:r>
            <a:r>
              <a:rPr lang="en-US" sz="4800" b="0" i="0">
                <a:effectLst/>
                <a:latin typeface="-apple-system"/>
              </a:rPr>
              <a:t>units in the merit order, </a:t>
            </a:r>
            <a:r>
              <a:rPr lang="en-US" sz="4800" b="1" i="0">
                <a:effectLst/>
                <a:latin typeface="-apple-system"/>
              </a:rPr>
              <a:t>setting the price </a:t>
            </a:r>
            <a:r>
              <a:rPr lang="en-US" sz="4800" b="0" i="0">
                <a:effectLst/>
                <a:latin typeface="-apple-system"/>
              </a:rPr>
              <a:t>in the market. </a:t>
            </a:r>
          </a:p>
          <a:p>
            <a:pPr marL="571500" indent="-571500" rtl="0">
              <a:buFont typeface="Arial" panose="020B0604020202020204" pitchFamily="34" charset="0"/>
              <a:buChar char="•"/>
            </a:pPr>
            <a:r>
              <a:rPr lang="en-US" sz="4800" b="0" i="0" kern="1200">
                <a:solidFill>
                  <a:schemeClr val="tx2"/>
                </a:solidFill>
                <a:effectLst/>
                <a:latin typeface="-apple-system"/>
                <a:ea typeface="+mj-ea"/>
                <a:cs typeface="+mj-cs"/>
              </a:rPr>
              <a:t>As such electricity markets are directly exposed to shocks in the gas price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b="0" i="0" kern="1200">
              <a:solidFill>
                <a:schemeClr val="tx2"/>
              </a:solidFill>
              <a:effectLst/>
              <a:latin typeface="-apple-system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b="0" i="0" u="sng" kern="1200">
                <a:solidFill>
                  <a:schemeClr val="tx2"/>
                </a:solidFill>
                <a:effectLst/>
                <a:latin typeface="-apple-system"/>
                <a:ea typeface="+mj-ea"/>
                <a:cs typeface="+mj-cs"/>
              </a:rPr>
              <a:t>On the relation of the power mix on the price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0" kern="1200">
                <a:solidFill>
                  <a:schemeClr val="tx2"/>
                </a:solidFill>
                <a:latin typeface="EC Square Sans Pro" panose="020B0506040000020004" pitchFamily="34" charset="0"/>
                <a:ea typeface="+mj-ea"/>
                <a:cs typeface="+mj-cs"/>
              </a:rPr>
              <a:t>The range on the graph shows the difference between the highest and lowest electricity price across all Member States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0" kern="1200">
                <a:solidFill>
                  <a:schemeClr val="tx2"/>
                </a:solidFill>
                <a:latin typeface="EC Square Sans Pro" panose="020B0506040000020004" pitchFamily="34" charset="0"/>
                <a:ea typeface="+mj-ea"/>
                <a:cs typeface="+mj-cs"/>
              </a:rPr>
              <a:t>It can be observed that Italy consistently ranked among the highest prices, while Sweden was amongst the lowest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0" kern="1200">
                <a:solidFill>
                  <a:schemeClr val="tx2"/>
                </a:solidFill>
                <a:latin typeface="EC Square Sans Pro" panose="020B0506040000020004" pitchFamily="34" charset="0"/>
                <a:ea typeface="+mj-ea"/>
                <a:cs typeface="+mj-cs"/>
              </a:rPr>
              <a:t>Having a </a:t>
            </a:r>
            <a:r>
              <a:rPr lang="en-GB" sz="3600" b="1" kern="1200">
                <a:solidFill>
                  <a:schemeClr val="tx2"/>
                </a:solidFill>
                <a:latin typeface="EC Square Sans Pro" panose="020B0506040000020004" pitchFamily="34" charset="0"/>
                <a:ea typeface="+mj-ea"/>
                <a:cs typeface="+mj-cs"/>
              </a:rPr>
              <a:t>cleaner power generation mix</a:t>
            </a:r>
            <a:r>
              <a:rPr lang="en-GB" sz="3600" b="0" kern="1200">
                <a:solidFill>
                  <a:schemeClr val="tx2"/>
                </a:solidFill>
                <a:latin typeface="EC Square Sans Pro" panose="020B0506040000020004" pitchFamily="34" charset="0"/>
                <a:ea typeface="+mj-ea"/>
                <a:cs typeface="+mj-cs"/>
              </a:rPr>
              <a:t> (next slide) thus directly </a:t>
            </a:r>
            <a:r>
              <a:rPr lang="en-GB" sz="3600" b="1" kern="1200">
                <a:solidFill>
                  <a:schemeClr val="tx2"/>
                </a:solidFill>
                <a:latin typeface="EC Square Sans Pro" panose="020B0506040000020004" pitchFamily="34" charset="0"/>
                <a:ea typeface="+mj-ea"/>
                <a:cs typeface="+mj-cs"/>
              </a:rPr>
              <a:t>impacts lower prices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23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b="1" kern="1200">
                <a:solidFill>
                  <a:schemeClr val="tx2"/>
                </a:solidFill>
                <a:latin typeface="EC Square Sans Pro" panose="020B0506040000020004" pitchFamily="34" charset="0"/>
                <a:ea typeface="+mj-ea"/>
                <a:cs typeface="+mj-cs"/>
              </a:rPr>
              <a:t>Speaking points:</a:t>
            </a:r>
          </a:p>
          <a:p>
            <a:r>
              <a:rPr lang="en-GB" u="sng"/>
              <a:t>So why does Sweden have lower prices as Italy?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Almost 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99% share of non-fossil fuel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 electricity generation with lower production marginal price: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Abundant renewables sources, in particular hydropower and wind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Abundant nuclear power generation with low generation cost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Almost 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zero exposure to fossil-based generation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 on the margin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Good interconnection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 capacity with Norway and Finland which also enjoy low power prices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763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Google Shape;27;p23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088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8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38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8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t="4555"/>
          <a:stretch/>
        </p:blipFill>
        <p:spPr>
          <a:xfrm>
            <a:off x="0" y="1078173"/>
            <a:ext cx="12192000" cy="5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9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Google Shape;164;p39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9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2)">
  <p:cSld name="Last slide (option 2)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1" name="Google Shape;171;p4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37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isruption in the Energy Industry: 3 Trends to Know | Inc.com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81" y="1078173"/>
            <a:ext cx="12199962" cy="57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29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hapt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wards a fully unified, single smart electricity grid connecting CEE -  CEENERGYNEWS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3"/>
          <a:stretch/>
        </p:blipFill>
        <p:spPr bwMode="auto">
          <a:xfrm>
            <a:off x="0" y="-121919"/>
            <a:ext cx="12192000" cy="70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21" descr="European Commission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33852" y="6045988"/>
            <a:ext cx="1715733" cy="4504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66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miguel.gil-tertre@ec.europa.eu" TargetMode="Externa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microsoft.com/office/2018/10/relationships/comments" Target="../comments/modernComment_8FC_F7D7BBF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microsoft.com/office/2018/10/relationships/comments" Target="../comments/modernComment_20D_A36E84A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50" y="2116864"/>
            <a:ext cx="10731170" cy="1338061"/>
          </a:xfrm>
        </p:spPr>
        <p:txBody>
          <a:bodyPr>
            <a:noAutofit/>
          </a:bodyPr>
          <a:lstStyle/>
          <a:p>
            <a:r>
              <a:rPr lang="en-US" sz="3200" b="1">
                <a:latin typeface="EC Square Sans Cond Pro"/>
              </a:rPr>
              <a:t>SESSION 2— ROUNDTABLE: EUROPEAN ENERGY &amp; CLIMATE POLICY</a:t>
            </a:r>
            <a:br>
              <a:rPr lang="en-US" sz="3200" b="1">
                <a:latin typeface="EC Square Sans Cond Pro"/>
              </a:rPr>
            </a:br>
            <a:br>
              <a:rPr lang="en-GB" sz="3200" b="1">
                <a:latin typeface="EC Square Sans Cond Pro" panose="020B0506040000020004" pitchFamily="34" charset="0"/>
              </a:rPr>
            </a:br>
            <a:endParaRPr lang="en-GB" sz="1200" b="1">
              <a:latin typeface="EC Square Sans Cond Pro" panose="020B05060400000200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4711551"/>
            <a:ext cx="10964320" cy="528998"/>
          </a:xfrm>
        </p:spPr>
        <p:txBody>
          <a:bodyPr/>
          <a:lstStyle/>
          <a:p>
            <a:r>
              <a:rPr lang="en-GB" sz="2800">
                <a:latin typeface="EC Square Sans Cond Pro" panose="020B0506040000020004" pitchFamily="34" charset="0"/>
              </a:rPr>
              <a:t>17 May 2024</a:t>
            </a:r>
          </a:p>
          <a:p>
            <a:pPr>
              <a:spcAft>
                <a:spcPts val="0"/>
              </a:spcAft>
            </a:pPr>
            <a:r>
              <a:rPr lang="en-GB" sz="2800" b="1">
                <a:latin typeface="EC Square Sans Cond Pro" panose="020B0506040000020004" pitchFamily="34" charset="0"/>
              </a:rPr>
              <a:t>Miguel GIL TERTRE</a:t>
            </a:r>
          </a:p>
          <a:p>
            <a:pPr>
              <a:spcAft>
                <a:spcPts val="0"/>
              </a:spcAft>
            </a:pPr>
            <a:r>
              <a:rPr lang="en-US" sz="2800" b="1">
                <a:latin typeface="EC Square Sans Cond Pro" panose="020B0506040000020004" pitchFamily="34" charset="0"/>
              </a:rPr>
              <a:t>Chief Economist - DG Energy – European Commission </a:t>
            </a:r>
            <a:endParaRPr lang="en-GB" sz="2800" b="1">
              <a:latin typeface="EC Square Sans Cond Pro" panose="020B0506040000020004" pitchFamily="34" charset="0"/>
            </a:endParaRPr>
          </a:p>
          <a:p>
            <a:endParaRPr lang="en-GB" sz="2800">
              <a:latin typeface="EC Square Sans Cond Pro" panose="020B05060400000200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C01BE1-BD3E-496B-B781-EFAC8327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B5A6C-9F45-5C89-08DF-31671A852356}"/>
              </a:ext>
            </a:extLst>
          </p:cNvPr>
          <p:cNvSpPr txBox="1"/>
          <p:nvPr/>
        </p:nvSpPr>
        <p:spPr>
          <a:xfrm>
            <a:off x="1150863" y="3742963"/>
            <a:ext cx="8756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EC Square Sans Cond Pro"/>
              </a:rPr>
              <a:t>EPRG SPRING SEMINAR</a:t>
            </a:r>
            <a:endParaRPr lang="en-IE" sz="28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2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9F0E1D-E014-E617-9E40-E67C7E470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24" y="1342736"/>
            <a:ext cx="11494476" cy="5380028"/>
          </a:xfrm>
        </p:spPr>
        <p:txBody>
          <a:bodyPr/>
          <a:lstStyle/>
          <a:p>
            <a:pPr>
              <a:lnSpc>
                <a:spcPts val="3100"/>
              </a:lnSpc>
            </a:pPr>
            <a:endParaRPr lang="en-GB">
              <a:solidFill>
                <a:schemeClr val="tx1"/>
              </a:solidFill>
            </a:endParaRPr>
          </a:p>
          <a:p>
            <a:pPr>
              <a:lnSpc>
                <a:spcPts val="3100"/>
              </a:lnSpc>
            </a:pPr>
            <a:r>
              <a:rPr lang="en-GB" b="1">
                <a:solidFill>
                  <a:schemeClr val="tx1"/>
                </a:solidFill>
              </a:rPr>
              <a:t>Recommends a 2040 climate target: -90%;</a:t>
            </a:r>
          </a:p>
          <a:p>
            <a:pPr>
              <a:lnSpc>
                <a:spcPts val="3100"/>
              </a:lnSpc>
            </a:pPr>
            <a:r>
              <a:rPr lang="en-IE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Responds to the Climate Law;</a:t>
            </a:r>
          </a:p>
          <a:p>
            <a:pPr>
              <a:lnSpc>
                <a:spcPts val="3100"/>
              </a:lnSpc>
            </a:pPr>
            <a:r>
              <a:rPr lang="en-IE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Policies for 2030 remain unchanged (e.g. Fit for 55);</a:t>
            </a:r>
          </a:p>
          <a:p>
            <a:pPr>
              <a:lnSpc>
                <a:spcPts val="3100"/>
              </a:lnSpc>
            </a:pPr>
            <a:r>
              <a:rPr lang="en-IE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Legislative proposal for the 2040 target – next Commission;</a:t>
            </a:r>
          </a:p>
          <a:p>
            <a:pPr>
              <a:lnSpc>
                <a:spcPts val="3100"/>
              </a:lnSpc>
            </a:pPr>
            <a:r>
              <a:rPr lang="en-IE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The design of the post-2030 policy framework – in the coming years;</a:t>
            </a:r>
          </a:p>
          <a:p>
            <a:pPr>
              <a:lnSpc>
                <a:spcPts val="3100"/>
              </a:lnSpc>
            </a:pPr>
            <a:r>
              <a:rPr lang="en-IE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An impact assessment informs the Communication;</a:t>
            </a:r>
          </a:p>
          <a:p>
            <a:pPr>
              <a:lnSpc>
                <a:spcPts val="3100"/>
              </a:lnSpc>
              <a:buFont typeface="Wingdings" panose="05000000000000000000" pitchFamily="2" charset="2"/>
              <a:buChar char="Ø"/>
            </a:pPr>
            <a:r>
              <a:rPr lang="en-IE" b="1">
                <a:latin typeface="+mn-lt"/>
                <a:ea typeface="Calibri" panose="020F0502020204030204" pitchFamily="34" charset="0"/>
              </a:rPr>
              <a:t>This Communication launches a debate</a:t>
            </a:r>
          </a:p>
          <a:p>
            <a:pPr marL="76200" indent="0">
              <a:buNone/>
            </a:pPr>
            <a:endParaRPr lang="en-GB"/>
          </a:p>
          <a:p>
            <a:pPr marL="76200" indent="0">
              <a:buNone/>
            </a:pPr>
            <a:endParaRPr lang="en-GB"/>
          </a:p>
          <a:p>
            <a:pPr marL="76200" indent="0">
              <a:buNone/>
            </a:pPr>
            <a:endParaRPr lang="en-GB"/>
          </a:p>
          <a:p>
            <a:pPr marL="76200" indent="0">
              <a:buNone/>
            </a:pP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B3F342-EF84-1650-7AF5-AA1AB87F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10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ECCC67-9D16-DAFE-78A7-83AFD926B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251"/>
            <a:ext cx="10515600" cy="782357"/>
          </a:xfrm>
        </p:spPr>
        <p:txBody>
          <a:bodyPr/>
          <a:lstStyle/>
          <a:p>
            <a:r>
              <a:rPr lang="en-IE"/>
              <a:t>The 2040 Target Communication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40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7F6A7D-2501-F29D-EFED-AD7BBB629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/>
              <a:t>The </a:t>
            </a:r>
            <a:r>
              <a:rPr lang="en-IE" b="1"/>
              <a:t>full implementation </a:t>
            </a:r>
            <a:r>
              <a:rPr lang="en-IE"/>
              <a:t>of the agreed 2030 framework</a:t>
            </a:r>
            <a:endParaRPr lang="en-US"/>
          </a:p>
          <a:p>
            <a:r>
              <a:rPr lang="en-IE" b="1"/>
              <a:t>Competitiveness</a:t>
            </a:r>
            <a:r>
              <a:rPr lang="en-IE"/>
              <a:t> of European industry and agriculture</a:t>
            </a:r>
          </a:p>
          <a:p>
            <a:r>
              <a:rPr lang="en-IE"/>
              <a:t>Greater focus on </a:t>
            </a:r>
            <a:r>
              <a:rPr lang="en-IE" b="1"/>
              <a:t>Just Transition </a:t>
            </a:r>
            <a:r>
              <a:rPr lang="en-IE"/>
              <a:t>- leaving no one behind</a:t>
            </a:r>
          </a:p>
          <a:p>
            <a:r>
              <a:rPr lang="en-IE"/>
              <a:t>A </a:t>
            </a:r>
            <a:r>
              <a:rPr lang="en-IE" b="1"/>
              <a:t>level playing field </a:t>
            </a:r>
            <a:r>
              <a:rPr lang="en-IE"/>
              <a:t>with international partners</a:t>
            </a:r>
          </a:p>
          <a:p>
            <a:r>
              <a:rPr lang="en-IE" b="1"/>
              <a:t>Open Dialogue on the post 2030 framework</a:t>
            </a:r>
            <a:endParaRPr lang="en-GB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624F8-4DEC-B81E-A704-414CB60B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11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55DA1D-5461-95A4-37B8-18223DA7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r>
              <a:rPr lang="en-IE"/>
              <a:t>2040: Enabling conditions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623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F4FF86-9F06-7413-F1AC-D0069C9F9B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FD77CC-C70D-8B12-9B92-6F3AA772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2040: Industry decarbonisation deal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3FBBD-092C-CBE0-AE40-F630187A5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>
                <a:latin typeface="+mn-lt"/>
              </a:rPr>
              <a:t>EU competitiveness needs stable and affordable clean energy, and is a basis for</a:t>
            </a:r>
            <a:r>
              <a:rPr lang="en-US">
                <a:latin typeface="+mn-lt"/>
              </a:rPr>
              <a:t> technological sovereignty and economic security;</a:t>
            </a:r>
          </a:p>
          <a:p>
            <a:endParaRPr lang="en-US">
              <a:latin typeface="+mn-lt"/>
            </a:endParaRPr>
          </a:p>
          <a:p>
            <a:r>
              <a:rPr lang="en-US">
                <a:solidFill>
                  <a:srgbClr val="000000"/>
                </a:solidFill>
                <a:latin typeface="+mn-lt"/>
              </a:rPr>
              <a:t>Attention for Energy Intensive Industries</a:t>
            </a:r>
            <a:endParaRPr lang="en-IE">
              <a:solidFill>
                <a:srgbClr val="000000"/>
              </a:solidFill>
              <a:latin typeface="+mn-lt"/>
            </a:endParaRPr>
          </a:p>
          <a:p>
            <a:endParaRPr lang="en-IE">
              <a:latin typeface="+mn-lt"/>
            </a:endParaRPr>
          </a:p>
          <a:p>
            <a:r>
              <a:rPr lang="en-IE">
                <a:latin typeface="+mn-lt"/>
              </a:rPr>
              <a:t>Need an enabling framework to mobilise private capital and investment;</a:t>
            </a:r>
          </a:p>
          <a:p>
            <a:endParaRPr lang="en-US">
              <a:latin typeface="+mn-lt"/>
            </a:endParaRPr>
          </a:p>
          <a:p>
            <a:r>
              <a:rPr lang="en-IE">
                <a:latin typeface="+mn-lt"/>
              </a:rPr>
              <a:t>Need to ensure more attractive incentives for clean tech manufacturing so that the EU retains industrial capacity; </a:t>
            </a:r>
          </a:p>
          <a:p>
            <a:endParaRPr lang="en-IE">
              <a:latin typeface="+mn-lt"/>
            </a:endParaRPr>
          </a:p>
          <a:p>
            <a:r>
              <a:rPr lang="en-IE">
                <a:latin typeface="+mn-lt"/>
              </a:rPr>
              <a:t>Growing need for industrial carbon management and carbon removals;</a:t>
            </a:r>
          </a:p>
          <a:p>
            <a:endParaRPr lang="en-IE">
              <a:latin typeface="+mn-lt"/>
            </a:endParaRP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6645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BEEB78-B6C1-A347-626E-829BBA57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The new challenges of EU </a:t>
            </a:r>
            <a:r>
              <a:rPr lang="fr-BE" err="1"/>
              <a:t>electrification</a:t>
            </a:r>
            <a:endParaRPr lang="fr-BE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568868-2B40-E9C4-A545-0E218EC6C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49" y="1755770"/>
            <a:ext cx="10887075" cy="3881904"/>
          </a:xfrm>
        </p:spPr>
        <p:txBody>
          <a:bodyPr/>
          <a:lstStyle/>
          <a:p>
            <a:r>
              <a:rPr lang="en-US" sz="2200"/>
              <a:t>With the </a:t>
            </a:r>
            <a:r>
              <a:rPr lang="en-US" sz="2200" b="1"/>
              <a:t>electrification to the economy</a:t>
            </a:r>
            <a:r>
              <a:rPr lang="en-US" sz="2200"/>
              <a:t>, the EU is building a </a:t>
            </a:r>
            <a:r>
              <a:rPr lang="en-US" sz="2200" b="1"/>
              <a:t>different energy system</a:t>
            </a:r>
            <a:r>
              <a:rPr lang="en-US" sz="2200"/>
              <a:t>. </a:t>
            </a:r>
          </a:p>
          <a:p>
            <a:r>
              <a:rPr lang="en-US" sz="2200" b="1"/>
              <a:t>Key to success </a:t>
            </a:r>
            <a:r>
              <a:rPr lang="en-US" sz="2200"/>
              <a:t>of the EU’s green transition: </a:t>
            </a:r>
            <a:r>
              <a:rPr lang="en-US" sz="2200" err="1"/>
              <a:t>minimising</a:t>
            </a:r>
            <a:r>
              <a:rPr lang="en-US" sz="2200"/>
              <a:t> the costs of transforming the energy system through </a:t>
            </a:r>
            <a:r>
              <a:rPr lang="en-US" sz="2200" b="1"/>
              <a:t>strategic investments reducing overall system cost</a:t>
            </a:r>
            <a:r>
              <a:rPr lang="en-US" sz="2200"/>
              <a:t>. </a:t>
            </a:r>
          </a:p>
          <a:p>
            <a:r>
              <a:rPr lang="en-US" sz="2200"/>
              <a:t>In order to avoid bottlenecks or soaring balancing cost (in a system with a large majority of renewables), massive investments will be needed in </a:t>
            </a:r>
            <a:r>
              <a:rPr lang="en-US" sz="2200" b="1"/>
              <a:t>grids, in storages, batteries, demand flexibility, innovation and system integration</a:t>
            </a:r>
            <a:endParaRPr lang="en-US" sz="2200"/>
          </a:p>
          <a:p>
            <a:r>
              <a:rPr lang="en-US" sz="2200" b="1"/>
              <a:t>Interconnections</a:t>
            </a:r>
            <a:r>
              <a:rPr lang="en-US" sz="2200"/>
              <a:t> and a </a:t>
            </a:r>
            <a:r>
              <a:rPr lang="en-US" sz="2200" b="1"/>
              <a:t>diversified portfolio of technologies </a:t>
            </a:r>
            <a:r>
              <a:rPr lang="en-US" sz="2200"/>
              <a:t>are crucial for a more resilient system</a:t>
            </a:r>
          </a:p>
          <a:p>
            <a:r>
              <a:rPr lang="en-US" sz="2200"/>
              <a:t>These can only be delivered by a </a:t>
            </a:r>
            <a:r>
              <a:rPr lang="en-US" sz="2200" b="1"/>
              <a:t>coordinated approach at EU level</a:t>
            </a:r>
            <a:r>
              <a:rPr lang="en-US" sz="2200"/>
              <a:t>. </a:t>
            </a:r>
            <a:endParaRPr lang="fr-BE" sz="2200"/>
          </a:p>
        </p:txBody>
      </p:sp>
    </p:spTree>
    <p:extLst>
      <p:ext uri="{BB962C8B-B14F-4D97-AF65-F5344CB8AC3E}">
        <p14:creationId xmlns:p14="http://schemas.microsoft.com/office/powerpoint/2010/main" val="2700123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066F58-5DB2-66AC-AADF-4B49A9651A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63C54A-3AF7-05D9-3D88-D697AC177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A </a:t>
            </a:r>
            <a:r>
              <a:rPr lang="fr-BE" err="1"/>
              <a:t>comprehensive</a:t>
            </a:r>
            <a:r>
              <a:rPr lang="fr-BE"/>
              <a:t> </a:t>
            </a:r>
            <a:r>
              <a:rPr lang="fr-BE" err="1"/>
              <a:t>investment</a:t>
            </a:r>
            <a:r>
              <a:rPr lang="fr-BE"/>
              <a:t> agenda</a:t>
            </a:r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31A7F-CE2B-ED74-07D7-2872FCFAD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96" y="1816681"/>
            <a:ext cx="5393690" cy="25469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4943D66-47F9-FCBD-BCD8-A019C995F1EE}"/>
              </a:ext>
            </a:extLst>
          </p:cNvPr>
          <p:cNvSpPr txBox="1">
            <a:spLocks/>
          </p:cNvSpPr>
          <p:nvPr/>
        </p:nvSpPr>
        <p:spPr>
          <a:xfrm>
            <a:off x="6266986" y="1450885"/>
            <a:ext cx="5812789" cy="46804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Aft>
                <a:spcPts val="500"/>
              </a:spcAft>
              <a:buClr>
                <a:srgbClr val="034EA2"/>
              </a:buClr>
            </a:pPr>
            <a:r>
              <a:rPr lang="en-US" sz="2000" dirty="0"/>
              <a:t>The transition is an investment agenda</a:t>
            </a:r>
          </a:p>
          <a:p>
            <a:pPr marL="342900" indent="-342900">
              <a:spcAft>
                <a:spcPts val="500"/>
              </a:spcAft>
              <a:buClr>
                <a:srgbClr val="034EA2"/>
              </a:buClr>
            </a:pPr>
            <a:r>
              <a:rPr lang="en-US" sz="2000" dirty="0"/>
              <a:t>High level of investment needs to be sustained over </a:t>
            </a:r>
            <a:r>
              <a:rPr lang="en-US" sz="2000"/>
              <a:t>several decades:</a:t>
            </a:r>
            <a:endParaRPr lang="en-US" sz="2000" dirty="0"/>
          </a:p>
          <a:p>
            <a:pPr marL="800100" lvl="1" indent="-342900">
              <a:spcAft>
                <a:spcPts val="500"/>
              </a:spcAft>
              <a:buClr>
                <a:srgbClr val="034EA2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+1.5 pp of GDP vs. 2011-2020</a:t>
            </a:r>
          </a:p>
          <a:p>
            <a:pPr marL="800100" lvl="1" indent="-342900">
              <a:spcAft>
                <a:spcPts val="500"/>
              </a:spcAft>
              <a:buClr>
                <a:srgbClr val="034EA2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€660 billion / year in 2031-2050</a:t>
            </a:r>
          </a:p>
          <a:p>
            <a:pPr marL="342900" indent="-342900">
              <a:spcAft>
                <a:spcPts val="500"/>
              </a:spcAft>
              <a:buClr>
                <a:srgbClr val="034EA2"/>
              </a:buClr>
            </a:pPr>
            <a:r>
              <a:rPr lang="en-US" sz="2000" dirty="0"/>
              <a:t>Investment/GDP ratio not exceptional for the EU, and investment needed in any case.</a:t>
            </a:r>
          </a:p>
          <a:p>
            <a:pPr marL="342900" indent="-342900">
              <a:spcAft>
                <a:spcPts val="500"/>
              </a:spcAft>
              <a:buClr>
                <a:srgbClr val="034EA2"/>
              </a:buClr>
            </a:pPr>
            <a:r>
              <a:rPr lang="en-US" sz="2000" dirty="0"/>
              <a:t>Still achievable compared to historical trends of overall investment in the economy (with a historical low value over 2011-2020)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D6E91F-795D-05FA-4BA3-A49F4E5440F9}"/>
              </a:ext>
            </a:extLst>
          </p:cNvPr>
          <p:cNvSpPr txBox="1"/>
          <p:nvPr/>
        </p:nvSpPr>
        <p:spPr>
          <a:xfrm>
            <a:off x="970722" y="1372173"/>
            <a:ext cx="5413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Average annual energy system investment needs (% GDP)</a:t>
            </a:r>
          </a:p>
          <a:p>
            <a:pPr algn="ctr"/>
            <a:r>
              <a:rPr lang="en-US" b="1" dirty="0"/>
              <a:t>(excl. transport)</a:t>
            </a:r>
            <a:endParaRPr lang="en-I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BFC5D-EBAD-1AC9-4202-2BC829B4E274}"/>
              </a:ext>
            </a:extLst>
          </p:cNvPr>
          <p:cNvSpPr txBox="1"/>
          <p:nvPr/>
        </p:nvSpPr>
        <p:spPr>
          <a:xfrm>
            <a:off x="873296" y="4363666"/>
            <a:ext cx="522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Figure 103 of the CTP2040 Impact Assessment, Annex 8, section 2.2.1</a:t>
            </a:r>
            <a:endParaRPr lang="en-IE" sz="1200" i="1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3E6C81D-8F1E-660B-5CE7-9B8ADD43911C}"/>
              </a:ext>
            </a:extLst>
          </p:cNvPr>
          <p:cNvSpPr txBox="1">
            <a:spLocks/>
          </p:cNvSpPr>
          <p:nvPr/>
        </p:nvSpPr>
        <p:spPr>
          <a:xfrm>
            <a:off x="1057722" y="4821513"/>
            <a:ext cx="5107976" cy="130977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500"/>
              </a:spcAft>
              <a:buClr>
                <a:srgbClr val="034EA2"/>
              </a:buClr>
              <a:buNone/>
            </a:pPr>
            <a:r>
              <a:rPr lang="en-US" sz="2000" dirty="0"/>
              <a:t>Investment means returns and benefits:</a:t>
            </a:r>
          </a:p>
          <a:p>
            <a:pPr marL="800100" lvl="1" indent="-342900">
              <a:spcBef>
                <a:spcPts val="0"/>
              </a:spcBef>
              <a:spcAft>
                <a:spcPts val="500"/>
              </a:spcAft>
              <a:buClr>
                <a:srgbClr val="034EA2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Domestically produced energy</a:t>
            </a:r>
          </a:p>
          <a:p>
            <a:pPr marL="800100" lvl="1" indent="-342900">
              <a:spcBef>
                <a:spcPts val="0"/>
              </a:spcBef>
              <a:spcAft>
                <a:spcPts val="500"/>
              </a:spcAft>
              <a:buClr>
                <a:srgbClr val="034EA2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Better homes</a:t>
            </a:r>
          </a:p>
          <a:p>
            <a:pPr marL="800100" lvl="1" indent="-342900">
              <a:spcBef>
                <a:spcPts val="0"/>
              </a:spcBef>
              <a:spcAft>
                <a:spcPts val="500"/>
              </a:spcAft>
              <a:buClr>
                <a:srgbClr val="034EA2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New businesses and jobs, etc.</a:t>
            </a:r>
          </a:p>
        </p:txBody>
      </p:sp>
    </p:spTree>
    <p:extLst>
      <p:ext uri="{BB962C8B-B14F-4D97-AF65-F5344CB8AC3E}">
        <p14:creationId xmlns:p14="http://schemas.microsoft.com/office/powerpoint/2010/main" val="4084600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94E7F9-1BD2-FD65-8CC6-782498495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35" y="1546220"/>
            <a:ext cx="6014940" cy="3881904"/>
          </a:xfrm>
        </p:spPr>
        <p:txBody>
          <a:bodyPr/>
          <a:lstStyle/>
          <a:p>
            <a:r>
              <a:rPr lang="fr-BE" sz="2000"/>
              <a:t>Green Transition </a:t>
            </a:r>
            <a:r>
              <a:rPr lang="fr-BE" sz="2000" err="1"/>
              <a:t>is</a:t>
            </a:r>
            <a:r>
              <a:rPr lang="fr-BE" sz="2000"/>
              <a:t> </a:t>
            </a:r>
            <a:r>
              <a:rPr lang="fr-BE" sz="2000" err="1"/>
              <a:t>progressing</a:t>
            </a:r>
            <a:r>
              <a:rPr lang="fr-BE" sz="2000"/>
              <a:t> on </a:t>
            </a:r>
            <a:r>
              <a:rPr lang="fr-BE" sz="2000" err="1"/>
              <a:t>individual</a:t>
            </a:r>
            <a:r>
              <a:rPr lang="fr-BE" sz="2000"/>
              <a:t> installations: RES, HP, EV.</a:t>
            </a:r>
          </a:p>
          <a:p>
            <a:r>
              <a:rPr lang="fr-BE" sz="2000"/>
              <a:t>BUT </a:t>
            </a:r>
            <a:r>
              <a:rPr lang="fr-BE" sz="2000" err="1"/>
              <a:t>need</a:t>
            </a:r>
            <a:r>
              <a:rPr lang="fr-BE" sz="2000"/>
              <a:t> for </a:t>
            </a:r>
            <a:r>
              <a:rPr lang="fr-BE" sz="2000" b="1"/>
              <a:t>System </a:t>
            </a:r>
            <a:r>
              <a:rPr lang="fr-BE" sz="2000" b="1" err="1"/>
              <a:t>Integration</a:t>
            </a:r>
            <a:r>
              <a:rPr lang="fr-BE" sz="2000"/>
              <a:t>:</a:t>
            </a:r>
          </a:p>
          <a:p>
            <a:r>
              <a:rPr lang="fr-BE" sz="2000" err="1"/>
              <a:t>Grids</a:t>
            </a:r>
            <a:r>
              <a:rPr lang="fr-BE" sz="2000"/>
              <a:t>, Storage and </a:t>
            </a:r>
            <a:r>
              <a:rPr lang="fr-BE" sz="2000" err="1"/>
              <a:t>Flexibility</a:t>
            </a:r>
            <a:endParaRPr lang="fr-BE" sz="2000"/>
          </a:p>
          <a:p>
            <a:r>
              <a:rPr lang="fr-BE" sz="2000"/>
              <a:t>40% of </a:t>
            </a:r>
            <a:r>
              <a:rPr lang="fr-BE" sz="2000" err="1"/>
              <a:t>our</a:t>
            </a:r>
            <a:r>
              <a:rPr lang="fr-BE" sz="2000"/>
              <a:t> </a:t>
            </a:r>
            <a:r>
              <a:rPr lang="fr-BE" sz="2000" err="1"/>
              <a:t>grids</a:t>
            </a:r>
            <a:r>
              <a:rPr lang="fr-BE" sz="2000"/>
              <a:t> have more </a:t>
            </a:r>
            <a:r>
              <a:rPr lang="fr-BE" sz="2000" err="1"/>
              <a:t>than</a:t>
            </a:r>
            <a:r>
              <a:rPr lang="fr-BE" sz="2000"/>
              <a:t> 40 </a:t>
            </a:r>
            <a:r>
              <a:rPr lang="fr-BE" sz="2000" err="1"/>
              <a:t>years</a:t>
            </a:r>
            <a:r>
              <a:rPr lang="fr-BE" sz="2000"/>
              <a:t>.</a:t>
            </a:r>
          </a:p>
          <a:p>
            <a:r>
              <a:rPr lang="en-US" sz="2000"/>
              <a:t>The optimal location for renewables generation often being distant from demand </a:t>
            </a:r>
            <a:r>
              <a:rPr lang="en-US" sz="2000" err="1"/>
              <a:t>centres</a:t>
            </a:r>
            <a:r>
              <a:rPr lang="en-US" sz="2000"/>
              <a:t>. </a:t>
            </a:r>
          </a:p>
          <a:p>
            <a:r>
              <a:rPr lang="en-US" sz="2000"/>
              <a:t>Bottlenecks to be tackled to deliver the promise of secure and affordable energy. </a:t>
            </a:r>
          </a:p>
          <a:p>
            <a:r>
              <a:rPr lang="en-US" sz="2000"/>
              <a:t>Substantial investments on distribution and transmission grids of EUR 500 billion this decade</a:t>
            </a:r>
            <a:endParaRPr lang="fr-BE" sz="2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EEB78-B6C1-A347-626E-829BBA57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525193"/>
            <a:ext cx="10515600" cy="782357"/>
          </a:xfrm>
        </p:spPr>
        <p:txBody>
          <a:bodyPr/>
          <a:lstStyle/>
          <a:p>
            <a:r>
              <a:rPr lang="fr-BE"/>
              <a:t>Investments </a:t>
            </a:r>
            <a:r>
              <a:rPr lang="fr-BE" err="1"/>
              <a:t>need</a:t>
            </a:r>
            <a:r>
              <a:rPr lang="fr-BE"/>
              <a:t> to </a:t>
            </a:r>
            <a:r>
              <a:rPr lang="fr-BE" err="1"/>
              <a:t>address</a:t>
            </a:r>
            <a:r>
              <a:rPr lang="fr-BE"/>
              <a:t> </a:t>
            </a:r>
            <a:r>
              <a:rPr lang="fr-BE" err="1"/>
              <a:t>bottlenecks</a:t>
            </a:r>
            <a:endParaRPr lang="fr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4EB5E-6327-2E3F-C1B1-DFEAC4E53E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1771439"/>
            <a:ext cx="5625243" cy="508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9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3F978DD-E3BF-D0F3-B239-2E01BCABE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5695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0072EE3-5F3F-6B02-237D-171DEB490407}"/>
              </a:ext>
            </a:extLst>
          </p:cNvPr>
          <p:cNvSpPr txBox="1">
            <a:spLocks/>
          </p:cNvSpPr>
          <p:nvPr/>
        </p:nvSpPr>
        <p:spPr>
          <a:xfrm>
            <a:off x="1123122" y="2495958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>
              <a:cs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E8E889E-D001-3C55-9C58-97BA080F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15" y="438558"/>
            <a:ext cx="10515600" cy="782357"/>
          </a:xfrm>
        </p:spPr>
        <p:txBody>
          <a:bodyPr/>
          <a:lstStyle/>
          <a:p>
            <a:r>
              <a:rPr lang="en-IE">
                <a:cs typeface="Arial"/>
              </a:rPr>
              <a:t>Grids and electrification</a:t>
            </a:r>
            <a:endParaRPr lang="en-IE" sz="3200" b="1">
              <a:latin typeface="EC Square Sans Cond Pro" panose="020B05060400000200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72876-04E3-24C3-98F9-6C2DE180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2" y="1379746"/>
            <a:ext cx="11454465" cy="2204838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i="1">
                <a:solidFill>
                  <a:srgbClr val="002060"/>
                </a:solidFill>
                <a:latin typeface="EC Square Sans Cond Pro" panose="020B0506040000020004" pitchFamily="34" charset="0"/>
              </a:rPr>
              <a:t>Additional interconnections by 2040 (ENTSO-E’s System Needs study)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endParaRPr lang="en-US">
              <a:effectLst/>
              <a:latin typeface="EC Square Sans Cond Pro" panose="020B05060400000200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BF7947A-0566-4C4D-19D1-7F17933C2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955997"/>
            <a:ext cx="5327650" cy="364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D23745-B0D0-A79E-36B2-3F373CC29D1D}"/>
              </a:ext>
            </a:extLst>
          </p:cNvPr>
          <p:cNvSpPr txBox="1"/>
          <p:nvPr/>
        </p:nvSpPr>
        <p:spPr>
          <a:xfrm>
            <a:off x="6114228" y="2162730"/>
            <a:ext cx="60977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i="1">
                <a:solidFill>
                  <a:srgbClr val="002060"/>
                </a:solidFill>
                <a:latin typeface="EC Square Sans Cond Pro" panose="020B0506040000020004" pitchFamily="34" charset="0"/>
              </a:rPr>
              <a:t>European Transmission System Operators see need for 64 GW of new interconnection by 2030 (compared to 2025), requiring investments of 2.5 bn per year</a:t>
            </a:r>
          </a:p>
          <a:p>
            <a:endParaRPr lang="en-IE" sz="2400" i="1">
              <a:solidFill>
                <a:srgbClr val="002060"/>
              </a:solidFill>
              <a:latin typeface="EC Square Sans Cond Pro" panose="020B050604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i="1">
                <a:solidFill>
                  <a:srgbClr val="002060"/>
                </a:solidFill>
                <a:latin typeface="EC Square Sans Cond Pro" panose="020B0506040000020004" pitchFamily="34" charset="0"/>
              </a:rPr>
              <a:t>Additional 24 GW of interconnection and 41 GW of storage required by 2040</a:t>
            </a:r>
          </a:p>
        </p:txBody>
      </p:sp>
    </p:spTree>
    <p:extLst>
      <p:ext uri="{BB962C8B-B14F-4D97-AF65-F5344CB8AC3E}">
        <p14:creationId xmlns:p14="http://schemas.microsoft.com/office/powerpoint/2010/main" val="151053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3F978DD-E3BF-D0F3-B239-2E01BCABE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5695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0072EE3-5F3F-6B02-237D-171DEB490407}"/>
              </a:ext>
            </a:extLst>
          </p:cNvPr>
          <p:cNvSpPr txBox="1">
            <a:spLocks/>
          </p:cNvSpPr>
          <p:nvPr/>
        </p:nvSpPr>
        <p:spPr>
          <a:xfrm>
            <a:off x="1123122" y="2495958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>
              <a:cs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E8E889E-D001-3C55-9C58-97BA080F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15" y="438558"/>
            <a:ext cx="10515600" cy="782357"/>
          </a:xfrm>
        </p:spPr>
        <p:txBody>
          <a:bodyPr/>
          <a:lstStyle/>
          <a:p>
            <a:r>
              <a:rPr lang="en-IE">
                <a:cs typeface="Arial"/>
              </a:rPr>
              <a:t>Increased flexibility needs</a:t>
            </a:r>
            <a:endParaRPr lang="en-IE" sz="3200" b="1">
              <a:latin typeface="EC Square Sans Cond Pro" panose="020B05060400000200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72876-04E3-24C3-98F9-6C2DE180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78" y="2129138"/>
            <a:ext cx="4247888" cy="4271543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i="1">
                <a:solidFill>
                  <a:srgbClr val="002060"/>
                </a:solidFill>
                <a:latin typeface="EC Square Sans Cond Pro" panose="020B0506040000020004" pitchFamily="34" charset="0"/>
              </a:rPr>
              <a:t>Flexibility requirements will increase in all EU MS towards 2050</a:t>
            </a:r>
          </a:p>
          <a:p>
            <a:r>
              <a:rPr lang="en-GB" i="1">
                <a:solidFill>
                  <a:srgbClr val="002060"/>
                </a:solidFill>
                <a:latin typeface="EC Square Sans Cond Pro" panose="020B0506040000020004" pitchFamily="34" charset="0"/>
              </a:rPr>
              <a:t>Total needs equal </a:t>
            </a:r>
            <a:r>
              <a:rPr lang="en-GB" b="1" i="1">
                <a:solidFill>
                  <a:srgbClr val="002060"/>
                </a:solidFill>
                <a:latin typeface="EC Square Sans Cond Pro" panose="020B0506040000020004" pitchFamily="34" charset="0"/>
              </a:rPr>
              <a:t>to 30% of total electrical EU demand in 2050</a:t>
            </a:r>
            <a:r>
              <a:rPr lang="en-GB" i="1">
                <a:solidFill>
                  <a:srgbClr val="002060"/>
                </a:solidFill>
                <a:latin typeface="EC Square Sans Cond Pro" panose="020B0506040000020004" pitchFamily="34" charset="0"/>
              </a:rPr>
              <a:t>, up from </a:t>
            </a:r>
            <a:r>
              <a:rPr lang="en-GB" b="1" i="1">
                <a:solidFill>
                  <a:srgbClr val="002060"/>
                </a:solidFill>
                <a:latin typeface="EC Square Sans Cond Pro" panose="020B0506040000020004" pitchFamily="34" charset="0"/>
              </a:rPr>
              <a:t>24% in 2030 and 11% in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FA1C0-B42C-95D7-AD3B-D5B520085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010" y="2129138"/>
            <a:ext cx="5432007" cy="32128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674F03-9D5B-1C1E-A576-2E5C8D1432A1}"/>
              </a:ext>
            </a:extLst>
          </p:cNvPr>
          <p:cNvSpPr txBox="1"/>
          <p:nvPr/>
        </p:nvSpPr>
        <p:spPr>
          <a:xfrm>
            <a:off x="5039753" y="5318999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Figure: Daily, weekly and monthly flexibility requirements and their share to total demand (FR share) in the EU for 2021, 2030 and 2050.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022572-7D55-5E32-462D-02CE544D279F}"/>
              </a:ext>
            </a:extLst>
          </p:cNvPr>
          <p:cNvSpPr txBox="1"/>
          <p:nvPr/>
        </p:nvSpPr>
        <p:spPr>
          <a:xfrm>
            <a:off x="5949061" y="5920591"/>
            <a:ext cx="9375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i="1">
                <a:latin typeface="EC Square Sans Cond Pro" panose="020B0506040000020004" pitchFamily="34" charset="0"/>
              </a:rPr>
              <a:t>Source</a:t>
            </a:r>
            <a:r>
              <a:rPr lang="fr-BE" sz="1600" i="1">
                <a:latin typeface="EC Square Sans Cond Pro" panose="020B0506040000020004" pitchFamily="34" charset="0"/>
              </a:rPr>
              <a:t>: ENER Chief Economist</a:t>
            </a:r>
          </a:p>
        </p:txBody>
      </p:sp>
    </p:spTree>
    <p:extLst>
      <p:ext uri="{BB962C8B-B14F-4D97-AF65-F5344CB8AC3E}">
        <p14:creationId xmlns:p14="http://schemas.microsoft.com/office/powerpoint/2010/main" val="3610285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3F978DD-E3BF-D0F3-B239-2E01BCABE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5695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0072EE3-5F3F-6B02-237D-171DEB490407}"/>
              </a:ext>
            </a:extLst>
          </p:cNvPr>
          <p:cNvSpPr txBox="1">
            <a:spLocks/>
          </p:cNvSpPr>
          <p:nvPr/>
        </p:nvSpPr>
        <p:spPr>
          <a:xfrm>
            <a:off x="1123122" y="2495958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>
              <a:cs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E8E889E-D001-3C55-9C58-97BA080F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15" y="438558"/>
            <a:ext cx="10515600" cy="782357"/>
          </a:xfrm>
        </p:spPr>
        <p:txBody>
          <a:bodyPr/>
          <a:lstStyle/>
          <a:p>
            <a:r>
              <a:rPr lang="en-IE">
                <a:cs typeface="Arial"/>
              </a:rPr>
              <a:t>Increased flexibility needs</a:t>
            </a:r>
            <a:endParaRPr lang="en-IE" sz="3200" b="1">
              <a:latin typeface="EC Square Sans Cond Pro" panose="020B05060400000200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72876-04E3-24C3-98F9-6C2DE180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3" y="1379745"/>
            <a:ext cx="11103526" cy="4271543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i="1">
                <a:solidFill>
                  <a:srgbClr val="002060"/>
                </a:solidFill>
                <a:latin typeface="EC Square Sans Cond Pro"/>
              </a:rPr>
              <a:t>Combination of </a:t>
            </a:r>
            <a:r>
              <a:rPr lang="en-US" sz="2000" b="1" i="1">
                <a:solidFill>
                  <a:srgbClr val="002060"/>
                </a:solidFill>
                <a:latin typeface="EC Square Sans Cond Pro"/>
              </a:rPr>
              <a:t>flexibility sources and storage will lower the dependence on gas prices </a:t>
            </a:r>
            <a:endParaRPr lang="en-US" sz="2000" b="1" i="1">
              <a:solidFill>
                <a:srgbClr val="002060"/>
              </a:solidFill>
              <a:latin typeface="EC Square Sans Cond Pro" panose="020B05060400000200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endParaRPr lang="en-US">
              <a:effectLst/>
              <a:latin typeface="EC Square Sans Cond Pro" panose="020B05060400000200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CC6C3F-6B63-B5DC-0DF0-9BA629E13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892" y="1945531"/>
            <a:ext cx="9901523" cy="41888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B2C2EB-A4E3-6072-2121-BBAABB8ADB59}"/>
              </a:ext>
            </a:extLst>
          </p:cNvPr>
          <p:cNvSpPr txBox="1"/>
          <p:nvPr/>
        </p:nvSpPr>
        <p:spPr>
          <a:xfrm>
            <a:off x="1299240" y="6329943"/>
            <a:ext cx="9375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i="1">
                <a:latin typeface="EC Square Sans Cond Pro" panose="020B0506040000020004" pitchFamily="34" charset="0"/>
              </a:rPr>
              <a:t>Source</a:t>
            </a:r>
            <a:r>
              <a:rPr lang="fr-BE" sz="1600" i="1">
                <a:latin typeface="EC Square Sans Cond Pro" panose="020B0506040000020004" pitchFamily="34" charset="0"/>
              </a:rPr>
              <a:t>: ENER Chief Economist</a:t>
            </a:r>
          </a:p>
        </p:txBody>
      </p:sp>
    </p:spTree>
    <p:extLst>
      <p:ext uri="{BB962C8B-B14F-4D97-AF65-F5344CB8AC3E}">
        <p14:creationId xmlns:p14="http://schemas.microsoft.com/office/powerpoint/2010/main" val="3916125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F70774-FE52-46AB-FB2C-AC9ABD542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3" y="2052143"/>
            <a:ext cx="4553511" cy="3881904"/>
          </a:xfrm>
        </p:spPr>
        <p:txBody>
          <a:bodyPr/>
          <a:lstStyle/>
          <a:p>
            <a:r>
              <a:rPr lang="fr-BE"/>
              <a:t>Need to </a:t>
            </a:r>
            <a:r>
              <a:rPr lang="fr-BE" err="1"/>
              <a:t>invest</a:t>
            </a:r>
            <a:r>
              <a:rPr lang="fr-BE"/>
              <a:t> on batteries/</a:t>
            </a:r>
            <a:r>
              <a:rPr lang="fr-BE" err="1"/>
              <a:t>storage</a:t>
            </a:r>
            <a:r>
              <a:rPr lang="fr-BE"/>
              <a:t>/</a:t>
            </a:r>
            <a:r>
              <a:rPr lang="fr-BE" err="1"/>
              <a:t>demand-side</a:t>
            </a:r>
            <a:r>
              <a:rPr lang="fr-BE"/>
              <a:t> </a:t>
            </a:r>
            <a:r>
              <a:rPr lang="fr-BE" err="1"/>
              <a:t>reponse</a:t>
            </a:r>
            <a:r>
              <a:rPr lang="fr-BE"/>
              <a:t> </a:t>
            </a:r>
            <a:r>
              <a:rPr lang="fr-BE" err="1"/>
              <a:t>flexibility</a:t>
            </a:r>
            <a:r>
              <a:rPr lang="fr-BE"/>
              <a:t>.</a:t>
            </a:r>
          </a:p>
          <a:p>
            <a:r>
              <a:rPr lang="fr-BE"/>
              <a:t>System </a:t>
            </a:r>
            <a:r>
              <a:rPr lang="fr-BE" err="1"/>
              <a:t>integration</a:t>
            </a:r>
            <a:r>
              <a:rPr lang="fr-BE"/>
              <a:t> </a:t>
            </a:r>
            <a:r>
              <a:rPr lang="fr-BE" err="1"/>
              <a:t>is</a:t>
            </a:r>
            <a:r>
              <a:rPr lang="fr-BE"/>
              <a:t> key.</a:t>
            </a:r>
          </a:p>
          <a:p>
            <a:r>
              <a:rPr lang="fr-BE"/>
              <a:t>Running back-up (e.g., </a:t>
            </a:r>
            <a:r>
              <a:rPr lang="fr-BE" err="1"/>
              <a:t>gas</a:t>
            </a:r>
            <a:r>
              <a:rPr lang="fr-BE"/>
              <a:t>) plants a few </a:t>
            </a:r>
            <a:r>
              <a:rPr lang="fr-BE" err="1"/>
              <a:t>hours</a:t>
            </a:r>
            <a:r>
              <a:rPr lang="fr-BE"/>
              <a:t> per </a:t>
            </a:r>
            <a:r>
              <a:rPr lang="fr-BE" err="1"/>
              <a:t>year</a:t>
            </a:r>
            <a:r>
              <a:rPr lang="fr-BE"/>
              <a:t> </a:t>
            </a:r>
            <a:r>
              <a:rPr lang="fr-BE" err="1"/>
              <a:t>might</a:t>
            </a:r>
            <a:r>
              <a:rPr lang="fr-BE"/>
              <a:t> </a:t>
            </a:r>
            <a:r>
              <a:rPr lang="fr-BE" err="1"/>
              <a:t>become</a:t>
            </a:r>
            <a:r>
              <a:rPr lang="fr-BE"/>
              <a:t> </a:t>
            </a:r>
            <a:r>
              <a:rPr lang="fr-BE" err="1"/>
              <a:t>extremely</a:t>
            </a:r>
            <a:r>
              <a:rPr lang="fr-BE"/>
              <a:t> </a:t>
            </a:r>
            <a:r>
              <a:rPr lang="fr-BE" err="1"/>
              <a:t>expensive</a:t>
            </a:r>
            <a:r>
              <a:rPr lang="fr-BE"/>
              <a:t>.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BF0BEC0-B848-5BEA-B220-D51D010C7F4C}"/>
              </a:ext>
            </a:extLst>
          </p:cNvPr>
          <p:cNvSpPr txBox="1">
            <a:spLocks/>
          </p:cNvSpPr>
          <p:nvPr/>
        </p:nvSpPr>
        <p:spPr>
          <a:xfrm>
            <a:off x="1197550" y="773483"/>
            <a:ext cx="4310115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err="1">
                <a:solidFill>
                  <a:schemeClr val="dk2"/>
                </a:solidFill>
                <a:latin typeface="Arial"/>
                <a:cs typeface="Arial"/>
              </a:rPr>
              <a:t>Increasing</a:t>
            </a:r>
            <a:r>
              <a:rPr lang="fr-BE">
                <a:solidFill>
                  <a:schemeClr val="dk2"/>
                </a:solidFill>
                <a:latin typeface="Arial"/>
                <a:cs typeface="Arial"/>
              </a:rPr>
              <a:t> </a:t>
            </a:r>
            <a:r>
              <a:rPr lang="fr-BE" err="1">
                <a:solidFill>
                  <a:schemeClr val="dk2"/>
                </a:solidFill>
                <a:latin typeface="Arial"/>
                <a:cs typeface="Arial"/>
              </a:rPr>
              <a:t>cost</a:t>
            </a:r>
            <a:r>
              <a:rPr lang="fr-BE">
                <a:solidFill>
                  <a:schemeClr val="dk2"/>
                </a:solidFill>
                <a:latin typeface="Arial"/>
                <a:cs typeface="Arial"/>
              </a:rPr>
              <a:t> of power back-up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39E364-A6E5-304E-1A3C-ECD074B2A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904"/>
            <a:ext cx="7601320" cy="67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3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>
                <a:latin typeface="EC Square Sans Cond Pro"/>
              </a:rPr>
              <a:t>Prices significantly down compared to last year…</a:t>
            </a:r>
          </a:p>
        </p:txBody>
      </p:sp>
    </p:spTree>
    <p:extLst>
      <p:ext uri="{BB962C8B-B14F-4D97-AF65-F5344CB8AC3E}">
        <p14:creationId xmlns:p14="http://schemas.microsoft.com/office/powerpoint/2010/main" val="946604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3F978DD-E3BF-D0F3-B239-2E01BCABE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5695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0072EE3-5F3F-6B02-237D-171DEB490407}"/>
              </a:ext>
            </a:extLst>
          </p:cNvPr>
          <p:cNvSpPr txBox="1">
            <a:spLocks/>
          </p:cNvSpPr>
          <p:nvPr/>
        </p:nvSpPr>
        <p:spPr>
          <a:xfrm>
            <a:off x="5058515" y="77087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>
                <a:solidFill>
                  <a:srgbClr val="002060"/>
                </a:solidFill>
                <a:latin typeface="EC Square Sans Cond Pro" panose="020B0506040000020004" pitchFamily="34" charset="0"/>
                <a:cs typeface="Arial"/>
              </a:rPr>
              <a:t>3 pillars EMD</a:t>
            </a:r>
            <a:endParaRPr lang="fr-BE" sz="2400" b="1" i="1">
              <a:solidFill>
                <a:srgbClr val="002060"/>
              </a:solidFill>
              <a:latin typeface="EC Square Sans Cond Pro" panose="020B0506040000020004" pitchFamily="34" charset="0"/>
              <a:cs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E8E889E-D001-3C55-9C58-97BA080F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11" y="379692"/>
            <a:ext cx="10515600" cy="782357"/>
          </a:xfrm>
        </p:spPr>
        <p:txBody>
          <a:bodyPr/>
          <a:lstStyle/>
          <a:p>
            <a:r>
              <a:rPr lang="en-IE">
                <a:cs typeface="Arial"/>
              </a:rPr>
              <a:t>EMD and Long-term contracts</a:t>
            </a:r>
            <a:endParaRPr lang="en-IE" sz="3200" b="1">
              <a:latin typeface="EC Square Sans Cond Pro" panose="020B05060400000200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72876-04E3-24C3-98F9-6C2DE180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88" y="4278257"/>
            <a:ext cx="11819849" cy="1838015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i="1">
                <a:solidFill>
                  <a:srgbClr val="002060"/>
                </a:solidFill>
                <a:latin typeface="EC Square Sans Cond Pro" panose="020B0506040000020004" pitchFamily="34" charset="0"/>
              </a:rPr>
              <a:t>Long-term markets and price contracts, incl. Power Purchase Agreements (PPAs) and Contracts for Difference (</a:t>
            </a:r>
            <a:r>
              <a:rPr lang="en-US" i="1" err="1">
                <a:solidFill>
                  <a:srgbClr val="002060"/>
                </a:solidFill>
                <a:latin typeface="EC Square Sans Cond Pro" panose="020B0506040000020004" pitchFamily="34" charset="0"/>
              </a:rPr>
              <a:t>CfDs</a:t>
            </a:r>
            <a:r>
              <a:rPr lang="en-US" i="1">
                <a:solidFill>
                  <a:srgbClr val="002060"/>
                </a:solidFill>
                <a:latin typeface="EC Square Sans Cond Pro" panose="020B0506040000020004" pitchFamily="34" charset="0"/>
              </a:rPr>
              <a:t>), may help guarantee </a:t>
            </a:r>
            <a:r>
              <a:rPr lang="en-US" b="1" i="1">
                <a:solidFill>
                  <a:srgbClr val="002060"/>
                </a:solidFill>
                <a:latin typeface="EC Square Sans Cond Pro" panose="020B0506040000020004" pitchFamily="34" charset="0"/>
              </a:rPr>
              <a:t>predictable and stable prices for customers, secure predictable revenue streams for investors and ensure the bankability of new generation projects</a:t>
            </a:r>
            <a:r>
              <a:rPr lang="en-US" i="1">
                <a:solidFill>
                  <a:srgbClr val="002060"/>
                </a:solidFill>
                <a:latin typeface="EC Square Sans Cond Pro" panose="020B05060400000200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endParaRPr lang="en-US">
              <a:effectLst/>
              <a:latin typeface="EC Square Sans Cond Pro" panose="020B05060400000200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5B197B-9722-99B3-555C-CBE8A7A01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895" y="1509983"/>
            <a:ext cx="8659433" cy="19719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378401-E35E-55AC-766D-0812F3DD4DC0}"/>
              </a:ext>
            </a:extLst>
          </p:cNvPr>
          <p:cNvCxnSpPr>
            <a:stCxn id="7" idx="2"/>
            <a:endCxn id="2" idx="0"/>
          </p:cNvCxnSpPr>
          <p:nvPr/>
        </p:nvCxnSpPr>
        <p:spPr>
          <a:xfrm>
            <a:off x="6095612" y="3481933"/>
            <a:ext cx="1" cy="7963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187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3F978DD-E3BF-D0F3-B239-2E01BCABE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5695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0072EE3-5F3F-6B02-237D-171DEB490407}"/>
              </a:ext>
            </a:extLst>
          </p:cNvPr>
          <p:cNvSpPr txBox="1">
            <a:spLocks/>
          </p:cNvSpPr>
          <p:nvPr/>
        </p:nvSpPr>
        <p:spPr>
          <a:xfrm>
            <a:off x="1123122" y="2495958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>
              <a:cs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E8E889E-D001-3C55-9C58-97BA080F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15" y="438558"/>
            <a:ext cx="10515600" cy="782357"/>
          </a:xfrm>
        </p:spPr>
        <p:txBody>
          <a:bodyPr/>
          <a:lstStyle/>
          <a:p>
            <a:r>
              <a:rPr lang="en-IE">
                <a:cs typeface="Arial"/>
              </a:rPr>
              <a:t>Contracts for Difference</a:t>
            </a:r>
            <a:endParaRPr lang="en-IE" sz="3200" b="1">
              <a:latin typeface="EC Square Sans Cond Pro" panose="020B05060400000200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72876-04E3-24C3-98F9-6C2DE180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68" y="1379746"/>
            <a:ext cx="11819849" cy="2204838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i="1">
                <a:solidFill>
                  <a:srgbClr val="002060"/>
                </a:solidFill>
                <a:latin typeface="EC Square Sans Cond Pro" panose="020B0506040000020004" pitchFamily="34" charset="0"/>
              </a:rPr>
              <a:t>All public support for new investments in infra-marginal and must-run renewable and non-fossil electricity generation will have to be in the form of </a:t>
            </a:r>
            <a:r>
              <a:rPr lang="en-US" b="1" i="1">
                <a:solidFill>
                  <a:srgbClr val="002060"/>
                </a:solidFill>
                <a:latin typeface="EC Square Sans Cond Pro" panose="020B0506040000020004" pitchFamily="34" charset="0"/>
              </a:rPr>
              <a:t>two-way Contracts for Difference (</a:t>
            </a:r>
            <a:r>
              <a:rPr lang="en-US" b="1" i="1" err="1">
                <a:solidFill>
                  <a:srgbClr val="002060"/>
                </a:solidFill>
                <a:latin typeface="EC Square Sans Cond Pro" panose="020B0506040000020004" pitchFamily="34" charset="0"/>
              </a:rPr>
              <a:t>CfDs</a:t>
            </a:r>
            <a:r>
              <a:rPr lang="en-US" b="1" i="1">
                <a:solidFill>
                  <a:srgbClr val="002060"/>
                </a:solidFill>
                <a:latin typeface="EC Square Sans Cond Pro" panose="020B0506040000020004" pitchFamily="34" charset="0"/>
              </a:rPr>
              <a:t>)</a:t>
            </a:r>
            <a:r>
              <a:rPr lang="en-US" i="1">
                <a:solidFill>
                  <a:srgbClr val="002060"/>
                </a:solidFill>
                <a:latin typeface="EC Square Sans Cond Pro" panose="020B05060400000200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endParaRPr lang="en-US">
              <a:effectLst/>
              <a:latin typeface="EC Square Sans Cond Pro" panose="020B05060400000200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2608D-6F77-E3B6-9DDD-657D211C8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2992212"/>
            <a:ext cx="9526329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13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3F978DD-E3BF-D0F3-B239-2E01BCABE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5695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0072EE3-5F3F-6B02-237D-171DEB490407}"/>
              </a:ext>
            </a:extLst>
          </p:cNvPr>
          <p:cNvSpPr txBox="1">
            <a:spLocks/>
          </p:cNvSpPr>
          <p:nvPr/>
        </p:nvSpPr>
        <p:spPr>
          <a:xfrm>
            <a:off x="1123122" y="2495958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>
              <a:cs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E8E889E-D001-3C55-9C58-97BA080F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15" y="438558"/>
            <a:ext cx="10515600" cy="782357"/>
          </a:xfrm>
        </p:spPr>
        <p:txBody>
          <a:bodyPr/>
          <a:lstStyle/>
          <a:p>
            <a:r>
              <a:rPr lang="en-IE">
                <a:cs typeface="Arial"/>
              </a:rPr>
              <a:t>Power purchase agreements (PPAs)</a:t>
            </a:r>
            <a:endParaRPr lang="en-IE" sz="3200" b="1">
              <a:latin typeface="EC Square Sans Cond Pro" panose="020B05060400000200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72876-04E3-24C3-98F9-6C2DE180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68" y="1379746"/>
            <a:ext cx="11819849" cy="2204838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i="1">
                <a:solidFill>
                  <a:srgbClr val="002060"/>
                </a:solidFill>
                <a:latin typeface="EC Square Sans Cond Pro" panose="020B0506040000020004" pitchFamily="34" charset="0"/>
              </a:rPr>
              <a:t>More stable long-term contracts such as </a:t>
            </a:r>
            <a:r>
              <a:rPr lang="en-US" b="1" i="1">
                <a:solidFill>
                  <a:srgbClr val="002060"/>
                </a:solidFill>
                <a:latin typeface="EC Square Sans Cond Pro" panose="020B0506040000020004" pitchFamily="34" charset="0"/>
              </a:rPr>
              <a:t>Power Purchase Agreements (PPAs) </a:t>
            </a:r>
            <a:r>
              <a:rPr lang="en-US" i="1">
                <a:solidFill>
                  <a:srgbClr val="002060"/>
                </a:solidFill>
                <a:latin typeface="EC Square Sans Cond Pro" panose="020B0506040000020004" pitchFamily="34" charset="0"/>
              </a:rPr>
              <a:t>– through which companies </a:t>
            </a:r>
            <a:r>
              <a:rPr lang="en-US" b="1" i="1">
                <a:solidFill>
                  <a:srgbClr val="002060"/>
                </a:solidFill>
                <a:latin typeface="EC Square Sans Cond Pro" panose="020B0506040000020004" pitchFamily="34" charset="0"/>
              </a:rPr>
              <a:t>establish their own direct supplies of energy</a:t>
            </a:r>
            <a:r>
              <a:rPr lang="en-US" i="1">
                <a:solidFill>
                  <a:srgbClr val="002060"/>
                </a:solidFill>
                <a:latin typeface="EC Square Sans Cond Pro" panose="020B0506040000020004" pitchFamily="34" charset="0"/>
              </a:rPr>
              <a:t> and thereby can profit from more stable prices of renewable and non-fossil power production.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endParaRPr lang="en-US">
              <a:effectLst/>
              <a:latin typeface="EC Square Sans Cond Pro" panose="020B05060400000200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2739C6-4BD1-53F1-F9C7-9FD26CFE8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59" y="3063118"/>
            <a:ext cx="7493170" cy="37052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3D6B90-4EC1-B937-DCD7-EBAABD38EB16}"/>
              </a:ext>
            </a:extLst>
          </p:cNvPr>
          <p:cNvSpPr txBox="1"/>
          <p:nvPr/>
        </p:nvSpPr>
        <p:spPr>
          <a:xfrm>
            <a:off x="8574994" y="6429768"/>
            <a:ext cx="9375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i="1">
                <a:latin typeface="EC Square Sans Cond Pro" panose="020B0506040000020004" pitchFamily="34" charset="0"/>
              </a:rPr>
              <a:t>Source</a:t>
            </a:r>
            <a:r>
              <a:rPr lang="fr-BE" sz="1600" i="1">
                <a:latin typeface="EC Square Sans Cond Pro" panose="020B0506040000020004" pitchFamily="34" charset="0"/>
              </a:rPr>
              <a:t>: </a:t>
            </a:r>
            <a:r>
              <a:rPr lang="fr-BE" sz="1600" i="1" err="1">
                <a:latin typeface="EC Square Sans Cond Pro" panose="020B0506040000020004" pitchFamily="34" charset="0"/>
              </a:rPr>
              <a:t>Pexapark</a:t>
            </a:r>
            <a:endParaRPr lang="fr-BE" sz="1600" i="1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03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7851" y="971217"/>
            <a:ext cx="10156297" cy="1240348"/>
          </a:xfrm>
        </p:spPr>
        <p:txBody>
          <a:bodyPr/>
          <a:lstStyle/>
          <a:p>
            <a:r>
              <a:rPr lang="en-IE">
                <a:latin typeface="EC Square Sans Cond Pro" panose="020B0506040000020004" pitchFamily="34" charset="0"/>
              </a:rPr>
              <a:t>Thank you</a:t>
            </a:r>
            <a:br>
              <a:rPr lang="en-IE">
                <a:latin typeface="EC Square Sans Cond Pro" panose="020B0506040000020004" pitchFamily="34" charset="0"/>
              </a:rPr>
            </a:br>
            <a:endParaRPr lang="en-GB">
              <a:latin typeface="EC Square Sans Cond Pro" panose="020B05060400000200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/>
              <a:t>© European Union 2020</a:t>
            </a:r>
          </a:p>
          <a:p>
            <a:r>
              <a:rPr lang="en-US" sz="1050"/>
              <a:t>Unless otherwise noted the reuse of this presentation is </a:t>
            </a:r>
            <a:r>
              <a:rPr lang="en-US" sz="1050" err="1"/>
              <a:t>authorised</a:t>
            </a:r>
            <a:r>
              <a:rPr lang="en-US" sz="1050"/>
              <a:t> under the </a:t>
            </a:r>
            <a:r>
              <a:rPr lang="en-US" sz="1050">
                <a:hlinkClick r:id="rId3"/>
              </a:rPr>
              <a:t>CC BY 4.0 </a:t>
            </a:r>
            <a:r>
              <a:rPr lang="en-US" sz="105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2297CD-CEAF-445B-43E1-9D704F5D3315}"/>
              </a:ext>
            </a:extLst>
          </p:cNvPr>
          <p:cNvSpPr txBox="1"/>
          <p:nvPr/>
        </p:nvSpPr>
        <p:spPr>
          <a:xfrm>
            <a:off x="6944810" y="382013"/>
            <a:ext cx="47456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IE">
                <a:latin typeface="EC Square Sans Cond Pro" panose="020B0506040000020004" pitchFamily="34" charset="0"/>
              </a:rPr>
            </a:br>
            <a:r>
              <a:rPr lang="en-IE" sz="1800" b="1">
                <a:latin typeface="Verdana" panose="020B0604030504040204" pitchFamily="34" charset="0"/>
                <a:cs typeface="Times New Roman" panose="02020603050405020304" pitchFamily="18" charset="0"/>
              </a:rPr>
              <a:t>Comments/Questions</a:t>
            </a:r>
            <a:br>
              <a:rPr lang="en-IE" sz="1800" b="1">
                <a:latin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en-IE">
                <a:latin typeface="EC Square Sans Cond Pro" panose="020B0506040000020004" pitchFamily="34" charset="0"/>
              </a:rPr>
            </a:br>
            <a:r>
              <a:rPr lang="fr-BE" sz="18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Miguel GIL TERTRE</a:t>
            </a:r>
            <a:br>
              <a:rPr lang="fr-B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Chief Economist </a:t>
            </a:r>
            <a:br>
              <a:rPr lang="en-GB" sz="18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GB" sz="1800" u="sng">
                <a:solidFill>
                  <a:srgbClr val="0563C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miguel.gil-tertre@ec.europa.eu</a:t>
            </a:r>
            <a:r>
              <a:rPr lang="en-GB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18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7516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B369CE-B7EA-D1AD-6B29-F8EAFE6F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1B4583-8FB3-9380-ADAF-7F896A29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Wholesale electricity price differentials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98C86C-05D7-50B3-593B-2D31980CD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8" y="1506365"/>
            <a:ext cx="7730550" cy="53657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1BBB6E-FB00-23BB-9334-32120799B511}"/>
              </a:ext>
            </a:extLst>
          </p:cNvPr>
          <p:cNvSpPr txBox="1"/>
          <p:nvPr/>
        </p:nvSpPr>
        <p:spPr>
          <a:xfrm>
            <a:off x="1212370" y="1641394"/>
            <a:ext cx="513547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>
                <a:solidFill>
                  <a:srgbClr val="002060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Monthly average day-ahead wholesale electricity </a:t>
            </a:r>
            <a:r>
              <a:rPr lang="en-GB">
                <a:solidFill>
                  <a:srgbClr val="002060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price: </a:t>
            </a:r>
            <a:r>
              <a:rPr lang="en-GB">
                <a:solidFill>
                  <a:srgbClr val="002060"/>
                </a:solidFill>
                <a:latin typeface="Arial"/>
                <a:ea typeface="Times New Roman" panose="02020603050405020304" pitchFamily="18" charset="0"/>
                <a:cs typeface="Arial"/>
              </a:rPr>
              <a:t>EU vs USA, UK, Japan and China</a:t>
            </a:r>
            <a:endParaRPr lang="en-GB">
              <a:solidFill>
                <a:srgbClr val="002060"/>
              </a:solidFill>
              <a:latin typeface="Arial"/>
              <a:cs typeface="Times New Roman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00394EB-25A4-44D2-6212-2D4A11AFF141}"/>
              </a:ext>
            </a:extLst>
          </p:cNvPr>
          <p:cNvSpPr txBox="1">
            <a:spLocks/>
          </p:cNvSpPr>
          <p:nvPr/>
        </p:nvSpPr>
        <p:spPr>
          <a:xfrm>
            <a:off x="8506716" y="2226169"/>
            <a:ext cx="324717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400" b="1" i="1">
                <a:solidFill>
                  <a:srgbClr val="002060"/>
                </a:solidFill>
                <a:effectLst/>
                <a:latin typeface="EC Square Sans Cond Pro" panose="020B0506040000020004" pitchFamily="34" charset="0"/>
                <a:ea typeface="Times New Roman" panose="02020603050405020304" pitchFamily="18" charset="0"/>
                <a:cs typeface="Arial"/>
              </a:rPr>
              <a:t>EU</a:t>
            </a:r>
            <a:r>
              <a:rPr lang="en-US" sz="2400" i="1">
                <a:solidFill>
                  <a:srgbClr val="002060"/>
                </a:solidFill>
                <a:effectLst/>
                <a:latin typeface="EC Square Sans Cond Pro" panose="020B05060400000200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400" b="1" i="1">
                <a:solidFill>
                  <a:srgbClr val="002060"/>
                </a:solidFill>
                <a:effectLst/>
                <a:latin typeface="EC Square Sans Cond Pro" panose="020B0506040000020004" pitchFamily="34" charset="0"/>
                <a:ea typeface="Times New Roman" panose="02020603050405020304" pitchFamily="18" charset="0"/>
                <a:cs typeface="Arial"/>
              </a:rPr>
              <a:t>electricity </a:t>
            </a:r>
            <a:r>
              <a:rPr lang="en-US" sz="2400" b="1" i="1">
                <a:solidFill>
                  <a:srgbClr val="002060"/>
                </a:solidFill>
                <a:latin typeface="EC Square Sans Cond Pro" panose="020B0506040000020004" pitchFamily="34" charset="0"/>
                <a:ea typeface="Times New Roman" panose="02020603050405020304" pitchFamily="18" charset="0"/>
                <a:cs typeface="Arial"/>
              </a:rPr>
              <a:t>wholesale prices</a:t>
            </a:r>
            <a:r>
              <a:rPr lang="en-US" sz="2400" i="1">
                <a:solidFill>
                  <a:srgbClr val="002060"/>
                </a:solidFill>
                <a:effectLst/>
                <a:latin typeface="EC Square Sans Cond Pro" panose="020B05060400000200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400" b="1" i="1">
                <a:solidFill>
                  <a:srgbClr val="002060"/>
                </a:solidFill>
                <a:latin typeface="EC Square Sans Cond Pro" panose="020B0506040000020004" pitchFamily="34" charset="0"/>
                <a:ea typeface="Times New Roman" panose="02020603050405020304" pitchFamily="18" charset="0"/>
                <a:cs typeface="Arial"/>
              </a:rPr>
              <a:t>2 to 4</a:t>
            </a:r>
            <a:r>
              <a:rPr lang="en-US" sz="2400" b="1" i="1">
                <a:solidFill>
                  <a:srgbClr val="002060"/>
                </a:solidFill>
                <a:effectLst/>
                <a:latin typeface="EC Square Sans Cond Pro" panose="020B0506040000020004" pitchFamily="34" charset="0"/>
                <a:ea typeface="Times New Roman" panose="02020603050405020304" pitchFamily="18" charset="0"/>
                <a:cs typeface="Arial"/>
              </a:rPr>
              <a:t> times higher than </a:t>
            </a:r>
            <a:r>
              <a:rPr lang="en-US" sz="2400" b="1" i="1">
                <a:solidFill>
                  <a:srgbClr val="002060"/>
                </a:solidFill>
                <a:latin typeface="EC Square Sans Cond Pro" panose="020B0506040000020004" pitchFamily="34" charset="0"/>
                <a:ea typeface="Times New Roman" panose="02020603050405020304" pitchFamily="18" charset="0"/>
                <a:cs typeface="Arial"/>
              </a:rPr>
              <a:t>in the US</a:t>
            </a:r>
            <a:r>
              <a:rPr lang="en-US" sz="2400" b="1" i="1">
                <a:solidFill>
                  <a:srgbClr val="002060"/>
                </a:solidFill>
                <a:effectLst/>
                <a:latin typeface="EC Square Sans Cond Pro" panose="020B05060400000200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400">
                <a:solidFill>
                  <a:srgbClr val="002060"/>
                </a:solidFill>
                <a:latin typeface="EC Square Sans Cond Pro" panose="020B0506040000020004" pitchFamily="34" charset="0"/>
                <a:ea typeface="Times New Roman" panose="02020603050405020304" pitchFamily="18" charset="0"/>
                <a:cs typeface="Arial"/>
              </a:rPr>
              <a:t>(</a:t>
            </a:r>
            <a:r>
              <a:rPr lang="en-US" sz="2400">
                <a:solidFill>
                  <a:srgbClr val="002060"/>
                </a:solidFill>
                <a:effectLst/>
                <a:latin typeface="EC Square Sans Cond Pro" panose="020B0506040000020004" pitchFamily="34" charset="0"/>
                <a:ea typeface="Times New Roman" panose="02020603050405020304" pitchFamily="18" charset="0"/>
                <a:cs typeface="Arial"/>
              </a:rPr>
              <a:t>July 2021 to July 2023</a:t>
            </a:r>
            <a:r>
              <a:rPr lang="en-US" sz="2400">
                <a:solidFill>
                  <a:srgbClr val="002060"/>
                </a:solidFill>
                <a:latin typeface="EC Square Sans Cond Pro" panose="020B0506040000020004" pitchFamily="34" charset="0"/>
                <a:ea typeface="Times New Roman" panose="02020603050405020304" pitchFamily="18" charset="0"/>
                <a:cs typeface="Arial"/>
              </a:rPr>
              <a:t>)</a:t>
            </a:r>
            <a:endParaRPr lang="en-US">
              <a:solidFill>
                <a:srgbClr val="002060"/>
              </a:solidFill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42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5400"/>
              <a:t>…</a:t>
            </a:r>
            <a:r>
              <a:rPr lang="fr-BE" sz="5400" b="1"/>
              <a:t>but a </a:t>
            </a:r>
            <a:r>
              <a:rPr lang="fr-BE" sz="5400" b="1" err="1"/>
              <a:t>higher</a:t>
            </a:r>
            <a:r>
              <a:rPr lang="fr-BE" sz="5400" b="1"/>
              <a:t> </a:t>
            </a:r>
            <a:r>
              <a:rPr lang="fr-BE" sz="5400" b="1" err="1"/>
              <a:t>competitiveness</a:t>
            </a:r>
            <a:r>
              <a:rPr lang="fr-BE" sz="5400" b="1"/>
              <a:t> spread</a:t>
            </a:r>
            <a:r>
              <a:rPr lang="fr-BE" sz="54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83901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3">
            <a:extLst>
              <a:ext uri="{FF2B5EF4-FFF2-40B4-BE49-F238E27FC236}">
                <a16:creationId xmlns:a16="http://schemas.microsoft.com/office/drawing/2014/main" id="{8537F697-C76C-7609-2ACF-33699579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5852" y="1996039"/>
            <a:ext cx="11321732" cy="452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3F978DD-E3BF-D0F3-B239-2E01BCABE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5695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0072EE3-5F3F-6B02-237D-171DEB490407}"/>
              </a:ext>
            </a:extLst>
          </p:cNvPr>
          <p:cNvSpPr txBox="1">
            <a:spLocks/>
          </p:cNvSpPr>
          <p:nvPr/>
        </p:nvSpPr>
        <p:spPr>
          <a:xfrm>
            <a:off x="1123122" y="2495958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>
              <a:cs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E8E889E-D001-3C55-9C58-97BA080F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15" y="438558"/>
            <a:ext cx="10515600" cy="782357"/>
          </a:xfrm>
        </p:spPr>
        <p:txBody>
          <a:bodyPr/>
          <a:lstStyle/>
          <a:p>
            <a:r>
              <a:rPr lang="en-IE">
                <a:cs typeface="Arial"/>
              </a:rPr>
              <a:t>Industrial competitiveness</a:t>
            </a:r>
            <a:r>
              <a:rPr lang="en-IE" sz="3200" b="1">
                <a:latin typeface="EC Square Sans Cond Pro" panose="020B0506040000020004" pitchFamily="34" charset="0"/>
                <a:cs typeface="Arial"/>
              </a:rPr>
              <a:t> </a:t>
            </a:r>
            <a:endParaRPr lang="en-IE" sz="3200" b="1">
              <a:latin typeface="EC Square Sans Cond Pro" panose="020B05060400000200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72876-04E3-24C3-98F9-6C2DE180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2" y="1379746"/>
            <a:ext cx="11454465" cy="2204838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i="1">
                <a:solidFill>
                  <a:srgbClr val="002060"/>
                </a:solidFill>
                <a:latin typeface="EC Square Sans Cond Pro" panose="020B0506040000020004" pitchFamily="34" charset="0"/>
              </a:rPr>
              <a:t>EU electricity </a:t>
            </a:r>
            <a:r>
              <a:rPr lang="en-US" b="1" i="1">
                <a:solidFill>
                  <a:srgbClr val="002060"/>
                </a:solidFill>
                <a:latin typeface="EC Square Sans Cond Pro" panose="020B0506040000020004" pitchFamily="34" charset="0"/>
              </a:rPr>
              <a:t>industrial retail prices</a:t>
            </a:r>
            <a:r>
              <a:rPr lang="en-US" i="1">
                <a:solidFill>
                  <a:srgbClr val="002060"/>
                </a:solidFill>
                <a:latin typeface="EC Square Sans Cond Pro" panose="020B0506040000020004" pitchFamily="34" charset="0"/>
              </a:rPr>
              <a:t> </a:t>
            </a:r>
            <a:r>
              <a:rPr lang="en-US" b="1" i="1">
                <a:solidFill>
                  <a:srgbClr val="002060"/>
                </a:solidFill>
                <a:latin typeface="EC Square Sans Cond Pro" panose="020B0506040000020004" pitchFamily="34" charset="0"/>
              </a:rPr>
              <a:t>2 to 3 times higher</a:t>
            </a:r>
            <a:r>
              <a:rPr lang="en-US" i="1">
                <a:solidFill>
                  <a:srgbClr val="002060"/>
                </a:solidFill>
                <a:latin typeface="EC Square Sans Cond Pro" panose="020B0506040000020004" pitchFamily="34" charset="0"/>
              </a:rPr>
              <a:t> than in the US </a:t>
            </a:r>
            <a:r>
              <a:rPr lang="en-US" b="1" i="1">
                <a:solidFill>
                  <a:srgbClr val="002060"/>
                </a:solidFill>
                <a:latin typeface="EC Square Sans Cond Pro" panose="020B0506040000020004" pitchFamily="34" charset="0"/>
              </a:rPr>
              <a:t>(2021 to 2023)</a:t>
            </a:r>
            <a:r>
              <a:rPr lang="en-US" i="1">
                <a:solidFill>
                  <a:srgbClr val="002060"/>
                </a:solidFill>
                <a:latin typeface="EC Square Sans Cond Pro" panose="020B0506040000020004" pitchFamily="34" charset="0"/>
              </a:rPr>
              <a:t> while they were </a:t>
            </a:r>
            <a:r>
              <a:rPr lang="en-US" b="1" i="1">
                <a:solidFill>
                  <a:srgbClr val="002060"/>
                </a:solidFill>
                <a:latin typeface="EC Square Sans Cond Pro" panose="020B0506040000020004" pitchFamily="34" charset="0"/>
              </a:rPr>
              <a:t>1.5 - 2 times</a:t>
            </a:r>
            <a:r>
              <a:rPr lang="en-US" i="1">
                <a:solidFill>
                  <a:srgbClr val="002060"/>
                </a:solidFill>
                <a:latin typeface="EC Square Sans Cond Pro" panose="020B0506040000020004" pitchFamily="34" charset="0"/>
              </a:rPr>
              <a:t> higher in the past.</a:t>
            </a: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endParaRPr lang="en-US">
              <a:latin typeface="EC Square Sans Cond Pro" panose="020B0506040000020004" pitchFamily="34" charset="0"/>
              <a:ea typeface="Times New Roman" panose="02020603050405020304" pitchFamily="18" charset="0"/>
              <a:cs typeface="Arial"/>
            </a:endParaRP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endParaRPr lang="en-US">
              <a:latin typeface="EC Square Sans Cond Pro" panose="020B0506040000020004" pitchFamily="34" charset="0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n-US">
              <a:effectLst/>
              <a:latin typeface="EC Square Sans Cond Pro" panose="020B05060400000200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58A65-20C6-C8C2-12A3-A2E7FCF5F121}"/>
              </a:ext>
            </a:extLst>
          </p:cNvPr>
          <p:cNvSpPr txBox="1"/>
          <p:nvPr/>
        </p:nvSpPr>
        <p:spPr>
          <a:xfrm>
            <a:off x="159798" y="6186178"/>
            <a:ext cx="9375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i="1"/>
              <a:t>Source</a:t>
            </a:r>
            <a:r>
              <a:rPr lang="fr-BE" sz="1600" i="1"/>
              <a:t>: ENER Chief Economist</a:t>
            </a:r>
          </a:p>
        </p:txBody>
      </p:sp>
    </p:spTree>
    <p:extLst>
      <p:ext uri="{BB962C8B-B14F-4D97-AF65-F5344CB8AC3E}">
        <p14:creationId xmlns:p14="http://schemas.microsoft.com/office/powerpoint/2010/main" val="579367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3F978DD-E3BF-D0F3-B239-2E01BCABE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5695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0072EE3-5F3F-6B02-237D-171DEB490407}"/>
              </a:ext>
            </a:extLst>
          </p:cNvPr>
          <p:cNvSpPr txBox="1">
            <a:spLocks/>
          </p:cNvSpPr>
          <p:nvPr/>
        </p:nvSpPr>
        <p:spPr>
          <a:xfrm>
            <a:off x="1123122" y="2495958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>
              <a:cs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72876-04E3-24C3-98F9-6C2DE180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234670"/>
            <a:ext cx="11296650" cy="981628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4000">
                <a:solidFill>
                  <a:schemeClr val="dk2"/>
                </a:solidFill>
              </a:rPr>
              <a:t>Impact on energy intensive industries</a:t>
            </a: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endParaRPr lang="en-US" sz="1800" b="1">
              <a:latin typeface="EC Square Sans Cond Pro" panose="020B0506040000020004" pitchFamily="34" charset="0"/>
              <a:ea typeface="Times New Roman" panose="02020603050405020304" pitchFamily="18" charset="0"/>
              <a:cs typeface="Arial"/>
            </a:endParaRP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endParaRPr lang="en-US" sz="1800" b="1">
              <a:latin typeface="EC Square Sans Cond Pro" panose="020B0506040000020004" pitchFamily="34" charset="0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n-US" sz="1800" b="1">
              <a:effectLst/>
              <a:latin typeface="EC Square Sans Cond Pro" panose="020B05060400000200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13CB86-1B69-C691-DCC7-889C0DBA8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7" b="3538"/>
          <a:stretch/>
        </p:blipFill>
        <p:spPr bwMode="auto">
          <a:xfrm>
            <a:off x="1890247" y="1221812"/>
            <a:ext cx="8348906" cy="536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6C8136-8D66-3085-F253-D4817D680938}"/>
              </a:ext>
            </a:extLst>
          </p:cNvPr>
          <p:cNvSpPr txBox="1"/>
          <p:nvPr/>
        </p:nvSpPr>
        <p:spPr>
          <a:xfrm>
            <a:off x="244322" y="6105033"/>
            <a:ext cx="9375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i="1"/>
              <a:t>Source</a:t>
            </a:r>
            <a:r>
              <a:rPr lang="fr-BE" sz="1600" i="1"/>
              <a:t>: ECB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F6EF7-29CF-F4F6-C169-71BC7FB2AF65}"/>
              </a:ext>
            </a:extLst>
          </p:cNvPr>
          <p:cNvSpPr txBox="1"/>
          <p:nvPr/>
        </p:nvSpPr>
        <p:spPr>
          <a:xfrm>
            <a:off x="10026503" y="5102202"/>
            <a:ext cx="204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>
                <a:solidFill>
                  <a:srgbClr val="C00000"/>
                </a:solidFill>
              </a:rPr>
              <a:t>Energy Intensity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53DC7A-4D93-DEC2-8CF0-3E1062EDF2BF}"/>
              </a:ext>
            </a:extLst>
          </p:cNvPr>
          <p:cNvSpPr txBox="1"/>
          <p:nvPr/>
        </p:nvSpPr>
        <p:spPr>
          <a:xfrm rot="16200000">
            <a:off x="682700" y="3260982"/>
            <a:ext cx="204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>
                <a:solidFill>
                  <a:srgbClr val="C00000"/>
                </a:solidFill>
              </a:rPr>
              <a:t>Export growth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CEED06-672C-C9D6-15F1-15BAAC2307E6}"/>
              </a:ext>
            </a:extLst>
          </p:cNvPr>
          <p:cNvSpPr/>
          <p:nvPr/>
        </p:nvSpPr>
        <p:spPr>
          <a:xfrm>
            <a:off x="8368148" y="4099212"/>
            <a:ext cx="1137802" cy="659489"/>
          </a:xfrm>
          <a:prstGeom prst="ellipse">
            <a:avLst/>
          </a:prstGeom>
          <a:solidFill>
            <a:schemeClr val="accent6">
              <a:lumMod val="50000"/>
              <a:alpha val="2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8DDCD0-4207-0F38-16A4-F7A32F0ED977}"/>
              </a:ext>
            </a:extLst>
          </p:cNvPr>
          <p:cNvSpPr/>
          <p:nvPr/>
        </p:nvSpPr>
        <p:spPr>
          <a:xfrm>
            <a:off x="6790584" y="4505735"/>
            <a:ext cx="962766" cy="596459"/>
          </a:xfrm>
          <a:prstGeom prst="ellipse">
            <a:avLst/>
          </a:prstGeom>
          <a:solidFill>
            <a:schemeClr val="accent6">
              <a:lumMod val="50000"/>
              <a:alpha val="2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51945F-354D-1750-6C28-CE676E1F833D}"/>
              </a:ext>
            </a:extLst>
          </p:cNvPr>
          <p:cNvSpPr/>
          <p:nvPr/>
        </p:nvSpPr>
        <p:spPr>
          <a:xfrm>
            <a:off x="5610225" y="3048002"/>
            <a:ext cx="1733549" cy="380997"/>
          </a:xfrm>
          <a:prstGeom prst="ellipse">
            <a:avLst/>
          </a:prstGeom>
          <a:solidFill>
            <a:schemeClr val="accent6">
              <a:lumMod val="50000"/>
              <a:alpha val="2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D7AC59C-4057-586C-EA95-5AD3695A9D87}"/>
              </a:ext>
            </a:extLst>
          </p:cNvPr>
          <p:cNvSpPr/>
          <p:nvPr/>
        </p:nvSpPr>
        <p:spPr>
          <a:xfrm>
            <a:off x="4932087" y="3729879"/>
            <a:ext cx="1483213" cy="659485"/>
          </a:xfrm>
          <a:prstGeom prst="ellipse">
            <a:avLst/>
          </a:prstGeom>
          <a:solidFill>
            <a:schemeClr val="accent6">
              <a:lumMod val="50000"/>
              <a:alpha val="2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6818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5400"/>
              <a:t>…</a:t>
            </a:r>
            <a:r>
              <a:rPr lang="fr-BE" sz="5400" b="1" err="1"/>
              <a:t>Ensuring</a:t>
            </a:r>
            <a:r>
              <a:rPr lang="fr-BE" sz="5400" b="1"/>
              <a:t> the right conditions for </a:t>
            </a:r>
            <a:r>
              <a:rPr lang="fr-BE" sz="5400" b="1" err="1"/>
              <a:t>electrification</a:t>
            </a:r>
            <a:r>
              <a:rPr lang="fr-BE" sz="5400" b="1"/>
              <a:t> </a:t>
            </a:r>
            <a:r>
              <a:rPr lang="fr-BE" sz="54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52166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CEE36E-F2AF-79E9-DD80-7CF83683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latin typeface="EC Square Sans Pro" panose="020B0506040000020004" pitchFamily="34" charset="0"/>
              </a:rPr>
              <a:t>Displacing fossil fuels from the power mix leads to positive competitiveness effects (I)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E5C08B-F241-03B5-AAD5-7B5D77BA6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521862"/>
            <a:ext cx="9127991" cy="45866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36010-33EB-9FD0-658A-D2AEB2421F55}"/>
              </a:ext>
            </a:extLst>
          </p:cNvPr>
          <p:cNvSpPr txBox="1"/>
          <p:nvPr/>
        </p:nvSpPr>
        <p:spPr>
          <a:xfrm>
            <a:off x="362705" y="6036586"/>
            <a:ext cx="9375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i="1">
                <a:latin typeface="EC Square Sans Cond Pro" panose="020B0506040000020004" pitchFamily="34" charset="0"/>
              </a:rPr>
              <a:t>Source</a:t>
            </a:r>
            <a:r>
              <a:rPr lang="fr-BE" sz="1600" i="1">
                <a:latin typeface="EC Square Sans Cond Pro" panose="020B0506040000020004" pitchFamily="34" charset="0"/>
              </a:rPr>
              <a:t>: ENER Chief Economist and Joint </a:t>
            </a:r>
            <a:r>
              <a:rPr lang="fr-BE" sz="1600" i="1" err="1">
                <a:latin typeface="EC Square Sans Cond Pro" panose="020B0506040000020004" pitchFamily="34" charset="0"/>
              </a:rPr>
              <a:t>Research</a:t>
            </a:r>
            <a:r>
              <a:rPr lang="fr-BE" sz="1600" i="1">
                <a:latin typeface="EC Square Sans Cond Pro" panose="020B0506040000020004" pitchFamily="34" charset="0"/>
              </a:rPr>
              <a:t> Centre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F8E9F06-AF26-60CA-96D4-CC214696C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8492" y="1019117"/>
            <a:ext cx="2847547" cy="4116854"/>
          </a:xfrm>
        </p:spPr>
        <p:txBody>
          <a:bodyPr/>
          <a:lstStyle/>
          <a:p>
            <a:r>
              <a:rPr lang="en-US">
                <a:latin typeface="EC Square Sans Cond Pro" panose="020B0506040000020004" pitchFamily="34" charset="0"/>
              </a:rPr>
              <a:t>Russia's </a:t>
            </a:r>
            <a:r>
              <a:rPr lang="en-US" err="1">
                <a:latin typeface="EC Square Sans Cond Pro" panose="020B0506040000020004" pitchFamily="34" charset="0"/>
              </a:rPr>
              <a:t>weaponisation</a:t>
            </a:r>
            <a:r>
              <a:rPr lang="en-US">
                <a:latin typeface="EC Square Sans Cond Pro" panose="020B0506040000020004" pitchFamily="34" charset="0"/>
              </a:rPr>
              <a:t> of EU gas deliveries lead electricity prices to record highs during 2021 and 2022</a:t>
            </a:r>
          </a:p>
          <a:p>
            <a:r>
              <a:rPr lang="en-US">
                <a:latin typeface="EC Square Sans Cond Pro" panose="020B0506040000020004" pitchFamily="34" charset="0"/>
              </a:rPr>
              <a:t>EU wholesale electricity prices differences driven by generation mix and interconnection level differences</a:t>
            </a:r>
            <a:endParaRPr lang="en-IE">
              <a:latin typeface="EC Square Sans Cond Pro" panose="020B05060400000200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D733DC-DE4A-0488-7037-68FE508750C3}"/>
              </a:ext>
            </a:extLst>
          </p:cNvPr>
          <p:cNvCxnSpPr>
            <a:cxnSpLocks/>
          </p:cNvCxnSpPr>
          <p:nvPr/>
        </p:nvCxnSpPr>
        <p:spPr>
          <a:xfrm flipV="1">
            <a:off x="4397637" y="3521296"/>
            <a:ext cx="0" cy="75746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926C394-1F71-4EB5-79F2-7353734EDF49}"/>
              </a:ext>
            </a:extLst>
          </p:cNvPr>
          <p:cNvSpPr txBox="1"/>
          <p:nvPr/>
        </p:nvSpPr>
        <p:spPr>
          <a:xfrm>
            <a:off x="3829704" y="3035118"/>
            <a:ext cx="11358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>
                <a:solidFill>
                  <a:schemeClr val="accent4">
                    <a:lumMod val="75000"/>
                  </a:schemeClr>
                </a:solidFill>
              </a:rPr>
              <a:t>Aug 21 </a:t>
            </a:r>
            <a:r>
              <a:rPr lang="en-GB" sz="900">
                <a:solidFill>
                  <a:schemeClr val="accent4">
                    <a:lumMod val="75000"/>
                  </a:schemeClr>
                </a:solidFill>
              </a:rPr>
              <a:t>Russia limits exports through pipelines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63D0E8-6DBC-5F69-0FF7-5FE51F4BCF17}"/>
              </a:ext>
            </a:extLst>
          </p:cNvPr>
          <p:cNvCxnSpPr>
            <a:cxnSpLocks/>
          </p:cNvCxnSpPr>
          <p:nvPr/>
        </p:nvCxnSpPr>
        <p:spPr>
          <a:xfrm flipV="1">
            <a:off x="4965568" y="2954896"/>
            <a:ext cx="0" cy="820316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1CE631A-FEBB-FA13-5DAC-4EE4D87F91AA}"/>
              </a:ext>
            </a:extLst>
          </p:cNvPr>
          <p:cNvSpPr txBox="1"/>
          <p:nvPr/>
        </p:nvSpPr>
        <p:spPr>
          <a:xfrm>
            <a:off x="4239280" y="2724064"/>
            <a:ext cx="1135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>
                <a:solidFill>
                  <a:schemeClr val="accent4">
                    <a:lumMod val="75000"/>
                  </a:schemeClr>
                </a:solidFill>
              </a:rPr>
              <a:t>Dec 21 </a:t>
            </a:r>
            <a:r>
              <a:rPr lang="en-GB" sz="900">
                <a:solidFill>
                  <a:schemeClr val="accent4">
                    <a:lumMod val="75000"/>
                  </a:schemeClr>
                </a:solidFill>
              </a:rPr>
              <a:t>Cold spell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9CF2A1-69C8-5008-0042-A3069144142C}"/>
              </a:ext>
            </a:extLst>
          </p:cNvPr>
          <p:cNvCxnSpPr>
            <a:cxnSpLocks/>
          </p:cNvCxnSpPr>
          <p:nvPr/>
        </p:nvCxnSpPr>
        <p:spPr>
          <a:xfrm flipV="1">
            <a:off x="5375143" y="2546349"/>
            <a:ext cx="0" cy="68368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DF62DC5-AC50-73D0-6B35-C0D19FB5CBEF}"/>
              </a:ext>
            </a:extLst>
          </p:cNvPr>
          <p:cNvSpPr txBox="1"/>
          <p:nvPr/>
        </p:nvSpPr>
        <p:spPr>
          <a:xfrm>
            <a:off x="4543426" y="2153933"/>
            <a:ext cx="113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>
                <a:solidFill>
                  <a:schemeClr val="accent4">
                    <a:lumMod val="75000"/>
                  </a:schemeClr>
                </a:solidFill>
              </a:rPr>
              <a:t>Feb 22 </a:t>
            </a:r>
            <a:r>
              <a:rPr lang="en-GB" sz="900">
                <a:solidFill>
                  <a:schemeClr val="accent4">
                    <a:lumMod val="75000"/>
                  </a:schemeClr>
                </a:solidFill>
              </a:rPr>
              <a:t>Russia invades Ukraine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EB3686-AA8A-CC6E-0787-9B14348C654D}"/>
              </a:ext>
            </a:extLst>
          </p:cNvPr>
          <p:cNvCxnSpPr>
            <a:cxnSpLocks/>
          </p:cNvCxnSpPr>
          <p:nvPr/>
        </p:nvCxnSpPr>
        <p:spPr>
          <a:xfrm flipV="1">
            <a:off x="6765793" y="3595077"/>
            <a:ext cx="0" cy="68368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F5611B4-3744-2AD1-FA41-E4AE8C5BB424}"/>
              </a:ext>
            </a:extLst>
          </p:cNvPr>
          <p:cNvSpPr txBox="1"/>
          <p:nvPr/>
        </p:nvSpPr>
        <p:spPr>
          <a:xfrm>
            <a:off x="6453856" y="2906864"/>
            <a:ext cx="715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>
                <a:solidFill>
                  <a:schemeClr val="accent4">
                    <a:lumMod val="75000"/>
                  </a:schemeClr>
                </a:solidFill>
              </a:rPr>
              <a:t>Oct 22 </a:t>
            </a:r>
            <a:r>
              <a:rPr lang="en-GB" sz="900">
                <a:solidFill>
                  <a:schemeClr val="accent4">
                    <a:lumMod val="75000"/>
                  </a:schemeClr>
                </a:solidFill>
              </a:rPr>
              <a:t>Warmest October on record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FB8378-6702-72E3-4808-3BF64392B0A0}"/>
              </a:ext>
            </a:extLst>
          </p:cNvPr>
          <p:cNvCxnSpPr>
            <a:cxnSpLocks/>
          </p:cNvCxnSpPr>
          <p:nvPr/>
        </p:nvCxnSpPr>
        <p:spPr>
          <a:xfrm flipV="1">
            <a:off x="7061068" y="2724064"/>
            <a:ext cx="0" cy="68368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8699BAB-22F2-7540-881F-B40BE6604582}"/>
              </a:ext>
            </a:extLst>
          </p:cNvPr>
          <p:cNvSpPr txBox="1"/>
          <p:nvPr/>
        </p:nvSpPr>
        <p:spPr>
          <a:xfrm>
            <a:off x="7005479" y="2539398"/>
            <a:ext cx="71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>
                <a:solidFill>
                  <a:schemeClr val="accent4">
                    <a:lumMod val="75000"/>
                  </a:schemeClr>
                </a:solidFill>
              </a:rPr>
              <a:t>Dec 22 </a:t>
            </a:r>
            <a:r>
              <a:rPr lang="en-GB" sz="900">
                <a:solidFill>
                  <a:schemeClr val="accent4">
                    <a:lumMod val="75000"/>
                  </a:schemeClr>
                </a:solidFill>
              </a:rPr>
              <a:t>Cold spell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72C7B25-0F70-EC5C-B14A-CF7B62313AB2}"/>
              </a:ext>
            </a:extLst>
          </p:cNvPr>
          <p:cNvCxnSpPr>
            <a:cxnSpLocks/>
          </p:cNvCxnSpPr>
          <p:nvPr/>
        </p:nvCxnSpPr>
        <p:spPr>
          <a:xfrm flipV="1">
            <a:off x="6228522" y="2393863"/>
            <a:ext cx="0" cy="68368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4552579-0167-B5C7-8BF3-03E13D5C9738}"/>
              </a:ext>
            </a:extLst>
          </p:cNvPr>
          <p:cNvSpPr txBox="1"/>
          <p:nvPr/>
        </p:nvSpPr>
        <p:spPr>
          <a:xfrm>
            <a:off x="5830145" y="2012685"/>
            <a:ext cx="246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>
                <a:solidFill>
                  <a:schemeClr val="accent4">
                    <a:lumMod val="75000"/>
                  </a:schemeClr>
                </a:solidFill>
              </a:rPr>
              <a:t>Summer 22 </a:t>
            </a:r>
            <a:r>
              <a:rPr lang="en-GB" sz="900">
                <a:solidFill>
                  <a:schemeClr val="accent4">
                    <a:lumMod val="75000"/>
                  </a:schemeClr>
                </a:solidFill>
              </a:rPr>
              <a:t>Limited FR nuclear availability; Russia shuts down NS1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ECB8139-EBFC-0866-37BC-6E9C244CDE73}"/>
              </a:ext>
            </a:extLst>
          </p:cNvPr>
          <p:cNvCxnSpPr>
            <a:cxnSpLocks/>
          </p:cNvCxnSpPr>
          <p:nvPr/>
        </p:nvCxnSpPr>
        <p:spPr>
          <a:xfrm flipV="1">
            <a:off x="8011694" y="3821947"/>
            <a:ext cx="0" cy="68368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EC67EB6-4C0B-3CAA-C1E0-F4668611B90C}"/>
              </a:ext>
            </a:extLst>
          </p:cNvPr>
          <p:cNvSpPr txBox="1"/>
          <p:nvPr/>
        </p:nvSpPr>
        <p:spPr>
          <a:xfrm>
            <a:off x="7320188" y="3440769"/>
            <a:ext cx="157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>
                <a:solidFill>
                  <a:schemeClr val="accent4">
                    <a:lumMod val="75000"/>
                  </a:schemeClr>
                </a:solidFill>
              </a:rPr>
              <a:t>Summer 23 </a:t>
            </a:r>
            <a:r>
              <a:rPr lang="en-GB" sz="900">
                <a:solidFill>
                  <a:schemeClr val="accent4">
                    <a:lumMod val="75000"/>
                  </a:schemeClr>
                </a:solidFill>
              </a:rPr>
              <a:t>Gas storages are filled ahead of target</a:t>
            </a:r>
          </a:p>
        </p:txBody>
      </p:sp>
    </p:spTree>
    <p:extLst>
      <p:ext uri="{BB962C8B-B14F-4D97-AF65-F5344CB8AC3E}">
        <p14:creationId xmlns:p14="http://schemas.microsoft.com/office/powerpoint/2010/main" val="111291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E03F569-3168-1568-DC74-8D2B4A7BD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65"/>
          <a:stretch/>
        </p:blipFill>
        <p:spPr>
          <a:xfrm>
            <a:off x="15869" y="1798653"/>
            <a:ext cx="8421526" cy="43213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F53EE0-26BA-53BC-0438-FD4602F075F2}"/>
              </a:ext>
            </a:extLst>
          </p:cNvPr>
          <p:cNvSpPr/>
          <p:nvPr/>
        </p:nvSpPr>
        <p:spPr>
          <a:xfrm>
            <a:off x="9339309" y="5956917"/>
            <a:ext cx="1669002" cy="709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20EE21-64AD-A6DB-D7EC-5BF118231F81}"/>
              </a:ext>
            </a:extLst>
          </p:cNvPr>
          <p:cNvSpPr/>
          <p:nvPr/>
        </p:nvSpPr>
        <p:spPr>
          <a:xfrm>
            <a:off x="10705672" y="6164494"/>
            <a:ext cx="1304818" cy="501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56B9C-CFDB-9A04-1CD7-0615FBF7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70" y="191950"/>
            <a:ext cx="10515600" cy="855914"/>
          </a:xfrm>
        </p:spPr>
        <p:txBody>
          <a:bodyPr anchor="b">
            <a:noAutofit/>
          </a:bodyPr>
          <a:lstStyle/>
          <a:p>
            <a:r>
              <a:rPr lang="en-GB"/>
              <a:t>Energy prices – Monthly averages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F2235B-3588-10BD-9E57-DE6FE6082D47}"/>
              </a:ext>
            </a:extLst>
          </p:cNvPr>
          <p:cNvSpPr txBox="1"/>
          <p:nvPr/>
        </p:nvSpPr>
        <p:spPr>
          <a:xfrm>
            <a:off x="15869" y="6228221"/>
            <a:ext cx="9375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/>
              <a:t>Sources</a:t>
            </a:r>
            <a:r>
              <a:rPr lang="fr-BE" sz="1200" i="1"/>
              <a:t>: ENER Chief Economist (based on S&amp;P Global Platts, VaasaETT, Weekly Oil Bulletin)</a:t>
            </a:r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32933305-CF1A-46AC-A9A2-3D84026621F6}"/>
              </a:ext>
            </a:extLst>
          </p:cNvPr>
          <p:cNvSpPr/>
          <p:nvPr/>
        </p:nvSpPr>
        <p:spPr>
          <a:xfrm>
            <a:off x="8441730" y="4999839"/>
            <a:ext cx="3568760" cy="141543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1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latin typeface="EC Square Sans Cond Pro"/>
              </a:rPr>
              <a:t>Two-fold leverage </a:t>
            </a:r>
            <a:r>
              <a:rPr lang="en-GB" sz="1600">
                <a:latin typeface="EC Square Sans Cond Pro"/>
              </a:rPr>
              <a:t>between gas and electricity prices observed during the crisis</a:t>
            </a:r>
          </a:p>
          <a:p>
            <a:pPr algn="ctr"/>
            <a:endParaRPr lang="en-GB" sz="1400">
              <a:latin typeface="EC Square Sans Cond Pro" panose="020B0506040000020004" pitchFamily="34" charset="0"/>
            </a:endParaRPr>
          </a:p>
          <a:p>
            <a:pPr algn="ctr"/>
            <a:r>
              <a:rPr lang="en-GB" sz="1600" i="1">
                <a:latin typeface="EC Square Sans Cond Pro" panose="020B0506040000020004" pitchFamily="34" charset="0"/>
              </a:rPr>
              <a:t>Gas power plant efficiency: 2 energy units of gas to produce 1 unit of electricity</a:t>
            </a:r>
            <a:endParaRPr lang="en-IE" sz="1600" i="1">
              <a:latin typeface="EC Square Sans Cond Pro" panose="020B0506040000020004" pitchFamily="34" charset="0"/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53B69415-701A-50FA-406E-786CCBB24A8B}"/>
              </a:ext>
            </a:extLst>
          </p:cNvPr>
          <p:cNvSpPr/>
          <p:nvPr/>
        </p:nvSpPr>
        <p:spPr>
          <a:xfrm>
            <a:off x="8437395" y="1387970"/>
            <a:ext cx="3669813" cy="329521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accent6">
                    <a:lumMod val="50000"/>
                  </a:schemeClr>
                </a:solidFill>
                <a:latin typeface="EC Square Sans Cond Pro" panose="020B0506040000020004" pitchFamily="34" charset="0"/>
              </a:rPr>
              <a:t>2023 Average prices: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>
                <a:solidFill>
                  <a:schemeClr val="tx1"/>
                </a:solidFill>
                <a:latin typeface="EC Square Sans Cond Pro" panose="020B0506040000020004" pitchFamily="34" charset="0"/>
              </a:rPr>
              <a:t>Gas: </a:t>
            </a:r>
            <a:r>
              <a:rPr lang="en-GB" sz="1600">
                <a:solidFill>
                  <a:schemeClr val="tx1"/>
                </a:solidFill>
                <a:latin typeface="EC Square Sans Cond Pro" panose="020B0506040000020004" pitchFamily="34" charset="0"/>
              </a:rPr>
              <a:t>41 €/MWh  (-66%)</a:t>
            </a:r>
            <a:endParaRPr lang="en-GB" sz="1600" b="1">
              <a:solidFill>
                <a:schemeClr val="tx1"/>
              </a:solidFill>
              <a:latin typeface="EC Square Sans Cond Pro" panose="020B050604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>
                <a:solidFill>
                  <a:schemeClr val="tx1"/>
                </a:solidFill>
                <a:latin typeface="EC Square Sans Cond Pro" panose="020B0506040000020004" pitchFamily="34" charset="0"/>
              </a:rPr>
              <a:t>Retail gas:</a:t>
            </a:r>
            <a:r>
              <a:rPr lang="en-GB" sz="1600">
                <a:solidFill>
                  <a:schemeClr val="tx1"/>
                </a:solidFill>
                <a:latin typeface="EC Square Sans Cond Pro" panose="020B0506040000020004" pitchFamily="34" charset="0"/>
              </a:rPr>
              <a:t> 115 €/MWh  (-16%)</a:t>
            </a:r>
            <a:endParaRPr lang="en-GB" sz="1600" b="1">
              <a:solidFill>
                <a:schemeClr val="tx1"/>
              </a:solidFill>
              <a:latin typeface="EC Square Sans Cond Pro" panose="020B050604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>
                <a:solidFill>
                  <a:schemeClr val="tx1"/>
                </a:solidFill>
                <a:latin typeface="EC Square Sans Cond Pro" panose="020B0506040000020004" pitchFamily="34" charset="0"/>
              </a:rPr>
              <a:t>Electricity: </a:t>
            </a:r>
            <a:r>
              <a:rPr lang="en-GB" sz="1600">
                <a:solidFill>
                  <a:schemeClr val="tx1"/>
                </a:solidFill>
                <a:latin typeface="EC Square Sans Cond Pro" panose="020B0506040000020004" pitchFamily="34" charset="0"/>
              </a:rPr>
              <a:t>95 €/MWh  (-50%)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>
                <a:solidFill>
                  <a:schemeClr val="tx1"/>
                </a:solidFill>
                <a:latin typeface="EC Square Sans Cond Pro" panose="020B0506040000020004" pitchFamily="34" charset="0"/>
              </a:rPr>
              <a:t>Retail electricity</a:t>
            </a:r>
            <a:r>
              <a:rPr lang="en-GB" sz="1600">
                <a:solidFill>
                  <a:schemeClr val="tx1"/>
                </a:solidFill>
                <a:latin typeface="EC Square Sans Cond Pro" panose="020B0506040000020004" pitchFamily="34" charset="0"/>
              </a:rPr>
              <a:t>: 263 €/MWh (-10%)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>
                <a:solidFill>
                  <a:schemeClr val="tx1"/>
                </a:solidFill>
                <a:latin typeface="EC Square Sans Cond Pro" panose="020B0506040000020004" pitchFamily="34" charset="0"/>
              </a:rPr>
              <a:t>Oil: </a:t>
            </a:r>
            <a:r>
              <a:rPr lang="en-GB" sz="1600">
                <a:solidFill>
                  <a:schemeClr val="tx1"/>
                </a:solidFill>
                <a:latin typeface="EC Square Sans Cond Pro" panose="020B0506040000020004" pitchFamily="34" charset="0"/>
              </a:rPr>
              <a:t>77 €/barrel (-21%)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>
                <a:solidFill>
                  <a:schemeClr val="tx1"/>
                </a:solidFill>
                <a:latin typeface="EC Square Sans Cond Pro" panose="020B0506040000020004" pitchFamily="34" charset="0"/>
              </a:rPr>
              <a:t>Oil products: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>
                <a:solidFill>
                  <a:schemeClr val="tx1"/>
                </a:solidFill>
                <a:latin typeface="EC Square Sans Cond Pro" panose="020B0506040000020004" pitchFamily="34" charset="0"/>
              </a:rPr>
              <a:t>Diesel: </a:t>
            </a:r>
            <a:r>
              <a:rPr lang="en-GB" sz="1600">
                <a:solidFill>
                  <a:schemeClr val="tx1"/>
                </a:solidFill>
                <a:latin typeface="EC Square Sans Cond Pro" panose="020B0506040000020004" pitchFamily="34" charset="0"/>
              </a:rPr>
              <a:t>1.68 €/L (-8%)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>
                <a:solidFill>
                  <a:schemeClr val="tx1"/>
                </a:solidFill>
                <a:latin typeface="EC Square Sans Cond Pro" panose="020B0506040000020004" pitchFamily="34" charset="0"/>
              </a:rPr>
              <a:t>Gasoline: </a:t>
            </a:r>
            <a:r>
              <a:rPr lang="en-GB" sz="1600">
                <a:solidFill>
                  <a:schemeClr val="tx1"/>
                </a:solidFill>
                <a:latin typeface="EC Square Sans Cond Pro" panose="020B0506040000020004" pitchFamily="34" charset="0"/>
              </a:rPr>
              <a:t>1.74 €/L (-4%)</a:t>
            </a:r>
            <a:endParaRPr lang="en-GB" sz="1600" b="1">
              <a:solidFill>
                <a:schemeClr val="tx1"/>
              </a:solidFill>
              <a:latin typeface="EC Square Sans Cond Pro" panose="020B05060400000200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>
                <a:solidFill>
                  <a:schemeClr val="tx1"/>
                </a:solidFill>
                <a:latin typeface="EC Square Sans Cond Pro" panose="020B0506040000020004" pitchFamily="34" charset="0"/>
              </a:rPr>
              <a:t>Heating oil: </a:t>
            </a:r>
            <a:r>
              <a:rPr lang="en-GB" sz="1600">
                <a:solidFill>
                  <a:schemeClr val="tx1"/>
                </a:solidFill>
                <a:latin typeface="EC Square Sans Cond Pro" panose="020B0506040000020004" pitchFamily="34" charset="0"/>
              </a:rPr>
              <a:t>1.17 €/L (-16%)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>
                <a:solidFill>
                  <a:schemeClr val="tx1"/>
                </a:solidFill>
                <a:latin typeface="EC Square Sans Cond Pro" panose="020B0506040000020004" pitchFamily="34" charset="0"/>
              </a:rPr>
              <a:t>Coal: </a:t>
            </a:r>
            <a:r>
              <a:rPr lang="en-GB" sz="1600">
                <a:solidFill>
                  <a:schemeClr val="tx1"/>
                </a:solidFill>
                <a:latin typeface="EC Square Sans Cond Pro" panose="020B0506040000020004" pitchFamily="34" charset="0"/>
              </a:rPr>
              <a:t>119 €/ton (-58%)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>
                <a:solidFill>
                  <a:schemeClr val="tx1"/>
                </a:solidFill>
                <a:latin typeface="EC Square Sans Cond Pro" panose="020B0506040000020004" pitchFamily="34" charset="0"/>
              </a:rPr>
              <a:t>Carbon: </a:t>
            </a:r>
            <a:r>
              <a:rPr lang="en-GB" sz="1600">
                <a:solidFill>
                  <a:schemeClr val="tx1"/>
                </a:solidFill>
                <a:latin typeface="EC Square Sans Cond Pro" panose="020B0506040000020004" pitchFamily="34" charset="0"/>
              </a:rPr>
              <a:t>83 €/CO</a:t>
            </a:r>
            <a:r>
              <a:rPr lang="en-GB" sz="1600" baseline="-25000">
                <a:solidFill>
                  <a:schemeClr val="tx1"/>
                </a:solidFill>
                <a:latin typeface="EC Square Sans Cond Pro" panose="020B0506040000020004" pitchFamily="34" charset="0"/>
              </a:rPr>
              <a:t>2</a:t>
            </a:r>
            <a:r>
              <a:rPr lang="en-GB" sz="1600">
                <a:solidFill>
                  <a:schemeClr val="tx1"/>
                </a:solidFill>
                <a:latin typeface="EC Square Sans Cond Pro" panose="020B0506040000020004" pitchFamily="34" charset="0"/>
              </a:rPr>
              <a:t> (+3%)</a:t>
            </a:r>
            <a:endParaRPr lang="en-GB" sz="1600" b="1">
              <a:solidFill>
                <a:schemeClr val="tx1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A4509D-2C8C-5881-34D5-6BB14B4AECB9}"/>
              </a:ext>
            </a:extLst>
          </p:cNvPr>
          <p:cNvSpPr/>
          <p:nvPr/>
        </p:nvSpPr>
        <p:spPr>
          <a:xfrm>
            <a:off x="301379" y="3682248"/>
            <a:ext cx="6676937" cy="483085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>
                <a:solidFill>
                  <a:schemeClr val="accent6">
                    <a:lumMod val="50000"/>
                  </a:schemeClr>
                </a:solidFill>
                <a:latin typeface="EC Square Sans Cond Pro" panose="020B0506040000020004" pitchFamily="34" charset="0"/>
              </a:rPr>
              <a:t>EU energy prices in 2023 improved considerably over 2022, </a:t>
            </a:r>
            <a:r>
              <a:rPr lang="en-GB" sz="1400">
                <a:solidFill>
                  <a:schemeClr val="accent6">
                    <a:lumMod val="50000"/>
                  </a:schemeClr>
                </a:solidFill>
                <a:latin typeface="EC Square Sans Cond Pro" panose="020B0506040000020004" pitchFamily="34" charset="0"/>
              </a:rPr>
              <a:t>but prices remain above pre-crisis levels especially for retail</a:t>
            </a:r>
            <a:endParaRPr lang="en-IE" sz="1400" i="1">
              <a:solidFill>
                <a:schemeClr val="accent6">
                  <a:lumMod val="50000"/>
                </a:schemeClr>
              </a:solidFill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31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CEE36E-F2AF-79E9-DD80-7CF83683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latin typeface="EC Square Sans Pro" panose="020B0506040000020004" pitchFamily="34" charset="0"/>
              </a:rPr>
              <a:t>Displacing fossil fuels from the power mix leads to positive competitiveness effects (II)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36010-33EB-9FD0-658A-D2AEB2421F55}"/>
              </a:ext>
            </a:extLst>
          </p:cNvPr>
          <p:cNvSpPr txBox="1"/>
          <p:nvPr/>
        </p:nvSpPr>
        <p:spPr>
          <a:xfrm>
            <a:off x="327194" y="5254228"/>
            <a:ext cx="9375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i="1">
                <a:latin typeface="EC Square Sans Cond Pro" panose="020B0506040000020004" pitchFamily="34" charset="0"/>
              </a:rPr>
              <a:t>Source</a:t>
            </a:r>
            <a:r>
              <a:rPr lang="fr-BE" sz="1600" i="1">
                <a:latin typeface="EC Square Sans Cond Pro" panose="020B0506040000020004" pitchFamily="34" charset="0"/>
              </a:rPr>
              <a:t>: ENER Chief Economist and Joint </a:t>
            </a:r>
            <a:r>
              <a:rPr lang="fr-BE" sz="1600" i="1" err="1">
                <a:latin typeface="EC Square Sans Cond Pro" panose="020B0506040000020004" pitchFamily="34" charset="0"/>
              </a:rPr>
              <a:t>Research</a:t>
            </a:r>
            <a:r>
              <a:rPr lang="fr-BE" sz="1600" i="1">
                <a:latin typeface="EC Square Sans Cond Pro" panose="020B0506040000020004" pitchFamily="34" charset="0"/>
              </a:rPr>
              <a:t> Centre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F8E9F06-AF26-60CA-96D4-CC214696C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3621" y="1265217"/>
            <a:ext cx="3068379" cy="368030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>
                <a:latin typeface="EC Square Sans Cond Pro"/>
              </a:rPr>
              <a:t>Power mix drives MS electricity price differentials:</a:t>
            </a:r>
          </a:p>
          <a:p>
            <a:pPr lvl="1">
              <a:spcAft>
                <a:spcPts val="0"/>
              </a:spcAft>
            </a:pPr>
            <a:r>
              <a:rPr lang="en-US" sz="1800">
                <a:latin typeface="EC Square Sans Cond Pro"/>
              </a:rPr>
              <a:t>Italy relies predominantly on combustible fuels</a:t>
            </a:r>
          </a:p>
          <a:p>
            <a:pPr lvl="1">
              <a:spcAft>
                <a:spcPts val="0"/>
              </a:spcAft>
            </a:pPr>
            <a:r>
              <a:rPr lang="en-US" sz="1800">
                <a:latin typeface="EC Square Sans Cond Pro"/>
              </a:rPr>
              <a:t>Sweden has almost 99% of non-fossil generation</a:t>
            </a:r>
          </a:p>
          <a:p>
            <a:pPr>
              <a:spcAft>
                <a:spcPts val="0"/>
              </a:spcAft>
            </a:pPr>
            <a:r>
              <a:rPr lang="en-US" sz="2000">
                <a:latin typeface="EC Square Sans Cond Pro"/>
              </a:rPr>
              <a:t>Marginal fossil-based generation set the electricity price in the merit order</a:t>
            </a:r>
          </a:p>
          <a:p>
            <a:pPr lvl="1"/>
            <a:endParaRPr lang="en-US" sz="1600">
              <a:latin typeface="EC Square Sans Cond Pro" panose="020B0506040000020004" pitchFamily="34" charset="0"/>
            </a:endParaRPr>
          </a:p>
          <a:p>
            <a:pPr marL="457200" lvl="1" indent="0">
              <a:buNone/>
            </a:pPr>
            <a:endParaRPr lang="en-IE" sz="1600">
              <a:latin typeface="EC Square Sans Cond Pro" panose="020B05060400000200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619AE9-2851-9B96-102A-3D441E7E0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99" y="1807803"/>
            <a:ext cx="8922057" cy="324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66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BEEB78-B6C1-A347-626E-829BBA57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/>
              <a:t>Variability</a:t>
            </a:r>
            <a:r>
              <a:rPr lang="fr-BE"/>
              <a:t> in power </a:t>
            </a:r>
            <a:r>
              <a:rPr lang="fr-BE" err="1"/>
              <a:t>prices</a:t>
            </a:r>
            <a:r>
              <a:rPr lang="fr-BE"/>
              <a:t> and </a:t>
            </a:r>
            <a:r>
              <a:rPr lang="fr-BE" err="1"/>
              <a:t>diminishing</a:t>
            </a:r>
            <a:r>
              <a:rPr lang="fr-BE"/>
              <a:t> </a:t>
            </a:r>
            <a:r>
              <a:rPr lang="fr-BE" err="1"/>
              <a:t>returns</a:t>
            </a:r>
            <a:r>
              <a:rPr lang="fr-BE"/>
              <a:t> for RES in mature </a:t>
            </a:r>
            <a:r>
              <a:rPr lang="fr-BE" err="1"/>
              <a:t>markets</a:t>
            </a:r>
            <a:endParaRPr lang="fr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0D02D8-48BE-35E2-926F-DCEFDA2DC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42" y="1485176"/>
            <a:ext cx="4838449" cy="51601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65692D-FAAF-1FF2-89C9-4DD57783B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610" y="1265216"/>
            <a:ext cx="5220325" cy="538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03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5400"/>
              <a:t>…</a:t>
            </a:r>
            <a:r>
              <a:rPr lang="fr-BE" sz="5400" b="1"/>
              <a:t>2030 </a:t>
            </a:r>
            <a:r>
              <a:rPr lang="fr-BE" sz="5400" b="1" err="1"/>
              <a:t>legislation</a:t>
            </a:r>
            <a:r>
              <a:rPr lang="fr-BE" sz="5400" b="1"/>
              <a:t> </a:t>
            </a:r>
            <a:r>
              <a:rPr lang="fr-BE" sz="5400" b="1" err="1"/>
              <a:t>is</a:t>
            </a:r>
            <a:r>
              <a:rPr lang="fr-BE" sz="5400" b="1"/>
              <a:t> in place, but </a:t>
            </a:r>
            <a:r>
              <a:rPr lang="fr-BE" sz="5400" b="1" err="1"/>
              <a:t>we</a:t>
            </a:r>
            <a:r>
              <a:rPr lang="fr-BE" sz="5400" b="1"/>
              <a:t> </a:t>
            </a:r>
            <a:r>
              <a:rPr lang="fr-BE" sz="5400" b="1" err="1"/>
              <a:t>need</a:t>
            </a:r>
            <a:r>
              <a:rPr lang="fr-BE" sz="5400" b="1"/>
              <a:t> to start the </a:t>
            </a:r>
            <a:r>
              <a:rPr lang="fr-BE" sz="5400" b="1" err="1"/>
              <a:t>debate</a:t>
            </a:r>
            <a:r>
              <a:rPr lang="fr-BE" sz="5400" b="1"/>
              <a:t> about the </a:t>
            </a:r>
            <a:r>
              <a:rPr lang="fr-BE" sz="5400" b="1" err="1"/>
              <a:t>next</a:t>
            </a:r>
            <a:r>
              <a:rPr lang="fr-BE" sz="5400" b="1"/>
              <a:t> </a:t>
            </a:r>
            <a:r>
              <a:rPr lang="fr-BE" sz="5400" b="1" err="1"/>
              <a:t>decade</a:t>
            </a:r>
            <a:r>
              <a:rPr lang="fr-BE" sz="5400" b="1"/>
              <a:t>… </a:t>
            </a:r>
            <a:endParaRPr lang="fr-BE" sz="5400"/>
          </a:p>
        </p:txBody>
      </p:sp>
    </p:spTree>
    <p:extLst>
      <p:ext uri="{BB962C8B-B14F-4D97-AF65-F5344CB8AC3E}">
        <p14:creationId xmlns:p14="http://schemas.microsoft.com/office/powerpoint/2010/main" val="2295351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1047622" y="1116045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71A8807-86D7-47ED-B150-9DC774E06EE3}"/>
              </a:ext>
            </a:extLst>
          </p:cNvPr>
          <p:cNvSpPr txBox="1">
            <a:spLocks/>
          </p:cNvSpPr>
          <p:nvPr/>
        </p:nvSpPr>
        <p:spPr>
          <a:xfrm>
            <a:off x="838200" y="441341"/>
            <a:ext cx="10515600" cy="71021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defRPr/>
            </a:pPr>
            <a:r>
              <a:rPr lang="en-GB" sz="3600">
                <a:solidFill>
                  <a:srgbClr val="034EA2"/>
                </a:solidFill>
                <a:latin typeface="Arial"/>
              </a:rPr>
              <a:t>2040: The EU’s energy system is central</a:t>
            </a:r>
            <a:endParaRPr kumimoji="0" lang="en-GB" sz="2400" i="0" u="none" strike="noStrike" kern="1200" cap="none" spc="0" normalizeH="0" baseline="0" noProof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E53303-018C-4370-9F8C-159B6536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AE5DD-A6E5-AA45-84AA-127C3BB7CB0F}"/>
              </a:ext>
            </a:extLst>
          </p:cNvPr>
          <p:cNvSpPr txBox="1"/>
          <p:nvPr/>
        </p:nvSpPr>
        <p:spPr>
          <a:xfrm>
            <a:off x="1189608" y="2061195"/>
            <a:ext cx="5859262" cy="31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7417A3-6960-E61B-E754-B9B7EA5A77D3}"/>
              </a:ext>
            </a:extLst>
          </p:cNvPr>
          <p:cNvSpPr txBox="1">
            <a:spLocks/>
          </p:cNvSpPr>
          <p:nvPr/>
        </p:nvSpPr>
        <p:spPr>
          <a:xfrm>
            <a:off x="361908" y="1507223"/>
            <a:ext cx="10991892" cy="46886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53695" indent="-353695">
              <a:lnSpc>
                <a:spcPct val="114000"/>
              </a:lnSpc>
              <a:spcAft>
                <a:spcPts val="500"/>
              </a:spcAft>
              <a:buClr>
                <a:srgbClr val="034EA2"/>
              </a:buClr>
              <a:buBlip>
                <a:blip r:embed="rId3"/>
              </a:buBlip>
            </a:pPr>
            <a:r>
              <a:rPr lang="en-US"/>
              <a:t>Electrification of the economy remains key to decarbonization</a:t>
            </a:r>
            <a:endParaRPr lang="en-IE">
              <a:latin typeface="+mn-lt"/>
              <a:ea typeface="Calibri" panose="020F0502020204030204" pitchFamily="34" charset="0"/>
            </a:endParaRPr>
          </a:p>
          <a:p>
            <a:pPr marL="353695" indent="-353695">
              <a:lnSpc>
                <a:spcPct val="114000"/>
              </a:lnSpc>
              <a:spcAft>
                <a:spcPts val="500"/>
              </a:spcAft>
              <a:buClr>
                <a:srgbClr val="034EA2"/>
              </a:buClr>
              <a:buBlip>
                <a:blip r:embed="rId3"/>
              </a:buBlip>
            </a:pPr>
            <a:endParaRPr lang="en-US"/>
          </a:p>
          <a:p>
            <a:pPr marL="353695" indent="-353695">
              <a:lnSpc>
                <a:spcPct val="114000"/>
              </a:lnSpc>
              <a:spcAft>
                <a:spcPts val="500"/>
              </a:spcAft>
              <a:buClr>
                <a:srgbClr val="034EA2"/>
              </a:buClr>
              <a:buBlip>
                <a:blip r:embed="rId3"/>
              </a:buBlip>
            </a:pPr>
            <a:r>
              <a:rPr lang="en-US"/>
              <a:t>The power sector is the first to decarbonize (by 2040)</a:t>
            </a:r>
          </a:p>
          <a:p>
            <a:pPr marL="353695" indent="-353695">
              <a:lnSpc>
                <a:spcPct val="114000"/>
              </a:lnSpc>
              <a:spcAft>
                <a:spcPts val="500"/>
              </a:spcAft>
              <a:buClr>
                <a:srgbClr val="034EA2"/>
              </a:buClr>
              <a:buBlip>
                <a:blip r:embed="rId3"/>
              </a:buBlip>
            </a:pPr>
            <a:endParaRPr lang="en-IE">
              <a:latin typeface="+mn-lt"/>
              <a:ea typeface="Calibri" panose="020F0502020204030204" pitchFamily="34" charset="0"/>
            </a:endParaRPr>
          </a:p>
          <a:p>
            <a:pPr marL="353695" indent="-353695">
              <a:lnSpc>
                <a:spcPct val="114000"/>
              </a:lnSpc>
              <a:spcAft>
                <a:spcPts val="500"/>
              </a:spcAft>
              <a:buClr>
                <a:srgbClr val="034EA2"/>
              </a:buClr>
              <a:buBlip>
                <a:blip r:embed="rId3"/>
              </a:buBlip>
            </a:pPr>
            <a:r>
              <a:rPr lang="en-IE">
                <a:latin typeface="+mn-lt"/>
                <a:ea typeface="Calibri"/>
              </a:rPr>
              <a:t>Renewable energy will become the backbone of the energy system</a:t>
            </a:r>
          </a:p>
          <a:p>
            <a:pPr marL="353695" indent="-353695">
              <a:lnSpc>
                <a:spcPct val="114000"/>
              </a:lnSpc>
              <a:spcAft>
                <a:spcPts val="500"/>
              </a:spcAft>
              <a:buClr>
                <a:srgbClr val="034EA2"/>
              </a:buClr>
              <a:buBlip>
                <a:blip r:embed="rId3"/>
              </a:buBlip>
            </a:pPr>
            <a:endParaRPr lang="en-IE">
              <a:latin typeface="+mn-lt"/>
              <a:ea typeface="Calibri" panose="020F0502020204030204" pitchFamily="34" charset="0"/>
            </a:endParaRPr>
          </a:p>
          <a:p>
            <a:pPr marL="353695" indent="-353695">
              <a:lnSpc>
                <a:spcPct val="114000"/>
              </a:lnSpc>
              <a:spcAft>
                <a:spcPts val="500"/>
              </a:spcAft>
              <a:buClr>
                <a:srgbClr val="034EA2"/>
              </a:buClr>
              <a:buBlip>
                <a:blip r:embed="rId3"/>
              </a:buBlip>
            </a:pPr>
            <a:r>
              <a:rPr lang="en-IE">
                <a:latin typeface="+mn-lt"/>
                <a:ea typeface="Calibri"/>
              </a:rPr>
              <a:t>However, all low carbon energy solutions are necessary (including, nuclear, energy efficiency, storage, CCS, CCU, carbon removals, etc.)</a:t>
            </a:r>
          </a:p>
          <a:p>
            <a:pPr marL="353695" indent="-353695">
              <a:lnSpc>
                <a:spcPct val="114000"/>
              </a:lnSpc>
              <a:spcAft>
                <a:spcPts val="500"/>
              </a:spcAft>
              <a:buClr>
                <a:srgbClr val="034EA2"/>
              </a:buClr>
              <a:buBlip>
                <a:blip r:embed="rId3"/>
              </a:buBlip>
            </a:pPr>
            <a:endParaRPr lang="en-IE">
              <a:latin typeface="+mn-lt"/>
              <a:ea typeface="Calibri"/>
            </a:endParaRPr>
          </a:p>
          <a:p>
            <a:pPr marL="353695" indent="-353695">
              <a:lnSpc>
                <a:spcPct val="114000"/>
              </a:lnSpc>
              <a:spcAft>
                <a:spcPts val="500"/>
              </a:spcAft>
              <a:buClr>
                <a:srgbClr val="034EA2"/>
              </a:buClr>
              <a:buBlip>
                <a:blip r:embed="rId3"/>
              </a:buBlip>
            </a:pPr>
            <a:r>
              <a:rPr lang="en-IE" u="sng">
                <a:latin typeface="+mn-lt"/>
                <a:ea typeface="Calibri"/>
              </a:rPr>
              <a:t>Need for Industry Decarbonisation Deal</a:t>
            </a:r>
          </a:p>
          <a:p>
            <a:pPr marL="353695" indent="-353695">
              <a:lnSpc>
                <a:spcPct val="114000"/>
              </a:lnSpc>
              <a:spcAft>
                <a:spcPts val="500"/>
              </a:spcAft>
              <a:buClr>
                <a:srgbClr val="034EA2"/>
              </a:buClr>
              <a:buBlip>
                <a:blip r:embed="rId3"/>
              </a:buBlip>
            </a:pPr>
            <a:endParaRPr lang="en-IE" sz="2000">
              <a:latin typeface="+mn-lt"/>
              <a:ea typeface="Calibri" panose="020F0502020204030204" pitchFamily="34" charset="0"/>
            </a:endParaRPr>
          </a:p>
          <a:p>
            <a:pPr marL="353695" indent="-353695">
              <a:lnSpc>
                <a:spcPct val="114000"/>
              </a:lnSpc>
              <a:spcAft>
                <a:spcPts val="500"/>
              </a:spcAft>
              <a:buClr>
                <a:srgbClr val="034EA2"/>
              </a:buClr>
              <a:buBlip>
                <a:blip r:embed="rId3"/>
              </a:buBlip>
            </a:pPr>
            <a:endParaRPr lang="en-IE" sz="2000">
              <a:latin typeface="+mn-lt"/>
              <a:ea typeface="Calibri" panose="020F0502020204030204" pitchFamily="34" charset="0"/>
            </a:endParaRPr>
          </a:p>
          <a:p>
            <a:pPr marL="353695" indent="-353695">
              <a:spcAft>
                <a:spcPts val="500"/>
              </a:spcAft>
              <a:buClr>
                <a:srgbClr val="034EA2"/>
              </a:buClr>
              <a:buBlip>
                <a:blip r:embed="rId3"/>
              </a:buBlip>
            </a:pPr>
            <a:endParaRPr lang="en-IE" sz="200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65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5400" b="1"/>
              <a:t>The Green Transition </a:t>
            </a:r>
            <a:r>
              <a:rPr lang="fr-BE" sz="5400" b="1" err="1"/>
              <a:t>is</a:t>
            </a:r>
            <a:r>
              <a:rPr lang="fr-BE" sz="5400" b="1"/>
              <a:t> an </a:t>
            </a:r>
            <a:r>
              <a:rPr lang="fr-BE" sz="5400" b="1" err="1"/>
              <a:t>investment</a:t>
            </a:r>
            <a:r>
              <a:rPr lang="fr-BE" sz="5400" b="1"/>
              <a:t> agenda. </a:t>
            </a:r>
            <a:endParaRPr lang="fr-BE" sz="5400"/>
          </a:p>
        </p:txBody>
      </p:sp>
    </p:spTree>
    <p:extLst>
      <p:ext uri="{BB962C8B-B14F-4D97-AF65-F5344CB8AC3E}">
        <p14:creationId xmlns:p14="http://schemas.microsoft.com/office/powerpoint/2010/main" val="2519513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066F58-5DB2-66AC-AADF-4B49A9651A7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97524" y="6166753"/>
            <a:ext cx="2743200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35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63C54A-3AF7-05D9-3D88-D697AC177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2040: A </a:t>
            </a:r>
            <a:r>
              <a:rPr lang="fr-BE" err="1"/>
              <a:t>comprehensive</a:t>
            </a:r>
            <a:r>
              <a:rPr lang="fr-BE"/>
              <a:t> </a:t>
            </a:r>
            <a:r>
              <a:rPr lang="fr-BE" err="1"/>
              <a:t>investment</a:t>
            </a:r>
            <a:r>
              <a:rPr lang="fr-BE"/>
              <a:t> agenda</a:t>
            </a:r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31A7F-CE2B-ED74-07D7-2872FCFAD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32" y="2464234"/>
            <a:ext cx="5393690" cy="25469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4943D66-47F9-FCBD-BCD8-A019C995F1EE}"/>
              </a:ext>
            </a:extLst>
          </p:cNvPr>
          <p:cNvSpPr txBox="1">
            <a:spLocks/>
          </p:cNvSpPr>
          <p:nvPr/>
        </p:nvSpPr>
        <p:spPr>
          <a:xfrm>
            <a:off x="6381569" y="1399617"/>
            <a:ext cx="5413375" cy="33705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53695" indent="-353695">
              <a:spcAft>
                <a:spcPts val="1800"/>
              </a:spcAft>
              <a:buClr>
                <a:srgbClr val="034EA2"/>
              </a:buClr>
              <a:buBlip>
                <a:blip r:embed="rId4"/>
              </a:buBlip>
            </a:pPr>
            <a:r>
              <a:rPr lang="en-US" sz="2000">
                <a:solidFill>
                  <a:schemeClr val="tx1"/>
                </a:solidFill>
              </a:rPr>
              <a:t>€ 710 bn per year  in 1</a:t>
            </a:r>
            <a:r>
              <a:rPr lang="en-US" sz="2000" baseline="30000">
                <a:solidFill>
                  <a:schemeClr val="tx1"/>
                </a:solidFill>
              </a:rPr>
              <a:t>st</a:t>
            </a:r>
            <a:r>
              <a:rPr lang="en-US" sz="2000">
                <a:solidFill>
                  <a:schemeClr val="tx1"/>
                </a:solidFill>
              </a:rPr>
              <a:t> decade (2031-2040) for energy, and then less in 2041-2050. Equivalent to </a:t>
            </a:r>
            <a:r>
              <a:rPr lang="en-US" sz="2000"/>
              <a:t>€ 660 bn per year on average between </a:t>
            </a:r>
            <a:r>
              <a:rPr lang="en-US" sz="2000">
                <a:solidFill>
                  <a:schemeClr val="tx1"/>
                </a:solidFill>
              </a:rPr>
              <a:t>2030 – 2050</a:t>
            </a:r>
          </a:p>
          <a:p>
            <a:pPr marL="353695" indent="-353695">
              <a:spcAft>
                <a:spcPts val="1800"/>
              </a:spcAft>
              <a:buClr>
                <a:srgbClr val="034EA2"/>
              </a:buClr>
              <a:buBlip>
                <a:blip r:embed="rId4"/>
              </a:buBlip>
            </a:pPr>
            <a:r>
              <a:rPr lang="en-US" sz="2000">
                <a:solidFill>
                  <a:schemeClr val="tx1"/>
                </a:solidFill>
              </a:rPr>
              <a:t>1,5% of GDP above the investment in 2011-2020 for energy, and 0,2% of the GDP higher for transport;</a:t>
            </a:r>
          </a:p>
          <a:p>
            <a:pPr marL="353695" indent="-353695">
              <a:spcAft>
                <a:spcPts val="1800"/>
              </a:spcAft>
              <a:buClr>
                <a:srgbClr val="034EA2"/>
              </a:buClr>
              <a:buBlip>
                <a:blip r:embed="rId4"/>
              </a:buBlip>
            </a:pPr>
            <a:r>
              <a:rPr lang="en-US" sz="2000">
                <a:solidFill>
                  <a:schemeClr val="tx1"/>
                </a:solidFill>
              </a:rPr>
              <a:t>Share of GDP is comparable to this decade;</a:t>
            </a:r>
          </a:p>
          <a:p>
            <a:pPr marL="353695" indent="-353695">
              <a:spcAft>
                <a:spcPts val="1800"/>
              </a:spcAft>
              <a:buClr>
                <a:srgbClr val="034EA2"/>
              </a:buClr>
              <a:buBlip>
                <a:blip r:embed="rId4"/>
              </a:buBlip>
            </a:pPr>
            <a:r>
              <a:rPr lang="en-US" sz="2000"/>
              <a:t>The 2040 target gives regulatory certainty for long-term investments implementing the 2030 targets</a:t>
            </a:r>
          </a:p>
          <a:p>
            <a:pPr marL="353695" indent="-353695">
              <a:spcAft>
                <a:spcPts val="1800"/>
              </a:spcAft>
              <a:buClr>
                <a:srgbClr val="034EA2"/>
              </a:buClr>
              <a:buFont typeface="Arial"/>
              <a:buBlip>
                <a:blip r:embed="rId4"/>
              </a:buBlip>
            </a:pPr>
            <a:endParaRPr lang="en-US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D6E91F-795D-05FA-4BA3-A49F4E5440F9}"/>
              </a:ext>
            </a:extLst>
          </p:cNvPr>
          <p:cNvSpPr txBox="1"/>
          <p:nvPr/>
        </p:nvSpPr>
        <p:spPr>
          <a:xfrm>
            <a:off x="968194" y="2037328"/>
            <a:ext cx="5413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Average annual energy system investment needs (% GDP)</a:t>
            </a:r>
            <a:endParaRPr lang="en-IE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BFC5D-EBAD-1AC9-4202-2BC829B4E274}"/>
              </a:ext>
            </a:extLst>
          </p:cNvPr>
          <p:cNvSpPr txBox="1"/>
          <p:nvPr/>
        </p:nvSpPr>
        <p:spPr>
          <a:xfrm>
            <a:off x="1196258" y="4991848"/>
            <a:ext cx="4059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Figure 103 of the IA Annex 8, section 2.2.1</a:t>
            </a:r>
            <a:endParaRPr lang="en-IE" sz="1200" i="1"/>
          </a:p>
        </p:txBody>
      </p:sp>
    </p:spTree>
    <p:extLst>
      <p:ext uri="{BB962C8B-B14F-4D97-AF65-F5344CB8AC3E}">
        <p14:creationId xmlns:p14="http://schemas.microsoft.com/office/powerpoint/2010/main" val="2380536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AF53EE0-26BA-53BC-0438-FD4602F075F2}"/>
              </a:ext>
            </a:extLst>
          </p:cNvPr>
          <p:cNvSpPr/>
          <p:nvPr/>
        </p:nvSpPr>
        <p:spPr>
          <a:xfrm>
            <a:off x="9339309" y="5956917"/>
            <a:ext cx="1669002" cy="709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20EE21-64AD-A6DB-D7EC-5BF118231F81}"/>
              </a:ext>
            </a:extLst>
          </p:cNvPr>
          <p:cNvSpPr/>
          <p:nvPr/>
        </p:nvSpPr>
        <p:spPr>
          <a:xfrm>
            <a:off x="10705672" y="6164494"/>
            <a:ext cx="1304818" cy="501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56B9C-CFDB-9A04-1CD7-0615FBF7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70" y="191950"/>
            <a:ext cx="10515600" cy="855914"/>
          </a:xfrm>
        </p:spPr>
        <p:txBody>
          <a:bodyPr anchor="b">
            <a:noAutofit/>
          </a:bodyPr>
          <a:lstStyle/>
          <a:p>
            <a:r>
              <a:rPr lang="en-GB"/>
              <a:t>Natural gas demand reduction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82A463-033A-811F-2E14-BC57876795F7}"/>
              </a:ext>
            </a:extLst>
          </p:cNvPr>
          <p:cNvSpPr txBox="1"/>
          <p:nvPr/>
        </p:nvSpPr>
        <p:spPr>
          <a:xfrm>
            <a:off x="238880" y="6356790"/>
            <a:ext cx="9375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i="1"/>
              <a:t>Source</a:t>
            </a:r>
            <a:r>
              <a:rPr lang="fr-BE" sz="1600" i="1"/>
              <a:t>: ENER Chief Economist (based on Eurostat)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7B10D-2623-CADF-6E31-E122CEACF5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494820"/>
            <a:ext cx="8337129" cy="46073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F568C0-7662-48DE-DA82-162EF4EA86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09507" y="2823610"/>
            <a:ext cx="4410781" cy="2724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1D4454-7CD1-F797-33DB-D749BE39AB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507500" y="4185669"/>
            <a:ext cx="1986033" cy="1000265"/>
          </a:xfrm>
          <a:prstGeom prst="rect">
            <a:avLst/>
          </a:prstGeom>
        </p:spPr>
      </p:pic>
      <p:pic>
        <p:nvPicPr>
          <p:cNvPr id="6" name="Picture 5" descr="A close up of text&#10;&#10;Description automatically generated">
            <a:extLst>
              <a:ext uri="{FF2B5EF4-FFF2-40B4-BE49-F238E27FC236}">
                <a16:creationId xmlns:a16="http://schemas.microsoft.com/office/drawing/2014/main" id="{D5FD7AAA-7869-6E81-CCCD-AC4644DEA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1389" y="4185669"/>
            <a:ext cx="2210108" cy="8668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9CA96-6FF0-20CD-E079-74B668BE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1107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5400"/>
              <a:t>…</a:t>
            </a:r>
            <a:r>
              <a:rPr lang="fr-BE" sz="5400" err="1"/>
              <a:t>B</a:t>
            </a:r>
            <a:r>
              <a:rPr lang="fr-BE" sz="5400" b="1" err="1"/>
              <a:t>etter</a:t>
            </a:r>
            <a:r>
              <a:rPr lang="fr-BE" sz="5400" b="1"/>
              <a:t> </a:t>
            </a:r>
            <a:r>
              <a:rPr lang="fr-BE" sz="5400" b="1" err="1"/>
              <a:t>fundamentals</a:t>
            </a:r>
            <a:r>
              <a:rPr lang="fr-BE" sz="5400" b="1"/>
              <a:t> </a:t>
            </a:r>
            <a:r>
              <a:rPr lang="fr-BE" sz="5400" b="1" err="1"/>
              <a:t>since</a:t>
            </a:r>
            <a:r>
              <a:rPr lang="fr-BE" sz="5400" b="1"/>
              <a:t> the </a:t>
            </a:r>
            <a:r>
              <a:rPr lang="fr-BE" sz="5400" b="1" err="1"/>
              <a:t>crisis</a:t>
            </a:r>
            <a:r>
              <a:rPr lang="fr-BE" sz="54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1405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DA89012-F485-A327-FA2C-4F1030C75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5" y="1566372"/>
            <a:ext cx="7243861" cy="50328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C56B9C-CFDB-9A04-1CD7-0615FBF7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70" y="191950"/>
            <a:ext cx="10515600" cy="855914"/>
          </a:xfrm>
        </p:spPr>
        <p:txBody>
          <a:bodyPr anchor="b">
            <a:noAutofit/>
          </a:bodyPr>
          <a:lstStyle/>
          <a:p>
            <a:r>
              <a:rPr lang="en-GB" sz="3200" b="1" dirty="0">
                <a:latin typeface="EC Square Sans Pro"/>
              </a:rPr>
              <a:t>Storages </a:t>
            </a:r>
            <a:r>
              <a:rPr lang="en-GB" sz="3200" dirty="0">
                <a:latin typeface="EC Square Sans Pro"/>
              </a:rPr>
              <a:t>- Improved 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EC Square Sans Pro"/>
              </a:rPr>
              <a:t>gas</a:t>
            </a:r>
            <a:r>
              <a:rPr lang="en-GB" sz="3200" dirty="0">
                <a:latin typeface="EC Square Sans Pro"/>
              </a:rPr>
              <a:t> market fundamentals </a:t>
            </a:r>
            <a:endParaRPr lang="en-GB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82A463-033A-811F-2E14-BC57876795F7}"/>
              </a:ext>
            </a:extLst>
          </p:cNvPr>
          <p:cNvSpPr txBox="1"/>
          <p:nvPr/>
        </p:nvSpPr>
        <p:spPr>
          <a:xfrm>
            <a:off x="387341" y="6496773"/>
            <a:ext cx="9375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i="1"/>
              <a:t>Source</a:t>
            </a:r>
            <a:r>
              <a:rPr lang="fr-BE" sz="1600" i="1"/>
              <a:t>: ENER Chief Economist (based on GIE-AGSI)</a:t>
            </a:r>
          </a:p>
        </p:txBody>
      </p:sp>
      <p:pic>
        <p:nvPicPr>
          <p:cNvPr id="4" name="Picture 3" descr="A number of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AEC313FD-B5F8-5974-91B8-C67B10A84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55" y="1864587"/>
            <a:ext cx="1339990" cy="10085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7FF953-1CA8-6124-7771-199B8E38B5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91626" y="1862174"/>
            <a:ext cx="4542497" cy="333324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9046B4-B24C-E1EB-4023-688EEBD4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5</a:t>
            </a:fld>
            <a:endParaRPr lang="en-GB"/>
          </a:p>
        </p:txBody>
      </p:sp>
      <p:pic>
        <p:nvPicPr>
          <p:cNvPr id="13" name="Picture 12" descr="A close-up of numbers&#10;&#10;Description automatically generated">
            <a:extLst>
              <a:ext uri="{FF2B5EF4-FFF2-40B4-BE49-F238E27FC236}">
                <a16:creationId xmlns:a16="http://schemas.microsoft.com/office/drawing/2014/main" id="{87A0D3A2-6FE9-BC43-A545-CCFF78775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991" y="4271853"/>
            <a:ext cx="2581635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6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AF53EE0-26BA-53BC-0438-FD4602F075F2}"/>
              </a:ext>
            </a:extLst>
          </p:cNvPr>
          <p:cNvSpPr/>
          <p:nvPr/>
        </p:nvSpPr>
        <p:spPr>
          <a:xfrm>
            <a:off x="9339309" y="5956917"/>
            <a:ext cx="1669002" cy="709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20EE21-64AD-A6DB-D7EC-5BF118231F81}"/>
              </a:ext>
            </a:extLst>
          </p:cNvPr>
          <p:cNvSpPr/>
          <p:nvPr/>
        </p:nvSpPr>
        <p:spPr>
          <a:xfrm>
            <a:off x="10705672" y="6164494"/>
            <a:ext cx="1304818" cy="501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56B9C-CFDB-9A04-1CD7-0615FBF7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70" y="191950"/>
            <a:ext cx="10515600" cy="855914"/>
          </a:xfrm>
        </p:spPr>
        <p:txBody>
          <a:bodyPr anchor="b">
            <a:noAutofit/>
          </a:bodyPr>
          <a:lstStyle/>
          <a:p>
            <a:r>
              <a:rPr lang="en-GB" b="1" dirty="0">
                <a:latin typeface="EC Square Sans Pro" panose="020B0506040000020004" pitchFamily="34" charset="0"/>
              </a:rPr>
              <a:t>Natural gas demand reduction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82A463-033A-811F-2E14-BC57876795F7}"/>
              </a:ext>
            </a:extLst>
          </p:cNvPr>
          <p:cNvSpPr txBox="1"/>
          <p:nvPr/>
        </p:nvSpPr>
        <p:spPr>
          <a:xfrm>
            <a:off x="826788" y="5520486"/>
            <a:ext cx="7658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/>
              <a:t>Source</a:t>
            </a:r>
            <a:r>
              <a:rPr lang="fr-BE" sz="1200" i="1" dirty="0"/>
              <a:t>: </a:t>
            </a:r>
            <a:r>
              <a:rPr lang="en-US" sz="1200" i="1" dirty="0"/>
              <a:t>DG ENER Chief Economist Team based on Eurostat NRG_CB_GASM</a:t>
            </a:r>
            <a:endParaRPr lang="fr-BE" sz="1200" i="1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514EDB1-BDFD-DD2A-B4CA-FECB03B268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421384"/>
              </p:ext>
            </p:extLst>
          </p:nvPr>
        </p:nvGraphicFramePr>
        <p:xfrm>
          <a:off x="659219" y="2009553"/>
          <a:ext cx="4933507" cy="322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2BE11F3-299E-E323-EED9-53FCDF0813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896161"/>
              </p:ext>
            </p:extLst>
          </p:nvPr>
        </p:nvGraphicFramePr>
        <p:xfrm>
          <a:off x="5699095" y="2221354"/>
          <a:ext cx="5571968" cy="329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62A0461-8083-CA84-13E5-4368A44C732E}"/>
              </a:ext>
            </a:extLst>
          </p:cNvPr>
          <p:cNvSpPr txBox="1"/>
          <p:nvPr/>
        </p:nvSpPr>
        <p:spPr>
          <a:xfrm>
            <a:off x="1254310" y="1701783"/>
            <a:ext cx="425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dirty="0">
                <a:latin typeface="EC Square Sans Cond Pro" panose="020B0506040000020004" pitchFamily="34" charset="0"/>
              </a:rPr>
              <a:t>Monthly EU natural gas demand 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FF80F-BB70-BE31-7AE4-BDD6A41878A2}"/>
              </a:ext>
            </a:extLst>
          </p:cNvPr>
          <p:cNvSpPr txBox="1"/>
          <p:nvPr/>
        </p:nvSpPr>
        <p:spPr>
          <a:xfrm>
            <a:off x="6701107" y="1550157"/>
            <a:ext cx="3763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dirty="0">
                <a:latin typeface="EC Square Sans Cond Pro" panose="020B0506040000020004" pitchFamily="34" charset="0"/>
              </a:rPr>
              <a:t>Change in natural gas demand between August 2022 and March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700707-CAFD-10F3-A990-0DE4E2452507}"/>
              </a:ext>
            </a:extLst>
          </p:cNvPr>
          <p:cNvSpPr txBox="1"/>
          <p:nvPr/>
        </p:nvSpPr>
        <p:spPr>
          <a:xfrm>
            <a:off x="7374567" y="4079474"/>
            <a:ext cx="22210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latin typeface="EC Square Sans Cond Pro" panose="020B0506040000020004" pitchFamily="34" charset="0"/>
              </a:rPr>
              <a:t>Demand reduction </a:t>
            </a:r>
          </a:p>
          <a:p>
            <a:pPr algn="ctr"/>
            <a:r>
              <a:rPr lang="en-IE" sz="2000" dirty="0">
                <a:latin typeface="EC Square Sans Cond Pro" panose="020B0506040000020004" pitchFamily="34" charset="0"/>
              </a:rPr>
              <a:t>18%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C9BEBF-C7B5-7DE5-F05F-CF3A7D3E9C4F}"/>
              </a:ext>
            </a:extLst>
          </p:cNvPr>
          <p:cNvSpPr txBox="1"/>
          <p:nvPr/>
        </p:nvSpPr>
        <p:spPr>
          <a:xfrm>
            <a:off x="8406726" y="4079473"/>
            <a:ext cx="274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latin typeface="EC Square Sans Cond Pro" panose="020B0506040000020004" pitchFamily="34" charset="0"/>
              </a:rPr>
              <a:t>Volumes saved </a:t>
            </a:r>
          </a:p>
          <a:p>
            <a:pPr algn="ctr"/>
            <a:r>
              <a:rPr lang="en-IE" sz="2000" dirty="0">
                <a:latin typeface="EC Square Sans Cond Pro" panose="020B0506040000020004" pitchFamily="34" charset="0"/>
              </a:rPr>
              <a:t>125 </a:t>
            </a:r>
            <a:r>
              <a:rPr lang="en-IE" sz="2000" dirty="0" err="1">
                <a:latin typeface="EC Square Sans Cond Pro" panose="020B0506040000020004" pitchFamily="34" charset="0"/>
              </a:rPr>
              <a:t>bcm</a:t>
            </a:r>
            <a:endParaRPr lang="en-IE" sz="2000" dirty="0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291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56B9C-CFDB-9A04-1CD7-0615FBF7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818"/>
            <a:ext cx="10515600" cy="855914"/>
          </a:xfrm>
        </p:spPr>
        <p:txBody>
          <a:bodyPr anchor="b">
            <a:noAutofit/>
          </a:bodyPr>
          <a:lstStyle/>
          <a:p>
            <a:r>
              <a:rPr lang="en-GB">
                <a:latin typeface="EC Square Sans Pro"/>
              </a:rPr>
              <a:t>Natural gas storages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82A463-033A-811F-2E14-BC57876795F7}"/>
              </a:ext>
            </a:extLst>
          </p:cNvPr>
          <p:cNvSpPr txBox="1"/>
          <p:nvPr/>
        </p:nvSpPr>
        <p:spPr>
          <a:xfrm>
            <a:off x="274391" y="6482855"/>
            <a:ext cx="9375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i="1"/>
              <a:t>Source</a:t>
            </a:r>
            <a:r>
              <a:rPr lang="fr-BE" sz="1600" i="1"/>
              <a:t>: ENER Chief Economist (based on GIE-AGSI)</a:t>
            </a: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E9D0A4C7-669E-E3AA-4540-1644000597AF}"/>
              </a:ext>
            </a:extLst>
          </p:cNvPr>
          <p:cNvSpPr/>
          <p:nvPr/>
        </p:nvSpPr>
        <p:spPr>
          <a:xfrm>
            <a:off x="6358514" y="1117600"/>
            <a:ext cx="5833485" cy="56765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 sz="1700" b="1">
                <a:solidFill>
                  <a:schemeClr val="accent1">
                    <a:lumMod val="75000"/>
                  </a:schemeClr>
                </a:solidFill>
                <a:latin typeface="EC Square Sans Cond Pro" panose="020B0506040000020004" pitchFamily="34" charset="0"/>
              </a:rPr>
              <a:t>Good starting point in storage in 2024: </a:t>
            </a:r>
            <a:r>
              <a:rPr lang="en-IE" sz="1700" b="1">
                <a:solidFill>
                  <a:srgbClr val="C00000"/>
                </a:solidFill>
                <a:latin typeface="EC Square Sans Cond Pro" panose="020B0506040000020004" pitchFamily="34" charset="0"/>
              </a:rPr>
              <a:t>85%</a:t>
            </a:r>
          </a:p>
          <a:p>
            <a:pPr algn="ctr"/>
            <a:endParaRPr lang="en-IE" sz="1700" b="1">
              <a:solidFill>
                <a:srgbClr val="C00000"/>
              </a:solidFill>
              <a:latin typeface="EC Square Sans Cond Pro" panose="020B0506040000020004" pitchFamily="34" charset="0"/>
            </a:endParaRPr>
          </a:p>
          <a:p>
            <a:pPr algn="ctr"/>
            <a:r>
              <a:rPr lang="en-IE" sz="1700" b="1">
                <a:solidFill>
                  <a:schemeClr val="accent1">
                    <a:lumMod val="75000"/>
                  </a:schemeClr>
                </a:solidFill>
                <a:latin typeface="EC Square Sans Cond Pro" panose="020B0506040000020004" pitchFamily="34" charset="0"/>
              </a:rPr>
              <a:t>We can handle Russian pipeline disruption</a:t>
            </a:r>
          </a:p>
          <a:p>
            <a:pPr algn="ctr"/>
            <a:endParaRPr lang="en-IE" sz="1700" b="1">
              <a:solidFill>
                <a:schemeClr val="accent1">
                  <a:lumMod val="75000"/>
                </a:schemeClr>
              </a:solidFill>
              <a:latin typeface="EC Square Sans Cond Pro" panose="020B0506040000020004" pitchFamily="34" charset="0"/>
            </a:endParaRPr>
          </a:p>
          <a:p>
            <a:pPr algn="ctr"/>
            <a:r>
              <a:rPr lang="en-IE" sz="1700" b="1">
                <a:solidFill>
                  <a:schemeClr val="accent1">
                    <a:lumMod val="75000"/>
                  </a:schemeClr>
                </a:solidFill>
                <a:latin typeface="EC Square Sans Cond Pro" panose="020B0506040000020004" pitchFamily="34" charset="0"/>
              </a:rPr>
              <a:t>If “15% demand reduction” </a:t>
            </a:r>
            <a:r>
              <a:rPr lang="en-IE" sz="1700">
                <a:latin typeface="EC Square Sans Cond Pro" panose="020B0506040000020004" pitchFamily="34" charset="0"/>
              </a:rPr>
              <a:t>:</a:t>
            </a:r>
            <a:r>
              <a:rPr lang="en-IE" sz="1700" b="1">
                <a:solidFill>
                  <a:schemeClr val="accent1">
                    <a:lumMod val="75000"/>
                  </a:schemeClr>
                </a:solidFill>
                <a:latin typeface="EC Square Sans Cond Pro" panose="020B0506040000020004" pitchFamily="34" charset="0"/>
              </a:rPr>
              <a:t>continues in 2024:</a:t>
            </a:r>
            <a:r>
              <a:rPr lang="en-IE" sz="1700">
                <a:latin typeface="EC Square Sans Cond Pro" panose="020B0506040000020004" pitchFamily="34" charset="0"/>
              </a:rPr>
              <a:t> </a:t>
            </a:r>
            <a:r>
              <a:rPr lang="en-IE" sz="1700">
                <a:solidFill>
                  <a:srgbClr val="C00000"/>
                </a:solidFill>
                <a:latin typeface="EC Square Sans Cond Pro" panose="020B0506040000020004" pitchFamily="34" charset="0"/>
              </a:rPr>
              <a:t>53% storage  end-March 2024 ; 80% end-September 2024</a:t>
            </a:r>
          </a:p>
          <a:p>
            <a:pPr algn="ctr"/>
            <a:endParaRPr lang="en-IE" sz="1700" b="1">
              <a:solidFill>
                <a:schemeClr val="accent1">
                  <a:lumMod val="75000"/>
                </a:schemeClr>
              </a:solidFill>
              <a:latin typeface="EC Square Sans Cond Pro" panose="020B0506040000020004" pitchFamily="34" charset="0"/>
            </a:endParaRPr>
          </a:p>
          <a:p>
            <a:pPr algn="ctr"/>
            <a:r>
              <a:rPr lang="en-US" sz="1700" b="1">
                <a:solidFill>
                  <a:schemeClr val="accent1">
                    <a:lumMod val="75000"/>
                  </a:schemeClr>
                </a:solidFill>
                <a:latin typeface="EC Square Sans Cond Pro" panose="020B0506040000020004" pitchFamily="34" charset="0"/>
              </a:rPr>
              <a:t>If half of industrial demand reduction back on lower prices: </a:t>
            </a:r>
            <a:r>
              <a:rPr lang="en-IE" sz="1700">
                <a:latin typeface="EC Square Sans Cond Pro" panose="020B0506040000020004" pitchFamily="34" charset="0"/>
              </a:rPr>
              <a:t> </a:t>
            </a:r>
            <a:r>
              <a:rPr lang="en-IE" sz="1700">
                <a:solidFill>
                  <a:schemeClr val="tx1"/>
                </a:solidFill>
                <a:latin typeface="EC Square Sans Cond Pro" panose="020B0506040000020004" pitchFamily="34" charset="0"/>
              </a:rPr>
              <a:t>50% storage at end-March 2024</a:t>
            </a:r>
          </a:p>
          <a:p>
            <a:pPr algn="ctr"/>
            <a:endParaRPr lang="en-IE" sz="1700">
              <a:latin typeface="EC Square Sans Cond Pro" panose="020B0506040000020004" pitchFamily="34" charset="0"/>
            </a:endParaRPr>
          </a:p>
          <a:p>
            <a:pPr algn="ctr"/>
            <a:r>
              <a:rPr lang="en-IE" sz="1700" b="1">
                <a:solidFill>
                  <a:schemeClr val="accent1">
                    <a:lumMod val="75000"/>
                  </a:schemeClr>
                </a:solidFill>
                <a:latin typeface="EC Square Sans Cond Pro" panose="020B0506040000020004" pitchFamily="34" charset="0"/>
              </a:rPr>
              <a:t>But</a:t>
            </a:r>
            <a:r>
              <a:rPr lang="en-IE" sz="1700" b="1">
                <a:latin typeface="EC Square Sans Cond Pro" panose="020B0506040000020004" pitchFamily="34" charset="0"/>
              </a:rPr>
              <a:t> </a:t>
            </a:r>
            <a:r>
              <a:rPr lang="en-IE" sz="1700" b="1">
                <a:solidFill>
                  <a:schemeClr val="accent1">
                    <a:lumMod val="75000"/>
                  </a:schemeClr>
                </a:solidFill>
                <a:latin typeface="EC Square Sans Cond Pro" panose="020B0506040000020004" pitchFamily="34" charset="0"/>
              </a:rPr>
              <a:t>in medium term still can’t afford </a:t>
            </a:r>
            <a:r>
              <a:rPr lang="en-IE" sz="1700" b="1" i="1">
                <a:solidFill>
                  <a:schemeClr val="accent1">
                    <a:lumMod val="75000"/>
                  </a:schemeClr>
                </a:solidFill>
                <a:latin typeface="EC Square Sans Cond Pro" panose="020B0506040000020004" pitchFamily="34" charset="0"/>
              </a:rPr>
              <a:t>back-to-normal </a:t>
            </a:r>
            <a:r>
              <a:rPr lang="en-IE" sz="1700" b="1">
                <a:solidFill>
                  <a:schemeClr val="accent1">
                    <a:lumMod val="75000"/>
                  </a:schemeClr>
                </a:solidFill>
                <a:latin typeface="EC Square Sans Cond Pro" panose="020B0506040000020004" pitchFamily="34" charset="0"/>
              </a:rPr>
              <a:t>demand</a:t>
            </a:r>
          </a:p>
          <a:p>
            <a:pPr algn="ctr"/>
            <a:endParaRPr lang="en-IE" sz="1700">
              <a:latin typeface="EC Square Sans Cond Pro" panose="020B0506040000020004" pitchFamily="34" charset="0"/>
            </a:endParaRPr>
          </a:p>
          <a:p>
            <a:pPr algn="ctr"/>
            <a:r>
              <a:rPr lang="en-IE" sz="1700" b="1">
                <a:solidFill>
                  <a:schemeClr val="accent6">
                    <a:lumMod val="50000"/>
                  </a:schemeClr>
                </a:solidFill>
                <a:latin typeface="EC Square Sans Cond Pro" panose="020B0506040000020004" pitchFamily="34" charset="0"/>
              </a:rPr>
              <a:t>Downward risks: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>
                    <a:lumMod val="50000"/>
                  </a:schemeClr>
                </a:solidFill>
                <a:latin typeface="EC Square Sans Cond Pro"/>
              </a:rPr>
              <a:t>Middle East conflict supply/trade disruptions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700">
                <a:solidFill>
                  <a:schemeClr val="tx1">
                    <a:lumMod val="50000"/>
                  </a:schemeClr>
                </a:solidFill>
                <a:latin typeface="EC Square Sans Cond Pro" panose="020B0506040000020004" pitchFamily="34" charset="0"/>
              </a:rPr>
              <a:t>Chinese natural gas demand recovery (unlikely)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700">
                <a:solidFill>
                  <a:schemeClr val="tx1">
                    <a:lumMod val="50000"/>
                  </a:schemeClr>
                </a:solidFill>
                <a:latin typeface="EC Square Sans Cond Pro"/>
              </a:rPr>
              <a:t>Colder-than-average winter (very unlikely)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700">
              <a:solidFill>
                <a:schemeClr val="tx1">
                  <a:lumMod val="50000"/>
                </a:schemeClr>
              </a:solidFill>
              <a:latin typeface="EC Square Sans Cond Pro" panose="020B0506040000020004" pitchFamily="34" charset="0"/>
            </a:endParaRPr>
          </a:p>
          <a:p>
            <a:pPr algn="ctr"/>
            <a:r>
              <a:rPr lang="en-IE" sz="1700" b="1">
                <a:solidFill>
                  <a:schemeClr val="accent6">
                    <a:lumMod val="50000"/>
                  </a:schemeClr>
                </a:solidFill>
                <a:latin typeface="EC Square Sans Cond Pro" panose="020B0506040000020004" pitchFamily="34" charset="0"/>
              </a:rPr>
              <a:t>Upward risks: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700">
                <a:solidFill>
                  <a:schemeClr val="tx1">
                    <a:lumMod val="50000"/>
                  </a:schemeClr>
                </a:solidFill>
                <a:latin typeface="EC Square Sans Cond Pro" panose="020B0506040000020004" pitchFamily="34" charset="0"/>
              </a:rPr>
              <a:t>Milder 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700">
                <a:solidFill>
                  <a:schemeClr val="tx1">
                    <a:lumMod val="50000"/>
                  </a:schemeClr>
                </a:solidFill>
                <a:latin typeface="EC Square Sans Cond Pro"/>
              </a:rPr>
              <a:t>Maintain demand reduction in industry/power sector)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4D39A06A-0C0F-2A62-FD16-EECF43BA1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3847"/>
            <a:ext cx="6358515" cy="418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68252B-9E0C-F8B5-75B8-0608AB407500}"/>
              </a:ext>
            </a:extLst>
          </p:cNvPr>
          <p:cNvSpPr txBox="1"/>
          <p:nvPr/>
        </p:nvSpPr>
        <p:spPr>
          <a:xfrm>
            <a:off x="137195" y="5433257"/>
            <a:ext cx="608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1600">
                <a:solidFill>
                  <a:schemeClr val="tx1">
                    <a:lumMod val="50000"/>
                  </a:schemeClr>
                </a:solidFill>
                <a:latin typeface="EC Square Sans Cond Pro" panose="020B0506040000020004" pitchFamily="34" charset="0"/>
              </a:rPr>
              <a:t>We assume no Russian pipeline gas which is partially compensated by a maximised LNG imports from non-Russian suppliers. </a:t>
            </a:r>
          </a:p>
        </p:txBody>
      </p:sp>
    </p:spTree>
    <p:extLst>
      <p:ext uri="{BB962C8B-B14F-4D97-AF65-F5344CB8AC3E}">
        <p14:creationId xmlns:p14="http://schemas.microsoft.com/office/powerpoint/2010/main" val="18777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49CB1C-724B-6BDD-3A0D-6563106E0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1" r="49604" b="88763"/>
          <a:stretch/>
        </p:blipFill>
        <p:spPr>
          <a:xfrm>
            <a:off x="96962" y="1683777"/>
            <a:ext cx="5753491" cy="3385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F53EE0-26BA-53BC-0438-FD4602F075F2}"/>
              </a:ext>
            </a:extLst>
          </p:cNvPr>
          <p:cNvSpPr/>
          <p:nvPr/>
        </p:nvSpPr>
        <p:spPr>
          <a:xfrm>
            <a:off x="9339309" y="5956917"/>
            <a:ext cx="1669002" cy="709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20EE21-64AD-A6DB-D7EC-5BF118231F81}"/>
              </a:ext>
            </a:extLst>
          </p:cNvPr>
          <p:cNvSpPr/>
          <p:nvPr/>
        </p:nvSpPr>
        <p:spPr>
          <a:xfrm>
            <a:off x="10705672" y="6164494"/>
            <a:ext cx="1304818" cy="501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56B9C-CFDB-9A04-1CD7-0615FBF7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70" y="191950"/>
            <a:ext cx="10515600" cy="855914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GB">
                <a:latin typeface="EC Square Sans Pro"/>
              </a:rPr>
              <a:t>Renewables: record deployment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82A463-033A-811F-2E14-BC57876795F7}"/>
              </a:ext>
            </a:extLst>
          </p:cNvPr>
          <p:cNvSpPr txBox="1"/>
          <p:nvPr/>
        </p:nvSpPr>
        <p:spPr>
          <a:xfrm>
            <a:off x="0" y="6486983"/>
            <a:ext cx="11157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i="1"/>
              <a:t>Source</a:t>
            </a:r>
            <a:r>
              <a:rPr lang="fr-BE" sz="1600" i="1"/>
              <a:t>: ENER Chief Economist (based on Fraunhofer, ENTSO-E, Solar Power Europe, </a:t>
            </a:r>
            <a:r>
              <a:rPr lang="fr-BE" sz="1600" i="1" err="1"/>
              <a:t>WindEurope</a:t>
            </a:r>
            <a:r>
              <a:rPr lang="fr-BE" sz="1600" i="1"/>
              <a:t>). * </a:t>
            </a:r>
            <a:r>
              <a:rPr lang="fr-BE" sz="1600" i="1" err="1"/>
              <a:t>Estimated</a:t>
            </a:r>
            <a:endParaRPr lang="fr-BE" sz="1600" i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E61231-7941-D699-FF81-DF1AAA00C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4217" y="3390414"/>
            <a:ext cx="5617783" cy="3104566"/>
          </a:xfrm>
          <a:prstGeom prst="rect">
            <a:avLst/>
          </a:prstGeom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B8670438-2D97-DFB0-5ABC-D462E9C1F3F7}"/>
              </a:ext>
            </a:extLst>
          </p:cNvPr>
          <p:cNvSpPr/>
          <p:nvPr/>
        </p:nvSpPr>
        <p:spPr>
          <a:xfrm>
            <a:off x="6687880" y="1577930"/>
            <a:ext cx="5407158" cy="172581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400" i="1">
                <a:solidFill>
                  <a:srgbClr val="C00000"/>
                </a:solidFill>
                <a:latin typeface="EC Square Sans Cond Pro" panose="020B0506040000020004" pitchFamily="34" charset="0"/>
              </a:rPr>
              <a:t>New RES capacity growing fast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2400" b="1" i="1">
                <a:latin typeface="EC Square Sans Cond Pro" panose="020B0506040000020004" pitchFamily="34" charset="0"/>
              </a:rPr>
              <a:t>73 GW of new installed RES capacity in 2023* </a:t>
            </a:r>
            <a:r>
              <a:rPr lang="en-IE" sz="2400" i="1">
                <a:latin typeface="EC Square Sans Cond Pro" panose="020B0506040000020004" pitchFamily="34" charset="0"/>
              </a:rPr>
              <a:t>(around 13 bcm of gas saved)</a:t>
            </a:r>
          </a:p>
        </p:txBody>
      </p:sp>
      <p:sp>
        <p:nvSpPr>
          <p:cNvPr id="11" name="Rectangle: Rounded Corners 9">
            <a:extLst>
              <a:ext uri="{FF2B5EF4-FFF2-40B4-BE49-F238E27FC236}">
                <a16:creationId xmlns:a16="http://schemas.microsoft.com/office/drawing/2014/main" id="{7E4789F4-627C-0B13-2124-4CD0537F46C0}"/>
              </a:ext>
            </a:extLst>
          </p:cNvPr>
          <p:cNvSpPr/>
          <p:nvPr/>
        </p:nvSpPr>
        <p:spPr>
          <a:xfrm>
            <a:off x="181510" y="4771261"/>
            <a:ext cx="5869992" cy="145068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400" i="1">
                <a:solidFill>
                  <a:srgbClr val="C00000"/>
                </a:solidFill>
                <a:latin typeface="EC Square Sans Cond Pro" panose="020B0506040000020004" pitchFamily="34" charset="0"/>
              </a:rPr>
              <a:t>Renewables also helping </a:t>
            </a:r>
            <a:r>
              <a:rPr lang="en-IE" sz="2400" i="1">
                <a:latin typeface="EC Square Sans Cond Pro" panose="020B0506040000020004" pitchFamily="34" charset="0"/>
              </a:rPr>
              <a:t>to reduce gas demand for power generation: </a:t>
            </a:r>
          </a:p>
          <a:p>
            <a:pPr algn="ctr"/>
            <a:r>
              <a:rPr lang="en-IE" sz="2400" i="1">
                <a:solidFill>
                  <a:srgbClr val="C00000"/>
                </a:solidFill>
                <a:latin typeface="EC Square Sans Cond Pro" panose="020B0506040000020004" pitchFamily="34" charset="0"/>
              </a:rPr>
              <a:t>Share of RES in power rising to 45% (2023) </a:t>
            </a:r>
            <a:r>
              <a:rPr lang="en-IE" sz="2400" i="1">
                <a:latin typeface="EC Square Sans Cond Pro" panose="020B0506040000020004" pitchFamily="34" charset="0"/>
              </a:rPr>
              <a:t>from 39% (2022)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93774A-FFAB-4319-5535-F2893BCE7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712" y="2337338"/>
            <a:ext cx="6576021" cy="203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5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5400"/>
              <a:t>C</a:t>
            </a:r>
            <a:r>
              <a:rPr lang="fr-BE" sz="5400" b="1"/>
              <a:t>hallenges </a:t>
            </a:r>
            <a:r>
              <a:rPr lang="fr-BE" sz="5400"/>
              <a:t>in the </a:t>
            </a:r>
            <a:r>
              <a:rPr lang="fr-BE" sz="5400" err="1"/>
              <a:t>path</a:t>
            </a:r>
            <a:r>
              <a:rPr lang="fr-BE" sz="5400"/>
              <a:t> to </a:t>
            </a:r>
            <a:r>
              <a:rPr lang="fr-BE" sz="5400" err="1"/>
              <a:t>energy</a:t>
            </a:r>
            <a:r>
              <a:rPr lang="fr-BE" sz="5400"/>
              <a:t> transition…</a:t>
            </a:r>
          </a:p>
        </p:txBody>
      </p:sp>
    </p:spTree>
    <p:extLst>
      <p:ext uri="{BB962C8B-B14F-4D97-AF65-F5344CB8AC3E}">
        <p14:creationId xmlns:p14="http://schemas.microsoft.com/office/powerpoint/2010/main" val="1438529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_accessible_2023.pptx" id="{EC878A57-382A-4C39-A584-1AF0C626172A}" vid="{130AD24A-F7AC-477C-91ED-41AA5CF269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53AE254540994BBD772E5BCBE11F29" ma:contentTypeVersion="19" ma:contentTypeDescription="Create a new document." ma:contentTypeScope="" ma:versionID="1a698deb075549c8c05c304e2ff4d9bc">
  <xsd:schema xmlns:xsd="http://www.w3.org/2001/XMLSchema" xmlns:xs="http://www.w3.org/2001/XMLSchema" xmlns:p="http://schemas.microsoft.com/office/2006/metadata/properties" xmlns:ns1="http://schemas.microsoft.com/sharepoint/v3" xmlns:ns2="a4c6cd38-953d-409e-8266-a7703513a0a4" xmlns:ns3="64638040-35f6-4905-b21f-4e31af5e1fb5" targetNamespace="http://schemas.microsoft.com/office/2006/metadata/properties" ma:root="true" ma:fieldsID="98bd6a630561e01bd412834cb785fd8d" ns1:_="" ns2:_="" ns3:_="">
    <xsd:import namespace="http://schemas.microsoft.com/sharepoint/v3"/>
    <xsd:import namespace="a4c6cd38-953d-409e-8266-a7703513a0a4"/>
    <xsd:import namespace="64638040-35f6-4905-b21f-4e31af5e1f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6cd38-953d-409e-8266-a7703513a0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38040-35f6-4905-b21f-4e31af5e1f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7b25f30-1c4c-421b-9a0f-7e80fa657a87}" ma:internalName="TaxCatchAll" ma:showField="CatchAllData" ma:web="64638040-35f6-4905-b21f-4e31af5e1f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4638040-35f6-4905-b21f-4e31af5e1fb5">
      <UserInfo>
        <DisplayName>spa-ops</DisplayName>
        <AccountId>82</AccountId>
        <AccountType/>
      </UserInfo>
      <UserInfo>
        <DisplayName>ZIMMERMANN Jan (REFORM)</DisplayName>
        <AccountId>130</AccountId>
        <AccountType/>
      </UserInfo>
      <UserInfo>
        <DisplayName>KITOUS Alban (CLIMA)</DisplayName>
        <AccountId>24</AccountId>
        <AccountType/>
      </UserInfo>
    </SharedWithUsers>
    <_ip_UnifiedCompliancePolicyUIAction xmlns="http://schemas.microsoft.com/sharepoint/v3" xsi:nil="true"/>
    <lcf76f155ced4ddcb4097134ff3c332f xmlns="a4c6cd38-953d-409e-8266-a7703513a0a4">
      <Terms xmlns="http://schemas.microsoft.com/office/infopath/2007/PartnerControls"/>
    </lcf76f155ced4ddcb4097134ff3c332f>
    <TaxCatchAll xmlns="64638040-35f6-4905-b21f-4e31af5e1fb5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64230A7-B089-438A-9618-F547A432057E}">
  <ds:schemaRefs>
    <ds:schemaRef ds:uri="64638040-35f6-4905-b21f-4e31af5e1fb5"/>
    <ds:schemaRef ds:uri="a4c6cd38-953d-409e-8266-a7703513a0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9396E84-CA96-4913-AF8B-F121A28ADD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14B752-E01A-44BA-B2F3-59D701578504}">
  <ds:schemaRefs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a4c6cd38-953d-409e-8266-a7703513a0a4"/>
    <ds:schemaRef ds:uri="http://schemas.microsoft.com/office/2006/metadata/properties"/>
    <ds:schemaRef ds:uri="http://schemas.openxmlformats.org/package/2006/metadata/core-properties"/>
    <ds:schemaRef ds:uri="64638040-35f6-4905-b21f-4e31af5e1fb5"/>
    <ds:schemaRef ds:uri="http://schemas.microsoft.com/sharepoint/v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</TotalTime>
  <Words>2530</Words>
  <Application>Microsoft Office PowerPoint</Application>
  <PresentationFormat>Widescreen</PresentationFormat>
  <Paragraphs>288</Paragraphs>
  <Slides>36</Slides>
  <Notes>11</Notes>
  <HiddenSlides>15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-apple-system</vt:lpstr>
      <vt:lpstr>Arial</vt:lpstr>
      <vt:lpstr>Calibri</vt:lpstr>
      <vt:lpstr>EC Square Sans Cond Pro</vt:lpstr>
      <vt:lpstr>EC Square Sans Pro</vt:lpstr>
      <vt:lpstr>Symbol</vt:lpstr>
      <vt:lpstr>Verdana</vt:lpstr>
      <vt:lpstr>Wingdings</vt:lpstr>
      <vt:lpstr>Office Theme</vt:lpstr>
      <vt:lpstr>SESSION 2— ROUNDTABLE: EUROPEAN ENERGY &amp; CLIMATE POLICY  </vt:lpstr>
      <vt:lpstr>Prices significantly down compared to last year…</vt:lpstr>
      <vt:lpstr>Energy prices – Monthly averages</vt:lpstr>
      <vt:lpstr>…Better fundamentals since the crisis…</vt:lpstr>
      <vt:lpstr>Storages - Improved gas market fundamentals </vt:lpstr>
      <vt:lpstr>Natural gas demand reduction</vt:lpstr>
      <vt:lpstr>Natural gas storages</vt:lpstr>
      <vt:lpstr>Renewables: record deployment</vt:lpstr>
      <vt:lpstr>Challenges in the path to energy transition…</vt:lpstr>
      <vt:lpstr>The 2040 Target Communication</vt:lpstr>
      <vt:lpstr>2040: Enabling conditions</vt:lpstr>
      <vt:lpstr>2040: Industry decarbonisation deal</vt:lpstr>
      <vt:lpstr>The new challenges of EU electrification</vt:lpstr>
      <vt:lpstr>A comprehensive investment agenda</vt:lpstr>
      <vt:lpstr>Investments need to address bottlenecks</vt:lpstr>
      <vt:lpstr>Grids and electrification</vt:lpstr>
      <vt:lpstr>Increased flexibility needs</vt:lpstr>
      <vt:lpstr>Increased flexibility needs</vt:lpstr>
      <vt:lpstr>PowerPoint Presentation</vt:lpstr>
      <vt:lpstr>EMD and Long-term contracts</vt:lpstr>
      <vt:lpstr>Contracts for Difference</vt:lpstr>
      <vt:lpstr>Power purchase agreements (PPAs)</vt:lpstr>
      <vt:lpstr>Thank you </vt:lpstr>
      <vt:lpstr>Wholesale electricity price differentials</vt:lpstr>
      <vt:lpstr>…but a higher competitiveness spread…</vt:lpstr>
      <vt:lpstr>Industrial competitiveness </vt:lpstr>
      <vt:lpstr>PowerPoint Presentation</vt:lpstr>
      <vt:lpstr>…Ensuring the right conditions for electrification …</vt:lpstr>
      <vt:lpstr>Displacing fossil fuels from the power mix leads to positive competitiveness effects (I)</vt:lpstr>
      <vt:lpstr>Displacing fossil fuels from the power mix leads to positive competitiveness effects (II)</vt:lpstr>
      <vt:lpstr>Variability in power prices and diminishing returns for RES in mature markets</vt:lpstr>
      <vt:lpstr>…2030 legislation is in place, but we need to start the debate about the next decade… </vt:lpstr>
      <vt:lpstr>PowerPoint Presentation</vt:lpstr>
      <vt:lpstr>The Green Transition is an investment agenda. </vt:lpstr>
      <vt:lpstr>2040: A comprehensive investment agenda</vt:lpstr>
      <vt:lpstr>Natural gas demand reduction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GONI-ROS Bernat (CLIMA)</dc:creator>
  <cp:lastModifiedBy>Jacque  Woolley</cp:lastModifiedBy>
  <cp:revision>2</cp:revision>
  <dcterms:created xsi:type="dcterms:W3CDTF">2024-02-01T15:14:33Z</dcterms:created>
  <dcterms:modified xsi:type="dcterms:W3CDTF">2024-05-13T18:09:54Z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0x0101003F53AE254540994BBD772E5BCBE11F29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