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30_86F571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Lst>
  <p:notesMasterIdLst>
    <p:notesMasterId r:id="rId13"/>
  </p:notesMasterIdLst>
  <p:sldIdLst>
    <p:sldId id="258" r:id="rId6"/>
    <p:sldId id="304" r:id="rId7"/>
    <p:sldId id="303" r:id="rId8"/>
    <p:sldId id="301" r:id="rId9"/>
    <p:sldId id="302" r:id="rId10"/>
    <p:sldId id="305" r:id="rId11"/>
    <p:sldId id="298" r:id="rId12"/>
  </p:sldIdLst>
  <p:sldSz cx="24384000" cy="13716000"/>
  <p:notesSz cx="6858000" cy="9144000"/>
  <p:embeddedFontLst>
    <p:embeddedFont>
      <p:font typeface="Helvetica Neue" panose="020B0604020202020204" charset="0"/>
      <p:regular r:id="rId14"/>
      <p:bold r:id="rId15"/>
      <p:italic r:id="rId16"/>
      <p:boldItalic r:id="rId17"/>
    </p:embeddedFont>
    <p:embeddedFont>
      <p:font typeface="Helvetica Neue Light"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5FC426DE-F18B-433F-AA1D-0E41A042F77B}">
          <p14:sldIdLst>
            <p14:sldId id="258"/>
            <p14:sldId id="304"/>
            <p14:sldId id="303"/>
            <p14:sldId id="301"/>
            <p14:sldId id="302"/>
            <p14:sldId id="305"/>
          </p14:sldIdLst>
        </p14:section>
        <p14:section name="ANNEX" id="{74E9B30B-8536-43DB-AE26-685A7D025E5B}">
          <p14:sldIdLst>
            <p14:sldId id="298"/>
          </p14:sldIdLst>
        </p14:section>
      </p14:sectionLst>
    </p:ex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4" roundtripDataSignature="AMtx7mjGMOccBCEHID/Qc3GocaUmxDCL4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EFFF00-B03A-E253-F37F-0A5C3546C82B}" name="Spry, William (Energy Security)" initials="WS" userId="S::william.spry@energysecurity.gov.uk::946496c9-8bd1-4fb1-b9ae-8aaf55ca4bbd" providerId="AD"/>
  <p188:author id="{4B749329-27BB-D849-A9D6-081933959410}" name="Sandall, Joe (Energy Security)" initials="SS" userId="S::joe.sandall@energysecurity.gov.uk::f5100d09-11e3-42c3-a9f1-06aafd06cab4" providerId="AD"/>
  <p188:author id="{ACF4CB2D-7DFB-112A-1CEB-75355CD18B18}" name="Cheung, Shuet-Ying (NZBI - Portfolio &amp; Affordability)" initials="CA" userId="S::shuet-ying.cheung@energysecurity.gov.uk::c61badb4-7ad4-4299-90e3-60127e6f7d75" providerId="AD"/>
  <p188:author id="{B4F8CCB7-9395-56F7-22FF-9088C74B6184}" name="Dowland, Max (Energy Security)" initials="DM(S" userId="S::max.dowland@energysecurity.gov.uk::e8d7e519-6a3b-4879-a7fd-3eeedc48adf1" providerId="AD"/>
  <p188:author id="{11CFB6C4-3191-F95C-0F9F-973FF5B7D806}" name="Patrick, Niall (Energy Security)" initials="NP" userId="S::Niall.Patrick@energysecurity.gov.uk::07a57e7d-2078-4793-8841-60f88fd19287" providerId="AD"/>
  <p188:author id="{622307C8-0750-8B5F-5A7E-FC0FBC15D702}" name="Wright-Syed, Muaaz (Energy Security)" initials="MW" userId="S::Muaaz.WrightSyed@energysecurity.gov.uk::954a64e8-a2cf-49f5-9059-d828d9f6ecbc" providerId="AD"/>
  <p188:author id="{0F1F3DD2-82A7-CC4E-FC09-6772DE1C20DC}" name="Cheung, Shuet-Ying (Energy Security)" initials="SC" userId="S::Shuet-Ying.Cheung@energysecurity.gov.uk::c61badb4-7ad4-4299-90e3-60127e6f7d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79"/>
    <a:srgbClr val="0DA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3" d="100"/>
          <a:sy n="23" d="100"/>
        </p:scale>
        <p:origin x="109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4.fntdata"/><Relationship Id="rId59"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54"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8"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font" Target="fonts/font2.fntdata"/><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6.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font" Target="fonts/font1.fntdata"/><Relationship Id="rId56" Type="http://schemas.openxmlformats.org/officeDocument/2006/relationships/viewProps" Target="viewProps.xml"/></Relationships>
</file>

<file path=ppt/comments/modernComment_130_86F571E.xml><?xml version="1.0" encoding="utf-8"?>
<p188:cmLst xmlns:a="http://schemas.openxmlformats.org/drawingml/2006/main" xmlns:r="http://schemas.openxmlformats.org/officeDocument/2006/relationships" xmlns:p188="http://schemas.microsoft.com/office/powerpoint/2018/8/main">
  <p188:cm id="{E918E4FF-B23C-4A2B-AA41-03CC6677A8A3}" authorId="{11CFB6C4-3191-F95C-0F9F-973FF5B7D806}" created="2024-05-14T09:29:09.415">
    <ac:txMkLst xmlns:ac="http://schemas.microsoft.com/office/drawing/2013/main/command">
      <pc:docMk xmlns:pc="http://schemas.microsoft.com/office/powerpoint/2013/main/command"/>
      <pc:sldMk xmlns:pc="http://schemas.microsoft.com/office/powerpoint/2013/main/command" cId="141514526" sldId="304"/>
      <ac:spMk id="6" creationId="{369918FA-899F-522E-6FA4-E690E7092946}"/>
      <ac:txMk cp="210" len="4">
        <ac:context len="333" hash="3395995520"/>
      </ac:txMk>
    </ac:txMkLst>
    <p188:pos x="1450249" y="1721071"/>
    <p188:replyLst>
      <p188:reply id="{A7C4E869-4750-430B-A865-19D1F1C69D21}" authorId="{622307C8-0750-8B5F-5A7E-FC0FBC15D702}" created="2024-05-14T10:44:12.893">
        <p188:txBody>
          <a:bodyPr/>
          <a:lstStyle/>
          <a:p>
            <a:r>
              <a:rPr lang="en-GB"/>
              <a:t>Revised as suggested. Thank you!</a:t>
            </a:r>
          </a:p>
        </p188:txBody>
      </p188:reply>
    </p188:replyLst>
    <p188:txBody>
      <a:bodyPr/>
      <a:lstStyle/>
      <a:p>
        <a:r>
          <a:rPr lang="en-GB"/>
          <a:t>Super small - but under our new accounting method this is now 77%, not 78%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7786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8422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9249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2544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9865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653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34"/>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2" name="Google Shape;12;p3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3"/>
        <p:cNvGrpSpPr/>
        <p:nvPr/>
      </p:nvGrpSpPr>
      <p:grpSpPr>
        <a:xfrm>
          <a:off x="0" y="0"/>
          <a:ext cx="0" cy="0"/>
          <a:chOff x="0" y="0"/>
          <a:chExt cx="0" cy="0"/>
        </a:xfrm>
      </p:grpSpPr>
      <p:sp>
        <p:nvSpPr>
          <p:cNvPr id="44" name="Google Shape;44;p43"/>
          <p:cNvSpPr>
            <a:spLocks noGrp="1"/>
          </p:cNvSpPr>
          <p:nvPr>
            <p:ph type="pic" idx="2"/>
          </p:nvPr>
        </p:nvSpPr>
        <p:spPr>
          <a:xfrm>
            <a:off x="15300325" y="7048500"/>
            <a:ext cx="8324850" cy="5549900"/>
          </a:xfrm>
          <a:prstGeom prst="rect">
            <a:avLst/>
          </a:prstGeom>
          <a:noFill/>
          <a:ln>
            <a:noFill/>
          </a:ln>
        </p:spPr>
      </p:sp>
      <p:sp>
        <p:nvSpPr>
          <p:cNvPr id="45" name="Google Shape;45;p43"/>
          <p:cNvSpPr>
            <a:spLocks noGrp="1"/>
          </p:cNvSpPr>
          <p:nvPr>
            <p:ph type="pic" idx="3"/>
          </p:nvPr>
        </p:nvSpPr>
        <p:spPr>
          <a:xfrm>
            <a:off x="15760700" y="863600"/>
            <a:ext cx="7404100" cy="7404100"/>
          </a:xfrm>
          <a:prstGeom prst="rect">
            <a:avLst/>
          </a:prstGeom>
          <a:noFill/>
          <a:ln>
            <a:noFill/>
          </a:ln>
        </p:spPr>
      </p:sp>
      <p:sp>
        <p:nvSpPr>
          <p:cNvPr id="46" name="Google Shape;46;p43"/>
          <p:cNvSpPr>
            <a:spLocks noGrp="1"/>
          </p:cNvSpPr>
          <p:nvPr>
            <p:ph type="pic" idx="4"/>
          </p:nvPr>
        </p:nvSpPr>
        <p:spPr>
          <a:xfrm>
            <a:off x="-990600" y="1130300"/>
            <a:ext cx="17202150" cy="11468100"/>
          </a:xfrm>
          <a:prstGeom prst="rect">
            <a:avLst/>
          </a:prstGeom>
          <a:noFill/>
          <a:ln>
            <a:noFill/>
          </a:ln>
        </p:spPr>
      </p:sp>
      <p:sp>
        <p:nvSpPr>
          <p:cNvPr id="47" name="Google Shape;47;p4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
        <p:cNvGrpSpPr/>
        <p:nvPr/>
      </p:nvGrpSpPr>
      <p:grpSpPr>
        <a:xfrm>
          <a:off x="0" y="0"/>
          <a:ext cx="0" cy="0"/>
          <a:chOff x="0" y="0"/>
          <a:chExt cx="0" cy="0"/>
        </a:xfrm>
      </p:grpSpPr>
      <p:sp>
        <p:nvSpPr>
          <p:cNvPr id="49" name="Google Shape;49;p44"/>
          <p:cNvSpPr txBox="1">
            <a:spLocks noGrp="1"/>
          </p:cNvSpPr>
          <p:nvPr>
            <p:ph type="body" idx="1"/>
          </p:nvPr>
        </p:nvSpPr>
        <p:spPr>
          <a:xfrm>
            <a:off x="2387600" y="8953500"/>
            <a:ext cx="19621500" cy="585521"/>
          </a:xfrm>
          <a:prstGeom prst="rect">
            <a:avLst/>
          </a:prstGeom>
          <a:noFill/>
          <a:ln>
            <a:noFill/>
          </a:ln>
        </p:spPr>
        <p:txBody>
          <a:bodyPr spcFirstLastPara="1" wrap="square" lIns="50800" tIns="50800" rIns="50800" bIns="50800" anchor="t" anchorCtr="0">
            <a:sp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50" name="Google Shape;50;p44"/>
          <p:cNvSpPr txBox="1">
            <a:spLocks noGrp="1"/>
          </p:cNvSpPr>
          <p:nvPr>
            <p:ph type="body" idx="2"/>
          </p:nvPr>
        </p:nvSpPr>
        <p:spPr>
          <a:xfrm>
            <a:off x="2387600" y="6076950"/>
            <a:ext cx="19621500" cy="825500"/>
          </a:xfrm>
          <a:prstGeom prst="rect">
            <a:avLst/>
          </a:prstGeom>
          <a:noFill/>
          <a:ln>
            <a:noFill/>
          </a:ln>
        </p:spPr>
        <p:txBody>
          <a:bodyPr spcFirstLastPara="1" wrap="square" lIns="50800" tIns="50800" rIns="50800" bIns="50800" anchor="ctr" anchorCtr="0">
            <a:spAutoFit/>
          </a:bodyPr>
          <a:lstStyle>
            <a:lvl1pPr marL="457200" lvl="0" indent="-2286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51" name="Google Shape;51;p4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2"/>
        <p:cNvGrpSpPr/>
        <p:nvPr/>
      </p:nvGrpSpPr>
      <p:grpSpPr>
        <a:xfrm>
          <a:off x="0" y="0"/>
          <a:ext cx="0" cy="0"/>
          <a:chOff x="0" y="0"/>
          <a:chExt cx="0" cy="0"/>
        </a:xfrm>
      </p:grpSpPr>
      <p:sp>
        <p:nvSpPr>
          <p:cNvPr id="53" name="Google Shape;53;p45"/>
          <p:cNvSpPr>
            <a:spLocks noGrp="1"/>
          </p:cNvSpPr>
          <p:nvPr>
            <p:ph type="pic" idx="2"/>
          </p:nvPr>
        </p:nvSpPr>
        <p:spPr>
          <a:xfrm>
            <a:off x="-50800" y="-1270000"/>
            <a:ext cx="24485600" cy="16323734"/>
          </a:xfrm>
          <a:prstGeom prst="rect">
            <a:avLst/>
          </a:prstGeom>
          <a:noFill/>
          <a:ln>
            <a:noFill/>
          </a:ln>
        </p:spPr>
      </p:sp>
      <p:sp>
        <p:nvSpPr>
          <p:cNvPr id="54" name="Google Shape;54;p4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13"/>
        <p:cNvGrpSpPr/>
        <p:nvPr/>
      </p:nvGrpSpPr>
      <p:grpSpPr>
        <a:xfrm>
          <a:off x="0" y="0"/>
          <a:ext cx="0" cy="0"/>
          <a:chOff x="0" y="0"/>
          <a:chExt cx="0" cy="0"/>
        </a:xfrm>
      </p:grpSpPr>
      <p:sp>
        <p:nvSpPr>
          <p:cNvPr id="14" name="Google Shape;14;p3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15"/>
        <p:cNvGrpSpPr/>
        <p:nvPr/>
      </p:nvGrpSpPr>
      <p:grpSpPr>
        <a:xfrm>
          <a:off x="0" y="0"/>
          <a:ext cx="0" cy="0"/>
          <a:chOff x="0" y="0"/>
          <a:chExt cx="0" cy="0"/>
        </a:xfrm>
      </p:grpSpPr>
      <p:sp>
        <p:nvSpPr>
          <p:cNvPr id="16" name="Google Shape;16;p36"/>
          <p:cNvSpPr>
            <a:spLocks noGrp="1"/>
          </p:cNvSpPr>
          <p:nvPr>
            <p:ph type="pic" idx="2"/>
          </p:nvPr>
        </p:nvSpPr>
        <p:spPr>
          <a:xfrm>
            <a:off x="3125968" y="-393700"/>
            <a:ext cx="18135601" cy="12090400"/>
          </a:xfrm>
          <a:prstGeom prst="rect">
            <a:avLst/>
          </a:prstGeom>
          <a:noFill/>
          <a:ln>
            <a:noFill/>
          </a:ln>
        </p:spPr>
      </p:sp>
      <p:sp>
        <p:nvSpPr>
          <p:cNvPr id="17" name="Google Shape;17;p36"/>
          <p:cNvSpPr txBox="1">
            <a:spLocks noGrp="1"/>
          </p:cNvSpPr>
          <p:nvPr>
            <p:ph type="title"/>
          </p:nvPr>
        </p:nvSpPr>
        <p:spPr>
          <a:xfrm>
            <a:off x="635000" y="9512300"/>
            <a:ext cx="23114000" cy="20066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8" name="Google Shape;18;p36"/>
          <p:cNvSpPr txBox="1">
            <a:spLocks noGrp="1"/>
          </p:cNvSpPr>
          <p:nvPr>
            <p:ph type="body" idx="1"/>
          </p:nvPr>
        </p:nvSpPr>
        <p:spPr>
          <a:xfrm>
            <a:off x="635000" y="11442700"/>
            <a:ext cx="23114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9" name="Google Shape;19;p36"/>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Centre">
  <p:cSld name="Title - Centre">
    <p:spTree>
      <p:nvGrpSpPr>
        <p:cNvPr id="1" name="Shape 20"/>
        <p:cNvGrpSpPr/>
        <p:nvPr/>
      </p:nvGrpSpPr>
      <p:grpSpPr>
        <a:xfrm>
          <a:off x="0" y="0"/>
          <a:ext cx="0" cy="0"/>
          <a:chOff x="0" y="0"/>
          <a:chExt cx="0" cy="0"/>
        </a:xfrm>
      </p:grpSpPr>
      <p:sp>
        <p:nvSpPr>
          <p:cNvPr id="21" name="Google Shape;21;p37"/>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2" name="Google Shape;22;p37"/>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3"/>
        <p:cNvGrpSpPr/>
        <p:nvPr/>
      </p:nvGrpSpPr>
      <p:grpSpPr>
        <a:xfrm>
          <a:off x="0" y="0"/>
          <a:ext cx="0" cy="0"/>
          <a:chOff x="0" y="0"/>
          <a:chExt cx="0" cy="0"/>
        </a:xfrm>
      </p:grpSpPr>
      <p:sp>
        <p:nvSpPr>
          <p:cNvPr id="24" name="Google Shape;24;p38"/>
          <p:cNvSpPr>
            <a:spLocks noGrp="1"/>
          </p:cNvSpPr>
          <p:nvPr>
            <p:ph type="pic" idx="2"/>
          </p:nvPr>
        </p:nvSpPr>
        <p:spPr>
          <a:xfrm>
            <a:off x="12827000" y="952500"/>
            <a:ext cx="11468100" cy="11468100"/>
          </a:xfrm>
          <a:prstGeom prst="rect">
            <a:avLst/>
          </a:prstGeom>
          <a:noFill/>
          <a:ln>
            <a:noFill/>
          </a:ln>
        </p:spPr>
      </p:sp>
      <p:sp>
        <p:nvSpPr>
          <p:cNvPr id="25" name="Google Shape;25;p38"/>
          <p:cNvSpPr txBox="1">
            <a:spLocks noGrp="1"/>
          </p:cNvSpPr>
          <p:nvPr>
            <p:ph type="title"/>
          </p:nvPr>
        </p:nvSpPr>
        <p:spPr>
          <a:xfrm>
            <a:off x="1651000" y="952500"/>
            <a:ext cx="10223500" cy="55499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6" name="Google Shape;26;p38"/>
          <p:cNvSpPr txBox="1">
            <a:spLocks noGrp="1"/>
          </p:cNvSpPr>
          <p:nvPr>
            <p:ph type="body" idx="1"/>
          </p:nvPr>
        </p:nvSpPr>
        <p:spPr>
          <a:xfrm>
            <a:off x="1651000" y="6527800"/>
            <a:ext cx="10223500" cy="57277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27" name="Google Shape;27;p38"/>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8"/>
        <p:cNvGrpSpPr/>
        <p:nvPr/>
      </p:nvGrpSpPr>
      <p:grpSpPr>
        <a:xfrm>
          <a:off x="0" y="0"/>
          <a:ext cx="0" cy="0"/>
          <a:chOff x="0" y="0"/>
          <a:chExt cx="0" cy="0"/>
        </a:xfrm>
      </p:grpSpPr>
      <p:sp>
        <p:nvSpPr>
          <p:cNvPr id="29" name="Google Shape;29;p39"/>
          <p:cNvSpPr txBox="1">
            <a:spLocks noGrp="1"/>
          </p:cNvSpPr>
          <p:nvPr>
            <p:ph type="title"/>
          </p:nvPr>
        </p:nvSpPr>
        <p:spPr>
          <a:xfrm>
            <a:off x="1689100" y="355600"/>
            <a:ext cx="21005800"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0" name="Google Shape;30;p39"/>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1"/>
        <p:cNvGrpSpPr/>
        <p:nvPr/>
      </p:nvGrpSpPr>
      <p:grpSpPr>
        <a:xfrm>
          <a:off x="0" y="0"/>
          <a:ext cx="0" cy="0"/>
          <a:chOff x="0" y="0"/>
          <a:chExt cx="0" cy="0"/>
        </a:xfrm>
      </p:grpSpPr>
      <p:sp>
        <p:nvSpPr>
          <p:cNvPr id="32" name="Google Shape;32;p40"/>
          <p:cNvSpPr txBox="1">
            <a:spLocks noGrp="1"/>
          </p:cNvSpPr>
          <p:nvPr>
            <p:ph type="title"/>
          </p:nvPr>
        </p:nvSpPr>
        <p:spPr>
          <a:xfrm>
            <a:off x="1689100" y="355600"/>
            <a:ext cx="21005800"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3" name="Google Shape;33;p40"/>
          <p:cNvSpPr txBox="1">
            <a:spLocks noGrp="1"/>
          </p:cNvSpPr>
          <p:nvPr>
            <p:ph type="body" idx="1"/>
          </p:nvPr>
        </p:nvSpPr>
        <p:spPr>
          <a:xfrm>
            <a:off x="1689100" y="3149600"/>
            <a:ext cx="21005800" cy="92964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4" name="Google Shape;34;p40"/>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5"/>
        <p:cNvGrpSpPr/>
        <p:nvPr/>
      </p:nvGrpSpPr>
      <p:grpSpPr>
        <a:xfrm>
          <a:off x="0" y="0"/>
          <a:ext cx="0" cy="0"/>
          <a:chOff x="0" y="0"/>
          <a:chExt cx="0" cy="0"/>
        </a:xfrm>
      </p:grpSpPr>
      <p:sp>
        <p:nvSpPr>
          <p:cNvPr id="36" name="Google Shape;36;p41"/>
          <p:cNvSpPr>
            <a:spLocks noGrp="1"/>
          </p:cNvSpPr>
          <p:nvPr>
            <p:ph type="pic" idx="2"/>
          </p:nvPr>
        </p:nvSpPr>
        <p:spPr>
          <a:xfrm>
            <a:off x="10960100" y="3149600"/>
            <a:ext cx="13944600" cy="9296400"/>
          </a:xfrm>
          <a:prstGeom prst="rect">
            <a:avLst/>
          </a:prstGeom>
          <a:noFill/>
          <a:ln>
            <a:noFill/>
          </a:ln>
        </p:spPr>
      </p:sp>
      <p:sp>
        <p:nvSpPr>
          <p:cNvPr id="37" name="Google Shape;37;p41"/>
          <p:cNvSpPr txBox="1">
            <a:spLocks noGrp="1"/>
          </p:cNvSpPr>
          <p:nvPr>
            <p:ph type="title"/>
          </p:nvPr>
        </p:nvSpPr>
        <p:spPr>
          <a:xfrm>
            <a:off x="1689100" y="355600"/>
            <a:ext cx="21005800"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 name="Google Shape;38;p41"/>
          <p:cNvSpPr txBox="1">
            <a:spLocks noGrp="1"/>
          </p:cNvSpPr>
          <p:nvPr>
            <p:ph type="body" idx="1"/>
          </p:nvPr>
        </p:nvSpPr>
        <p:spPr>
          <a:xfrm>
            <a:off x="1689100" y="3149600"/>
            <a:ext cx="10223500" cy="9296400"/>
          </a:xfrm>
          <a:prstGeom prst="rect">
            <a:avLst/>
          </a:prstGeom>
          <a:noFill/>
          <a:ln>
            <a:noFill/>
          </a:ln>
        </p:spPr>
        <p:txBody>
          <a:bodyPr spcFirstLastPara="1" wrap="square" lIns="50800" tIns="50800" rIns="50800" bIns="50800" anchor="ctr" anchorCtr="0">
            <a:normAutofit/>
          </a:bodyPr>
          <a:lstStyle>
            <a:lvl1pPr marL="457200" lvl="0" indent="-530225" algn="l">
              <a:lnSpc>
                <a:spcPct val="100000"/>
              </a:lnSpc>
              <a:spcBef>
                <a:spcPts val="4500"/>
              </a:spcBef>
              <a:spcAft>
                <a:spcPts val="0"/>
              </a:spcAft>
              <a:buClr>
                <a:srgbClr val="000000"/>
              </a:buClr>
              <a:buSzPts val="4750"/>
              <a:buFont typeface="Helvetica Neue"/>
              <a:buChar char="•"/>
              <a:defRPr sz="3800"/>
            </a:lvl1pPr>
            <a:lvl2pPr marL="914400" lvl="1" indent="-530225" algn="l">
              <a:lnSpc>
                <a:spcPct val="100000"/>
              </a:lnSpc>
              <a:spcBef>
                <a:spcPts val="4500"/>
              </a:spcBef>
              <a:spcAft>
                <a:spcPts val="0"/>
              </a:spcAft>
              <a:buClr>
                <a:srgbClr val="000000"/>
              </a:buClr>
              <a:buSzPts val="4750"/>
              <a:buFont typeface="Helvetica Neue"/>
              <a:buChar char="•"/>
              <a:defRPr sz="3800"/>
            </a:lvl2pPr>
            <a:lvl3pPr marL="1371600" lvl="2" indent="-530225" algn="l">
              <a:lnSpc>
                <a:spcPct val="100000"/>
              </a:lnSpc>
              <a:spcBef>
                <a:spcPts val="4500"/>
              </a:spcBef>
              <a:spcAft>
                <a:spcPts val="0"/>
              </a:spcAft>
              <a:buClr>
                <a:srgbClr val="000000"/>
              </a:buClr>
              <a:buSzPts val="4750"/>
              <a:buFont typeface="Helvetica Neue"/>
              <a:buChar char="•"/>
              <a:defRPr sz="3800"/>
            </a:lvl3pPr>
            <a:lvl4pPr marL="1828800" lvl="3" indent="-530225" algn="l">
              <a:lnSpc>
                <a:spcPct val="100000"/>
              </a:lnSpc>
              <a:spcBef>
                <a:spcPts val="4500"/>
              </a:spcBef>
              <a:spcAft>
                <a:spcPts val="0"/>
              </a:spcAft>
              <a:buClr>
                <a:srgbClr val="000000"/>
              </a:buClr>
              <a:buSzPts val="4750"/>
              <a:buFont typeface="Helvetica Neue"/>
              <a:buChar char="•"/>
              <a:defRPr sz="3800"/>
            </a:lvl4pPr>
            <a:lvl5pPr marL="2286000" lvl="4" indent="-530225" algn="l">
              <a:lnSpc>
                <a:spcPct val="100000"/>
              </a:lnSpc>
              <a:spcBef>
                <a:spcPts val="4500"/>
              </a:spcBef>
              <a:spcAft>
                <a:spcPts val="0"/>
              </a:spcAft>
              <a:buClr>
                <a:srgbClr val="000000"/>
              </a:buClr>
              <a:buSzPts val="4750"/>
              <a:buFont typeface="Helvetica Neue"/>
              <a:buChar char="•"/>
              <a:defRPr sz="3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9" name="Google Shape;39;p4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40"/>
        <p:cNvGrpSpPr/>
        <p:nvPr/>
      </p:nvGrpSpPr>
      <p:grpSpPr>
        <a:xfrm>
          <a:off x="0" y="0"/>
          <a:ext cx="0" cy="0"/>
          <a:chOff x="0" y="0"/>
          <a:chExt cx="0" cy="0"/>
        </a:xfrm>
      </p:grpSpPr>
      <p:sp>
        <p:nvSpPr>
          <p:cNvPr id="41" name="Google Shape;41;p42"/>
          <p:cNvSpPr txBox="1">
            <a:spLocks noGrp="1"/>
          </p:cNvSpPr>
          <p:nvPr>
            <p:ph type="body" idx="1"/>
          </p:nvPr>
        </p:nvSpPr>
        <p:spPr>
          <a:xfrm>
            <a:off x="1689100" y="1778000"/>
            <a:ext cx="21005800" cy="101600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2" name="Google Shape;42;p42"/>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1689100" y="355600"/>
            <a:ext cx="21005800" cy="2286000"/>
          </a:xfrm>
          <a:prstGeom prst="rect">
            <a:avLst/>
          </a:prstGeom>
          <a:noFill/>
          <a:ln>
            <a:noFill/>
          </a:ln>
        </p:spPr>
        <p:txBody>
          <a:bodyPr spcFirstLastPara="1" wrap="square" lIns="50800" tIns="50800" rIns="50800" bIns="50800"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33"/>
          <p:cNvSpPr txBox="1">
            <a:spLocks noGrp="1"/>
          </p:cNvSpPr>
          <p:nvPr>
            <p:ph type="body" idx="1"/>
          </p:nvPr>
        </p:nvSpPr>
        <p:spPr>
          <a:xfrm>
            <a:off x="1689100" y="3149600"/>
            <a:ext cx="21005800" cy="9296400"/>
          </a:xfrm>
          <a:prstGeom prst="rect">
            <a:avLst/>
          </a:prstGeom>
          <a:noFill/>
          <a:ln>
            <a:noFill/>
          </a:ln>
        </p:spPr>
        <p:txBody>
          <a:bodyPr spcFirstLastPara="1" wrap="square" lIns="50800" tIns="50800" rIns="50800" bIns="50800" anchor="ctr" anchorCtr="0">
            <a:normAutofit/>
          </a:bodyPr>
          <a:lstStyle>
            <a:lvl1pPr marL="457200" marR="0" lvl="0"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L="914400" marR="0" lvl="1"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L="1371600" marR="0" lvl="2"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L="1828800" marR="0" lvl="3"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L="2286000" marR="0" lvl="4"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3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18/10/relationships/comments" Target="../comments/modernComment_130_86F571E.xml"/><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emf"/><Relationship Id="rId3" Type="http://schemas.openxmlformats.org/officeDocument/2006/relationships/image" Target="../media/image2.png"/><Relationship Id="rId7" Type="http://schemas.openxmlformats.org/officeDocument/2006/relationships/image" Target="../media/image24.sv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15.sv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gov.uk/government/collections/digest-of-uk-energy-statistics-dukes" TargetMode="External"/><Relationship Id="rId3" Type="http://schemas.openxmlformats.org/officeDocument/2006/relationships/image" Target="../media/image2.png"/><Relationship Id="rId7" Type="http://schemas.openxmlformats.org/officeDocument/2006/relationships/hyperlink" Target="https://www.gov.uk/government/publications/modelling-2050-electricity-system-analysi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assets.publishing.service.gov.uk/media/6225dc108fa8f5490e284e85/annex-o-net_zero-and-the-power-sector-scenarios.pdf" TargetMode="External"/><Relationship Id="rId5" Type="http://schemas.openxmlformats.org/officeDocument/2006/relationships/hyperlink" Target="https://www.gov.uk/government/publications/powering-up-britain/powering-up-britain-energy-security-plan" TargetMode="External"/><Relationship Id="rId4" Type="http://schemas.openxmlformats.org/officeDocument/2006/relationships/hyperlink" Target="https://www.gov.uk/government/publications/net-zero-strategy" TargetMode="External"/><Relationship Id="rId9" Type="http://schemas.openxmlformats.org/officeDocument/2006/relationships/hyperlink" Target="https://www.gov.uk/government/collections/energy-tren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4" name="Rectangle 3">
            <a:extLst>
              <a:ext uri="{FF2B5EF4-FFF2-40B4-BE49-F238E27FC236}">
                <a16:creationId xmlns:a16="http://schemas.microsoft.com/office/drawing/2014/main" id="{54689D2F-B432-60CB-B9DC-C050EA47E7EB}"/>
              </a:ext>
            </a:extLst>
          </p:cNvPr>
          <p:cNvSpPr/>
          <p:nvPr/>
        </p:nvSpPr>
        <p:spPr>
          <a:xfrm>
            <a:off x="0" y="1"/>
            <a:ext cx="24384000" cy="13716000"/>
          </a:xfrm>
          <a:prstGeom prst="rect">
            <a:avLst/>
          </a:prstGeom>
          <a:solidFill>
            <a:srgbClr val="0034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Google Shape;75;p3"/>
          <p:cNvSpPr txBox="1"/>
          <p:nvPr/>
        </p:nvSpPr>
        <p:spPr>
          <a:xfrm>
            <a:off x="11608967" y="2937250"/>
            <a:ext cx="12775033" cy="338041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7100"/>
              <a:buFont typeface="Helvetica Neue"/>
              <a:buNone/>
            </a:pPr>
            <a:r>
              <a:rPr lang="en-US" sz="7100" b="1" i="0" u="sng" strike="noStrike" cap="none">
                <a:solidFill>
                  <a:schemeClr val="bg1"/>
                </a:solidFill>
                <a:latin typeface="Aptos Display" panose="020B0004020202020204" pitchFamily="34" charset="0"/>
                <a:ea typeface="Helvetica Neue"/>
                <a:cs typeface="Helvetica Neue"/>
                <a:sym typeface="Helvetica Neue"/>
              </a:rPr>
              <a:t>EPRG Session 2 </a:t>
            </a:r>
            <a:r>
              <a:rPr lang="en-US" sz="7100" b="1" i="0" u="none" strike="noStrike" cap="none">
                <a:solidFill>
                  <a:schemeClr val="bg1"/>
                </a:solidFill>
                <a:latin typeface="Aptos Display" panose="020B0004020202020204" pitchFamily="34" charset="0"/>
                <a:ea typeface="Helvetica Neue"/>
                <a:cs typeface="Helvetica Neue"/>
                <a:sym typeface="Helvetica Neue"/>
              </a:rPr>
              <a:t> </a:t>
            </a:r>
          </a:p>
          <a:p>
            <a:pPr marL="0" marR="0" lvl="0" indent="0" algn="l" rtl="0">
              <a:lnSpc>
                <a:spcPct val="100000"/>
              </a:lnSpc>
              <a:spcBef>
                <a:spcPts val="0"/>
              </a:spcBef>
              <a:spcAft>
                <a:spcPts val="0"/>
              </a:spcAft>
              <a:buClr>
                <a:srgbClr val="000000"/>
              </a:buClr>
              <a:buSzPts val="7100"/>
              <a:buFont typeface="Helvetica Neue"/>
              <a:buNone/>
            </a:pPr>
            <a:r>
              <a:rPr lang="en-US" sz="7100" b="1" i="0" u="none" strike="noStrike" cap="none">
                <a:solidFill>
                  <a:schemeClr val="bg1"/>
                </a:solidFill>
                <a:latin typeface="Aptos Display" panose="020B0004020202020204" pitchFamily="34" charset="0"/>
                <a:ea typeface="Helvetica Neue"/>
                <a:cs typeface="Helvetica Neue"/>
                <a:sym typeface="Helvetica Neue"/>
              </a:rPr>
              <a:t>Roundtable: European Energy &amp; Climate Policy</a:t>
            </a:r>
            <a:endParaRPr>
              <a:solidFill>
                <a:schemeClr val="bg1"/>
              </a:solidFill>
              <a:latin typeface="Aptos Display" panose="020B0004020202020204" pitchFamily="34" charset="0"/>
            </a:endParaRPr>
          </a:p>
        </p:txBody>
      </p:sp>
      <p:pic>
        <p:nvPicPr>
          <p:cNvPr id="7" name="Picture 6" descr="A row of wind turbines in the ocean">
            <a:extLst>
              <a:ext uri="{FF2B5EF4-FFF2-40B4-BE49-F238E27FC236}">
                <a16:creationId xmlns:a16="http://schemas.microsoft.com/office/drawing/2014/main" id="{A186C856-0A87-2634-D10C-EB2556DD0B47}"/>
              </a:ext>
            </a:extLst>
          </p:cNvPr>
          <p:cNvPicPr>
            <a:picLocks noChangeAspect="1"/>
          </p:cNvPicPr>
          <p:nvPr/>
        </p:nvPicPr>
        <p:blipFill rotWithShape="1">
          <a:blip r:embed="rId3"/>
          <a:srcRect r="17568"/>
          <a:stretch/>
        </p:blipFill>
        <p:spPr>
          <a:xfrm>
            <a:off x="1" y="-1"/>
            <a:ext cx="11277600" cy="13715999"/>
          </a:xfrm>
          <a:prstGeom prst="rect">
            <a:avLst/>
          </a:prstGeom>
        </p:spPr>
      </p:pic>
      <p:pic>
        <p:nvPicPr>
          <p:cNvPr id="3" name="Picture 2" descr="A picture containing text, font, graphics, graphic design&#10;&#10;Description automatically generated">
            <a:extLst>
              <a:ext uri="{FF2B5EF4-FFF2-40B4-BE49-F238E27FC236}">
                <a16:creationId xmlns:a16="http://schemas.microsoft.com/office/drawing/2014/main" id="{7E2A0DEC-2183-96B0-32FA-9BA50043265A}"/>
              </a:ext>
            </a:extLst>
          </p:cNvPr>
          <p:cNvPicPr>
            <a:picLocks noChangeAspect="1"/>
          </p:cNvPicPr>
          <p:nvPr/>
        </p:nvPicPr>
        <p:blipFill>
          <a:blip r:embed="rId4"/>
          <a:stretch>
            <a:fillRect/>
          </a:stretch>
        </p:blipFill>
        <p:spPr>
          <a:xfrm>
            <a:off x="801878" y="709324"/>
            <a:ext cx="3094261" cy="1854669"/>
          </a:xfrm>
          <a:prstGeom prst="rect">
            <a:avLst/>
          </a:prstGeom>
        </p:spPr>
      </p:pic>
      <p:pic>
        <p:nvPicPr>
          <p:cNvPr id="2" name="Picture 1" descr="A picture containing text, font, graphics, graphic design&#10;&#10;Description automatically generated">
            <a:extLst>
              <a:ext uri="{FF2B5EF4-FFF2-40B4-BE49-F238E27FC236}">
                <a16:creationId xmlns:a16="http://schemas.microsoft.com/office/drawing/2014/main" id="{CAC8468B-35B4-513E-7C2C-9112D6196FE6}"/>
              </a:ext>
            </a:extLst>
          </p:cNvPr>
          <p:cNvPicPr>
            <a:picLocks noChangeAspect="1"/>
          </p:cNvPicPr>
          <p:nvPr/>
        </p:nvPicPr>
        <p:blipFill>
          <a:blip r:embed="rId4"/>
          <a:stretch>
            <a:fillRect/>
          </a:stretch>
        </p:blipFill>
        <p:spPr>
          <a:xfrm>
            <a:off x="18667516" y="10567408"/>
            <a:ext cx="5252992" cy="31485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0"/>
          <p:cNvSpPr/>
          <p:nvPr/>
        </p:nvSpPr>
        <p:spPr>
          <a:xfrm>
            <a:off x="-31861" y="11687568"/>
            <a:ext cx="24447722" cy="2039941"/>
          </a:xfrm>
          <a:prstGeom prst="rect">
            <a:avLst/>
          </a:prstGeom>
          <a:solidFill>
            <a:srgbClr val="00347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2400" b="0" i="0" u="none" strike="noStrike" cap="none">
              <a:solidFill>
                <a:srgbClr val="FFFFFF"/>
              </a:solidFill>
              <a:latin typeface="Aptos Display" panose="020B0004020202020204" pitchFamily="34" charset="0"/>
              <a:ea typeface="Helvetica Neue"/>
              <a:cs typeface="Helvetica Neue"/>
              <a:sym typeface="Helvetica Neue"/>
            </a:endParaRPr>
          </a:p>
        </p:txBody>
      </p:sp>
      <p:sp>
        <p:nvSpPr>
          <p:cNvPr id="314" name="Google Shape;314;p30"/>
          <p:cNvSpPr/>
          <p:nvPr/>
        </p:nvSpPr>
        <p:spPr>
          <a:xfrm>
            <a:off x="-15678" y="-38124"/>
            <a:ext cx="1374174" cy="1448088"/>
          </a:xfrm>
          <a:prstGeom prst="rect">
            <a:avLst/>
          </a:prstGeom>
          <a:solidFill>
            <a:srgbClr val="00347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2400" b="0" i="0" u="none" strike="noStrike" cap="none">
              <a:solidFill>
                <a:srgbClr val="FFFFFF"/>
              </a:solidFill>
              <a:latin typeface="Aptos Display" panose="020B0004020202020204" pitchFamily="34" charset="0"/>
              <a:ea typeface="Helvetica Neue"/>
              <a:cs typeface="Helvetica Neue"/>
              <a:sym typeface="Helvetica Neue"/>
            </a:endParaRPr>
          </a:p>
        </p:txBody>
      </p:sp>
      <p:pic>
        <p:nvPicPr>
          <p:cNvPr id="3" name="Picture 2" descr="A picture containing text, font, graphics, graphic design&#10;&#10;Description automatically generated">
            <a:extLst>
              <a:ext uri="{FF2B5EF4-FFF2-40B4-BE49-F238E27FC236}">
                <a16:creationId xmlns:a16="http://schemas.microsoft.com/office/drawing/2014/main" id="{3A2B7D9C-0674-4504-3664-E13659E41FB4}"/>
              </a:ext>
            </a:extLst>
          </p:cNvPr>
          <p:cNvPicPr>
            <a:picLocks noChangeAspect="1"/>
          </p:cNvPicPr>
          <p:nvPr/>
        </p:nvPicPr>
        <p:blipFill>
          <a:blip r:embed="rId4"/>
          <a:stretch>
            <a:fillRect/>
          </a:stretch>
        </p:blipFill>
        <p:spPr>
          <a:xfrm>
            <a:off x="21967343" y="12037671"/>
            <a:ext cx="2288662" cy="1371801"/>
          </a:xfrm>
          <a:prstGeom prst="rect">
            <a:avLst/>
          </a:prstGeom>
        </p:spPr>
      </p:pic>
      <p:sp>
        <p:nvSpPr>
          <p:cNvPr id="7" name="Google Shape;313;p30">
            <a:extLst>
              <a:ext uri="{FF2B5EF4-FFF2-40B4-BE49-F238E27FC236}">
                <a16:creationId xmlns:a16="http://schemas.microsoft.com/office/drawing/2014/main" id="{FB1A545F-501C-5B61-2AEC-8C8F354501A1}"/>
              </a:ext>
            </a:extLst>
          </p:cNvPr>
          <p:cNvSpPr txBox="1"/>
          <p:nvPr/>
        </p:nvSpPr>
        <p:spPr>
          <a:xfrm>
            <a:off x="1618315" y="772761"/>
            <a:ext cx="22797546" cy="74892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4200"/>
              <a:buFont typeface="Helvetica Neue"/>
              <a:buNone/>
            </a:pPr>
            <a:r>
              <a:rPr lang="en-GB" sz="4200" b="1">
                <a:latin typeface="Aptos Display" panose="020B0004020202020204" pitchFamily="34" charset="0"/>
                <a:sym typeface="Helvetica Neue"/>
              </a:rPr>
              <a:t>The UK’s ambitious carbon reduction targets are built around a strong policy framework</a:t>
            </a:r>
            <a:endParaRPr sz="4200">
              <a:latin typeface="Aptos Display" panose="020B0004020202020204" pitchFamily="34" charset="0"/>
            </a:endParaRPr>
          </a:p>
        </p:txBody>
      </p:sp>
      <p:sp>
        <p:nvSpPr>
          <p:cNvPr id="4" name="TextBox 3">
            <a:extLst>
              <a:ext uri="{FF2B5EF4-FFF2-40B4-BE49-F238E27FC236}">
                <a16:creationId xmlns:a16="http://schemas.microsoft.com/office/drawing/2014/main" id="{176A297E-6765-DA03-A2B5-9F817DC23F52}"/>
              </a:ext>
            </a:extLst>
          </p:cNvPr>
          <p:cNvSpPr txBox="1"/>
          <p:nvPr/>
        </p:nvSpPr>
        <p:spPr>
          <a:xfrm>
            <a:off x="842415" y="2136497"/>
            <a:ext cx="9389405" cy="582508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buFont typeface="Courier New" panose="02070309020205020404" pitchFamily="49" charset="0"/>
              <a:buChar char="o"/>
            </a:pPr>
            <a:r>
              <a:rPr lang="en-GB" sz="2200">
                <a:solidFill>
                  <a:schemeClr val="tx1"/>
                </a:solidFill>
                <a:latin typeface="Aptos Display" panose="020B0004020202020204" pitchFamily="34" charset="0"/>
                <a:cs typeface="Arial" panose="020B0604020202020204" pitchFamily="34" charset="0"/>
              </a:rPr>
              <a:t>The 2008 Climate Change Act introduced ‘</a:t>
            </a:r>
            <a:r>
              <a:rPr lang="en-GB" sz="2200" b="1">
                <a:solidFill>
                  <a:schemeClr val="tx1"/>
                </a:solidFill>
                <a:latin typeface="Aptos Display" panose="020B0004020202020204" pitchFamily="34" charset="0"/>
                <a:cs typeface="Arial" panose="020B0604020202020204" pitchFamily="34" charset="0"/>
              </a:rPr>
              <a:t>Carbon Budgets</a:t>
            </a:r>
            <a:r>
              <a:rPr lang="en-GB" sz="2200">
                <a:solidFill>
                  <a:schemeClr val="tx1"/>
                </a:solidFill>
                <a:latin typeface="Aptos Display" panose="020B0004020202020204" pitchFamily="34" charset="0"/>
                <a:cs typeface="Arial" panose="020B0604020202020204" pitchFamily="34" charset="0"/>
              </a:rPr>
              <a:t>’ – a five-year, legal limit on total greenhouse emissions for that period. We are entering Carbon Budget 4 (2023-2027).</a:t>
            </a:r>
          </a:p>
          <a:p>
            <a:pPr marL="342900" indent="-342900">
              <a:buFont typeface="Courier New" panose="02070309020205020404" pitchFamily="49" charset="0"/>
              <a:buChar char="o"/>
            </a:pPr>
            <a:endParaRPr lang="en-GB" sz="2200">
              <a:solidFill>
                <a:schemeClr val="tx1"/>
              </a:solidFill>
              <a:latin typeface="Aptos Display" panose="020B0004020202020204" pitchFamily="34" charset="0"/>
              <a:cs typeface="Arial" panose="020B0604020202020204" pitchFamily="34" charset="0"/>
            </a:endParaRPr>
          </a:p>
          <a:p>
            <a:pPr marL="342900" indent="-342900">
              <a:buFont typeface="Courier New" panose="02070309020205020404" pitchFamily="49" charset="0"/>
              <a:buChar char="o"/>
            </a:pPr>
            <a:r>
              <a:rPr lang="en-GB" sz="2200">
                <a:solidFill>
                  <a:schemeClr val="tx1"/>
                </a:solidFill>
                <a:latin typeface="Aptos Display" panose="020B0004020202020204" pitchFamily="34" charset="0"/>
                <a:cs typeface="Arial" panose="020B0604020202020204" pitchFamily="34" charset="0"/>
              </a:rPr>
              <a:t>The 2008 Act also established the </a:t>
            </a:r>
            <a:r>
              <a:rPr lang="en-GB" sz="2200" b="1">
                <a:solidFill>
                  <a:schemeClr val="tx1"/>
                </a:solidFill>
                <a:latin typeface="Aptos Display" panose="020B0004020202020204" pitchFamily="34" charset="0"/>
                <a:cs typeface="Arial" panose="020B0604020202020204" pitchFamily="34" charset="0"/>
              </a:rPr>
              <a:t>Climate Change Committee</a:t>
            </a:r>
            <a:r>
              <a:rPr lang="en-GB" sz="2200">
                <a:solidFill>
                  <a:schemeClr val="tx1"/>
                </a:solidFill>
                <a:latin typeface="Aptos Display" panose="020B0004020202020204" pitchFamily="34" charset="0"/>
                <a:cs typeface="Arial" panose="020B0604020202020204" pitchFamily="34" charset="0"/>
              </a:rPr>
              <a:t> – an independent body to provide advice and scrutiny on UK progress against the carbon budgets.</a:t>
            </a:r>
          </a:p>
          <a:p>
            <a:pPr marL="342900" indent="-342900">
              <a:buFont typeface="Courier New" panose="02070309020205020404" pitchFamily="49" charset="0"/>
              <a:buChar char="o"/>
            </a:pPr>
            <a:endParaRPr lang="en-GB" sz="2200">
              <a:solidFill>
                <a:schemeClr val="tx1"/>
              </a:solidFill>
              <a:latin typeface="Aptos Display" panose="020B0004020202020204" pitchFamily="34" charset="0"/>
              <a:cs typeface="Arial" panose="020B0604020202020204" pitchFamily="34" charset="0"/>
            </a:endParaRPr>
          </a:p>
          <a:p>
            <a:pPr marL="342900" indent="-342900">
              <a:buFont typeface="Courier New" panose="02070309020205020404" pitchFamily="49" charset="0"/>
              <a:buChar char="o"/>
            </a:pPr>
            <a:r>
              <a:rPr lang="en-GB" sz="2200">
                <a:solidFill>
                  <a:schemeClr val="tx1"/>
                </a:solidFill>
                <a:latin typeface="Aptos Display" panose="020B0004020202020204" pitchFamily="34" charset="0"/>
                <a:cs typeface="Arial" panose="020B0604020202020204" pitchFamily="34" charset="0"/>
              </a:rPr>
              <a:t>In 2019, the UK signed </a:t>
            </a:r>
            <a:r>
              <a:rPr lang="en-GB" sz="2200" b="1">
                <a:solidFill>
                  <a:schemeClr val="tx1"/>
                </a:solidFill>
                <a:latin typeface="Aptos Display" panose="020B0004020202020204" pitchFamily="34" charset="0"/>
                <a:cs typeface="Arial" panose="020B0604020202020204" pitchFamily="34" charset="0"/>
              </a:rPr>
              <a:t>net zero </a:t>
            </a:r>
            <a:r>
              <a:rPr lang="en-GB" sz="2200">
                <a:solidFill>
                  <a:schemeClr val="tx1"/>
                </a:solidFill>
                <a:latin typeface="Aptos Display" panose="020B0004020202020204" pitchFamily="34" charset="0"/>
                <a:cs typeface="Arial" panose="020B0604020202020204" pitchFamily="34" charset="0"/>
              </a:rPr>
              <a:t>into law. In 2021 we set stretching targets for </a:t>
            </a:r>
            <a:r>
              <a:rPr lang="en-GB" sz="2200" b="1">
                <a:solidFill>
                  <a:schemeClr val="tx1"/>
                </a:solidFill>
                <a:latin typeface="Aptos Display" panose="020B0004020202020204" pitchFamily="34" charset="0"/>
                <a:cs typeface="Arial" panose="020B0604020202020204" pitchFamily="34" charset="0"/>
              </a:rPr>
              <a:t>Carbon Budget 6</a:t>
            </a:r>
            <a:r>
              <a:rPr lang="en-GB" sz="2200">
                <a:solidFill>
                  <a:schemeClr val="tx1"/>
                </a:solidFill>
                <a:latin typeface="Aptos Display" panose="020B0004020202020204" pitchFamily="34" charset="0"/>
                <a:cs typeface="Arial" panose="020B0604020202020204" pitchFamily="34" charset="0"/>
              </a:rPr>
              <a:t> (77% reduction by 2035). This was the first carbon budget set since we committed to reach net zero.</a:t>
            </a:r>
          </a:p>
          <a:p>
            <a:pPr marL="342900" indent="-342900">
              <a:buFont typeface="Courier New" panose="02070309020205020404" pitchFamily="49" charset="0"/>
              <a:buChar char="o"/>
            </a:pPr>
            <a:endParaRPr lang="en-GB" sz="2200" b="1">
              <a:solidFill>
                <a:schemeClr val="tx1"/>
              </a:solidFill>
              <a:latin typeface="Aptos Display" panose="020B0004020202020204" pitchFamily="34" charset="0"/>
              <a:cs typeface="Arial" panose="020B0604020202020204" pitchFamily="34" charset="0"/>
            </a:endParaRPr>
          </a:p>
          <a:p>
            <a:pPr marL="342900" indent="-342900">
              <a:buFont typeface="Courier New" panose="02070309020205020404" pitchFamily="49" charset="0"/>
              <a:buChar char="o"/>
            </a:pPr>
            <a:r>
              <a:rPr lang="en-GB" sz="2200" b="1">
                <a:solidFill>
                  <a:schemeClr val="tx1"/>
                </a:solidFill>
                <a:latin typeface="Aptos Display" panose="020B0004020202020204" pitchFamily="34" charset="0"/>
                <a:cs typeface="Arial" panose="020B0604020202020204" pitchFamily="34" charset="0"/>
              </a:rPr>
              <a:t>The Net Zero Strategy</a:t>
            </a:r>
            <a:r>
              <a:rPr lang="en-GB" sz="2200">
                <a:solidFill>
                  <a:schemeClr val="tx1"/>
                </a:solidFill>
                <a:latin typeface="Aptos Display" panose="020B0004020202020204" pitchFamily="34" charset="0"/>
                <a:cs typeface="Arial" panose="020B0604020202020204" pitchFamily="34" charset="0"/>
              </a:rPr>
              <a:t>, published in 2021, set out policies and proposals to bridge the gap towards meeting this ambition. </a:t>
            </a:r>
          </a:p>
          <a:p>
            <a:pPr marL="285750" indent="-285750">
              <a:buFont typeface="Arial" panose="020B0604020202020204" pitchFamily="34" charset="0"/>
              <a:buChar char="•"/>
            </a:pPr>
            <a:endParaRPr lang="en-GB" sz="2200">
              <a:solidFill>
                <a:schemeClr val="tx1"/>
              </a:solidFill>
              <a:latin typeface="Aptos Display" panose="020B00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46B55E9F-86DE-C737-566A-7CE90C56C3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722522" y="1799994"/>
            <a:ext cx="9389405" cy="6895344"/>
          </a:xfrm>
          <a:prstGeom prst="rect">
            <a:avLst/>
          </a:prstGeom>
        </p:spPr>
      </p:pic>
      <p:sp>
        <p:nvSpPr>
          <p:cNvPr id="10" name="TextBox 14">
            <a:extLst>
              <a:ext uri="{FF2B5EF4-FFF2-40B4-BE49-F238E27FC236}">
                <a16:creationId xmlns:a16="http://schemas.microsoft.com/office/drawing/2014/main" id="{5175521B-4354-8C9A-6D76-520680123F98}"/>
              </a:ext>
            </a:extLst>
          </p:cNvPr>
          <p:cNvSpPr txBox="1"/>
          <p:nvPr/>
        </p:nvSpPr>
        <p:spPr>
          <a:xfrm>
            <a:off x="671409" y="11438557"/>
            <a:ext cx="3411860" cy="307777"/>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a:solidFill>
                  <a:schemeClr val="tx1"/>
                </a:solidFill>
                <a:latin typeface="Aptos Display" panose="020B0004020202020204" pitchFamily="34" charset="0"/>
              </a:rPr>
              <a:t>Source: DESNZ analysis – Net Zero Strategy</a:t>
            </a:r>
          </a:p>
        </p:txBody>
      </p:sp>
      <p:pic>
        <p:nvPicPr>
          <p:cNvPr id="34" name="Picture 6" descr="Net Zero - The UK's contribution to stopping global warming - Climate  Change Committee">
            <a:extLst>
              <a:ext uri="{FF2B5EF4-FFF2-40B4-BE49-F238E27FC236}">
                <a16:creationId xmlns:a16="http://schemas.microsoft.com/office/drawing/2014/main" id="{1280E23A-7411-62FD-AB30-37360DF1789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1695" y="7396759"/>
            <a:ext cx="1662047" cy="230824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Ten Point Plan for a Green Industrial Revolution – Blackfish Engineering">
            <a:extLst>
              <a:ext uri="{FF2B5EF4-FFF2-40B4-BE49-F238E27FC236}">
                <a16:creationId xmlns:a16="http://schemas.microsoft.com/office/drawing/2014/main" id="{BDD80708-00E9-895D-0910-C1B57E7EE4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02506" y="7381591"/>
            <a:ext cx="1731998" cy="23082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Government considers taking stake in Sizewell">
            <a:extLst>
              <a:ext uri="{FF2B5EF4-FFF2-40B4-BE49-F238E27FC236}">
                <a16:creationId xmlns:a16="http://schemas.microsoft.com/office/drawing/2014/main" id="{ABB2115E-A261-2769-C5CF-B479E87C93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05754">
            <a:off x="8027723" y="7267322"/>
            <a:ext cx="2333236" cy="25125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4DFBFA9C-D1F1-0784-4CCD-4BA8BF338AD2}"/>
              </a:ext>
            </a:extLst>
          </p:cNvPr>
          <p:cNvPicPr>
            <a:picLocks noChangeAspect="1"/>
          </p:cNvPicPr>
          <p:nvPr/>
        </p:nvPicPr>
        <p:blipFill>
          <a:blip r:embed="rId10"/>
          <a:stretch>
            <a:fillRect/>
          </a:stretch>
        </p:blipFill>
        <p:spPr>
          <a:xfrm>
            <a:off x="10743024" y="7351323"/>
            <a:ext cx="1740125" cy="2338512"/>
          </a:xfrm>
          <a:prstGeom prst="rect">
            <a:avLst/>
          </a:prstGeom>
        </p:spPr>
      </p:pic>
      <p:sp>
        <p:nvSpPr>
          <p:cNvPr id="38" name="Arrow: Pentagon 37">
            <a:extLst>
              <a:ext uri="{FF2B5EF4-FFF2-40B4-BE49-F238E27FC236}">
                <a16:creationId xmlns:a16="http://schemas.microsoft.com/office/drawing/2014/main" id="{9DEFB517-8962-A712-5AF5-0CB3300E08FB}"/>
              </a:ext>
            </a:extLst>
          </p:cNvPr>
          <p:cNvSpPr/>
          <p:nvPr/>
        </p:nvSpPr>
        <p:spPr>
          <a:xfrm>
            <a:off x="3349305" y="10117041"/>
            <a:ext cx="2325113" cy="1083944"/>
          </a:xfrm>
          <a:prstGeom prst="homePlate">
            <a:avLst/>
          </a:prstGeom>
          <a:solidFill>
            <a:srgbClr val="0D5994"/>
          </a:solidFill>
          <a:ln w="12700" cap="flat" cmpd="sng" algn="ctr">
            <a:solidFill>
              <a:srgbClr val="0D599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Display" panose="020B0004020202020204" pitchFamily="34" charset="0"/>
                <a:ea typeface="Verdana" panose="020B0604030504040204" pitchFamily="34" charset="0"/>
                <a:cs typeface="+mn-cs"/>
              </a:rPr>
              <a:t>2019 – first major economy to commit to Net Zero by 2050</a:t>
            </a:r>
          </a:p>
        </p:txBody>
      </p:sp>
      <p:sp>
        <p:nvSpPr>
          <p:cNvPr id="39" name="Arrow: Pentagon 38">
            <a:extLst>
              <a:ext uri="{FF2B5EF4-FFF2-40B4-BE49-F238E27FC236}">
                <a16:creationId xmlns:a16="http://schemas.microsoft.com/office/drawing/2014/main" id="{F109DCA4-EF34-82AF-7B4A-F8DD72BA5D4F}"/>
              </a:ext>
            </a:extLst>
          </p:cNvPr>
          <p:cNvSpPr/>
          <p:nvPr/>
        </p:nvSpPr>
        <p:spPr>
          <a:xfrm>
            <a:off x="5753910" y="10117040"/>
            <a:ext cx="2325113" cy="1083945"/>
          </a:xfrm>
          <a:prstGeom prst="homePlate">
            <a:avLst/>
          </a:prstGeom>
          <a:solidFill>
            <a:srgbClr val="0D5994"/>
          </a:solidFill>
          <a:ln w="12700" cap="flat" cmpd="sng" algn="ctr">
            <a:solidFill>
              <a:srgbClr val="0D599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Display" panose="020B0004020202020204" pitchFamily="34" charset="0"/>
                <a:ea typeface="Verdana" panose="020B0604030504040204" pitchFamily="34" charset="0"/>
                <a:cs typeface="+mn-cs"/>
              </a:rPr>
              <a:t>2020 – ambitious 40GW offshore wind target by 2030 (now 50GW)</a:t>
            </a:r>
          </a:p>
        </p:txBody>
      </p:sp>
      <p:sp>
        <p:nvSpPr>
          <p:cNvPr id="40" name="Arrow: Pentagon 39">
            <a:extLst>
              <a:ext uri="{FF2B5EF4-FFF2-40B4-BE49-F238E27FC236}">
                <a16:creationId xmlns:a16="http://schemas.microsoft.com/office/drawing/2014/main" id="{E238B09C-1289-186F-BAE2-0B082350503B}"/>
              </a:ext>
            </a:extLst>
          </p:cNvPr>
          <p:cNvSpPr/>
          <p:nvPr/>
        </p:nvSpPr>
        <p:spPr>
          <a:xfrm>
            <a:off x="8158515" y="10117040"/>
            <a:ext cx="2325113" cy="1121295"/>
          </a:xfrm>
          <a:prstGeom prst="homePlate">
            <a:avLst/>
          </a:prstGeom>
          <a:solidFill>
            <a:srgbClr val="0D5994"/>
          </a:solidFill>
          <a:ln w="12700" cap="flat" cmpd="sng" algn="ctr">
            <a:solidFill>
              <a:srgbClr val="0D599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Display" panose="020B0004020202020204" pitchFamily="34" charset="0"/>
                <a:ea typeface="Verdana" panose="020B0604030504040204" pitchFamily="34" charset="0"/>
                <a:cs typeface="+mn-cs"/>
              </a:rPr>
              <a:t>2020 – strategic approach for wider energy system</a:t>
            </a:r>
          </a:p>
        </p:txBody>
      </p:sp>
      <p:pic>
        <p:nvPicPr>
          <p:cNvPr id="41" name="Picture 2" descr="The benefits of the Climate Change Act - Climate Change Committee">
            <a:extLst>
              <a:ext uri="{FF2B5EF4-FFF2-40B4-BE49-F238E27FC236}">
                <a16:creationId xmlns:a16="http://schemas.microsoft.com/office/drawing/2014/main" id="{5932A8A4-4A0A-DCF6-F42C-FA9B511AEA0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624" t="27755" r="27052" b="25425"/>
          <a:stretch/>
        </p:blipFill>
        <p:spPr bwMode="auto">
          <a:xfrm>
            <a:off x="671409" y="7713462"/>
            <a:ext cx="2325113" cy="1674836"/>
          </a:xfrm>
          <a:prstGeom prst="rect">
            <a:avLst/>
          </a:prstGeom>
          <a:noFill/>
          <a:extLst>
            <a:ext uri="{909E8E84-426E-40DD-AFC4-6F175D3DCCD1}">
              <a14:hiddenFill xmlns:a14="http://schemas.microsoft.com/office/drawing/2010/main">
                <a:solidFill>
                  <a:srgbClr val="FFFFFF"/>
                </a:solidFill>
              </a14:hiddenFill>
            </a:ext>
          </a:extLst>
        </p:spPr>
      </p:pic>
      <p:sp>
        <p:nvSpPr>
          <p:cNvPr id="42" name="Arrow: Pentagon 41">
            <a:extLst>
              <a:ext uri="{FF2B5EF4-FFF2-40B4-BE49-F238E27FC236}">
                <a16:creationId xmlns:a16="http://schemas.microsoft.com/office/drawing/2014/main" id="{0CC6AD65-68CA-B028-FBC9-C85B678B5C0E}"/>
              </a:ext>
            </a:extLst>
          </p:cNvPr>
          <p:cNvSpPr/>
          <p:nvPr/>
        </p:nvSpPr>
        <p:spPr>
          <a:xfrm>
            <a:off x="934240" y="10080463"/>
            <a:ext cx="2325113" cy="1120521"/>
          </a:xfrm>
          <a:prstGeom prst="homePlate">
            <a:avLst/>
          </a:prstGeom>
          <a:solidFill>
            <a:srgbClr val="0D5994"/>
          </a:solidFill>
          <a:ln w="12700" cap="flat" cmpd="sng" algn="ctr">
            <a:solidFill>
              <a:srgbClr val="0D599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Display" panose="020B0004020202020204" pitchFamily="34" charset="0"/>
                <a:ea typeface="Verdana" panose="020B0604030504040204" pitchFamily="34" charset="0"/>
                <a:cs typeface="+mn-cs"/>
              </a:rPr>
              <a:t>First legally binding climate mitigation set by a country </a:t>
            </a:r>
          </a:p>
        </p:txBody>
      </p:sp>
      <p:sp>
        <p:nvSpPr>
          <p:cNvPr id="44" name="Arrow: Pentagon 43">
            <a:extLst>
              <a:ext uri="{FF2B5EF4-FFF2-40B4-BE49-F238E27FC236}">
                <a16:creationId xmlns:a16="http://schemas.microsoft.com/office/drawing/2014/main" id="{61AA437F-9066-1C72-5C48-5F3E885C707D}"/>
              </a:ext>
            </a:extLst>
          </p:cNvPr>
          <p:cNvSpPr/>
          <p:nvPr/>
        </p:nvSpPr>
        <p:spPr>
          <a:xfrm>
            <a:off x="10743024" y="10154391"/>
            <a:ext cx="2325113" cy="1083945"/>
          </a:xfrm>
          <a:prstGeom prst="homePlate">
            <a:avLst/>
          </a:prstGeom>
          <a:solidFill>
            <a:srgbClr val="0D5994"/>
          </a:solidFill>
          <a:ln w="12700" cap="flat" cmpd="sng" algn="ctr">
            <a:solidFill>
              <a:srgbClr val="0D599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Display" panose="020B0004020202020204" pitchFamily="34" charset="0"/>
                <a:ea typeface="Verdana" panose="020B0604030504040204" pitchFamily="34" charset="0"/>
                <a:cs typeface="+mn-cs"/>
              </a:rPr>
              <a:t>2021 – CB6 passed into law setting 78% emissions reduction target by 2035</a:t>
            </a:r>
          </a:p>
        </p:txBody>
      </p:sp>
      <p:sp>
        <p:nvSpPr>
          <p:cNvPr id="6" name="TextBox 5">
            <a:extLst>
              <a:ext uri="{FF2B5EF4-FFF2-40B4-BE49-F238E27FC236}">
                <a16:creationId xmlns:a16="http://schemas.microsoft.com/office/drawing/2014/main" id="{369918FA-899F-522E-6FA4-E690E7092946}"/>
              </a:ext>
            </a:extLst>
          </p:cNvPr>
          <p:cNvSpPr txBox="1"/>
          <p:nvPr/>
        </p:nvSpPr>
        <p:spPr>
          <a:xfrm>
            <a:off x="15561401" y="8604029"/>
            <a:ext cx="8043299" cy="1938992"/>
          </a:xfrm>
          <a:prstGeom prst="rect">
            <a:avLst/>
          </a:prstGeom>
          <a:solidFill>
            <a:schemeClr val="bg1">
              <a:lumMod val="85000"/>
            </a:schemeClr>
          </a:solidFill>
        </p:spPr>
        <p:txBody>
          <a:bodyPr wrap="square">
            <a:spAutoFit/>
          </a:bodyPr>
          <a:lstStyle/>
          <a:p>
            <a:r>
              <a:rPr lang="en-GB" sz="2000" b="1" i="0" u="none" strike="noStrike">
                <a:solidFill>
                  <a:srgbClr val="000000"/>
                </a:solidFill>
                <a:latin typeface="Aptos Display" panose="020B0004020202020204" pitchFamily="34" charset="0"/>
              </a:rPr>
              <a:t>2025 – 55% reduction </a:t>
            </a:r>
            <a:r>
              <a:rPr lang="en-GB" sz="2000" b="0" i="0" u="none" strike="noStrike">
                <a:solidFill>
                  <a:srgbClr val="000000"/>
                </a:solidFill>
                <a:latin typeface="Aptos Display" panose="020B0004020202020204" pitchFamily="34" charset="0"/>
              </a:rPr>
              <a:t>(excluding international aviation and shipping emissions)</a:t>
            </a:r>
          </a:p>
          <a:p>
            <a:r>
              <a:rPr lang="en-GB" sz="2000" b="1" i="0" u="none" strike="noStrike">
                <a:solidFill>
                  <a:srgbClr val="000000"/>
                </a:solidFill>
                <a:latin typeface="Aptos Display" panose="020B0004020202020204" pitchFamily="34" charset="0"/>
              </a:rPr>
              <a:t>2030 – Nationally Determined Contribution target for at least 68% reduction </a:t>
            </a:r>
            <a:r>
              <a:rPr lang="en-GB" sz="2000" b="0" i="0" u="none" strike="noStrike">
                <a:solidFill>
                  <a:srgbClr val="000000"/>
                </a:solidFill>
                <a:latin typeface="Aptos Display" panose="020B0004020202020204" pitchFamily="34" charset="0"/>
              </a:rPr>
              <a:t>(excluding international aviation and shipping)</a:t>
            </a:r>
          </a:p>
          <a:p>
            <a:r>
              <a:rPr lang="en-GB" sz="2000" b="1" i="0" u="none" strike="noStrike">
                <a:solidFill>
                  <a:srgbClr val="000000"/>
                </a:solidFill>
                <a:latin typeface="Aptos Display" panose="020B0004020202020204" pitchFamily="34" charset="0"/>
              </a:rPr>
              <a:t>2035 – 77% reduction </a:t>
            </a:r>
            <a:r>
              <a:rPr lang="en-GB" sz="2000" b="0" i="0" u="none" strike="noStrike">
                <a:solidFill>
                  <a:srgbClr val="000000"/>
                </a:solidFill>
                <a:latin typeface="Aptos Display" panose="020B0004020202020204" pitchFamily="34" charset="0"/>
              </a:rPr>
              <a:t>(including international aviation and shipping)</a:t>
            </a:r>
          </a:p>
          <a:p>
            <a:r>
              <a:rPr lang="en-GB" sz="2000" b="1" i="0" u="none" strike="noStrike">
                <a:solidFill>
                  <a:srgbClr val="000000"/>
                </a:solidFill>
                <a:latin typeface="Aptos Display" panose="020B0004020202020204" pitchFamily="34" charset="0"/>
              </a:rPr>
              <a:t>2050 – 100% reduction</a:t>
            </a:r>
            <a:r>
              <a:rPr lang="en-GB" sz="2000">
                <a:solidFill>
                  <a:srgbClr val="000000"/>
                </a:solidFill>
                <a:latin typeface="Aptos Display" panose="020B0004020202020204" pitchFamily="34" charset="0"/>
              </a:rPr>
              <a:t> </a:t>
            </a:r>
            <a:r>
              <a:rPr lang="en-GB" sz="2000" b="0" i="0" u="none" strike="noStrike">
                <a:solidFill>
                  <a:srgbClr val="000000"/>
                </a:solidFill>
                <a:latin typeface="Aptos Display" panose="020B0004020202020204" pitchFamily="34" charset="0"/>
              </a:rPr>
              <a:t>To meet whole-economy net zero target </a:t>
            </a:r>
            <a:endParaRPr lang="en-GB" sz="2000">
              <a:latin typeface="Aptos Display" panose="020B0004020202020204" pitchFamily="34" charset="0"/>
            </a:endParaRPr>
          </a:p>
        </p:txBody>
      </p:sp>
    </p:spTree>
    <p:extLst>
      <p:ext uri="{BB962C8B-B14F-4D97-AF65-F5344CB8AC3E}">
        <p14:creationId xmlns:p14="http://schemas.microsoft.com/office/powerpoint/2010/main" val="141514526"/>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0"/>
          <p:cNvSpPr/>
          <p:nvPr/>
        </p:nvSpPr>
        <p:spPr>
          <a:xfrm>
            <a:off x="-31861" y="11687568"/>
            <a:ext cx="24447722" cy="2039941"/>
          </a:xfrm>
          <a:prstGeom prst="rect">
            <a:avLst/>
          </a:prstGeom>
          <a:solidFill>
            <a:srgbClr val="00347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Aptos Display" panose="020B0004020202020204" pitchFamily="34" charset="0"/>
              <a:ea typeface="Helvetica Neue"/>
              <a:cs typeface="Helvetica Neue"/>
              <a:sym typeface="Helvetica Neue"/>
            </a:endParaRPr>
          </a:p>
        </p:txBody>
      </p:sp>
      <p:sp>
        <p:nvSpPr>
          <p:cNvPr id="313" name="Google Shape;313;p30"/>
          <p:cNvSpPr txBox="1"/>
          <p:nvPr/>
        </p:nvSpPr>
        <p:spPr>
          <a:xfrm>
            <a:off x="1618316" y="449596"/>
            <a:ext cx="22765684" cy="139525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4200"/>
              <a:buFont typeface="Helvetica Neue"/>
              <a:buNone/>
            </a:pPr>
            <a:r>
              <a:rPr lang="en-GB" sz="4200" b="1">
                <a:latin typeface="Aptos Display" panose="020B0004020202020204" pitchFamily="34" charset="0"/>
                <a:sym typeface="Helvetica Neue"/>
              </a:rPr>
              <a:t>Power is central to net zero ambition for the UK – to meet net zero, we must fundamentally modify our technology mix, decarbonise it and keep it affordable whilst demands on the system increase</a:t>
            </a:r>
            <a:endParaRPr lang="en-GB" sz="4400">
              <a:latin typeface="Aptos Display" panose="020B0004020202020204" pitchFamily="34" charset="0"/>
            </a:endParaRPr>
          </a:p>
        </p:txBody>
      </p:sp>
      <p:sp>
        <p:nvSpPr>
          <p:cNvPr id="314" name="Google Shape;314;p30"/>
          <p:cNvSpPr/>
          <p:nvPr/>
        </p:nvSpPr>
        <p:spPr>
          <a:xfrm>
            <a:off x="-15678" y="-38124"/>
            <a:ext cx="1374174" cy="1448088"/>
          </a:xfrm>
          <a:prstGeom prst="rect">
            <a:avLst/>
          </a:prstGeom>
          <a:solidFill>
            <a:srgbClr val="00347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Aptos Display" panose="020B0004020202020204" pitchFamily="34" charset="0"/>
              <a:ea typeface="Helvetica Neue"/>
              <a:cs typeface="Helvetica Neue"/>
              <a:sym typeface="Helvetica Neue"/>
            </a:endParaRPr>
          </a:p>
        </p:txBody>
      </p:sp>
      <p:pic>
        <p:nvPicPr>
          <p:cNvPr id="3" name="Picture 2" descr="A picture containing text, font, graphics, graphic design&#10;&#10;Description automatically generated">
            <a:extLst>
              <a:ext uri="{FF2B5EF4-FFF2-40B4-BE49-F238E27FC236}">
                <a16:creationId xmlns:a16="http://schemas.microsoft.com/office/drawing/2014/main" id="{3A2B7D9C-0674-4504-3664-E13659E41FB4}"/>
              </a:ext>
            </a:extLst>
          </p:cNvPr>
          <p:cNvPicPr>
            <a:picLocks noChangeAspect="1"/>
          </p:cNvPicPr>
          <p:nvPr/>
        </p:nvPicPr>
        <p:blipFill>
          <a:blip r:embed="rId3"/>
          <a:stretch>
            <a:fillRect/>
          </a:stretch>
        </p:blipFill>
        <p:spPr>
          <a:xfrm>
            <a:off x="21967343" y="12037671"/>
            <a:ext cx="2288662" cy="1371801"/>
          </a:xfrm>
          <a:prstGeom prst="rect">
            <a:avLst/>
          </a:prstGeom>
        </p:spPr>
      </p:pic>
      <p:pic>
        <p:nvPicPr>
          <p:cNvPr id="10" name="Graphic 9">
            <a:extLst>
              <a:ext uri="{FF2B5EF4-FFF2-40B4-BE49-F238E27FC236}">
                <a16:creationId xmlns:a16="http://schemas.microsoft.com/office/drawing/2014/main" id="{7D3810D0-860D-D30F-3576-D8EE361939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52978" y="2151159"/>
            <a:ext cx="11718795" cy="7812530"/>
          </a:xfrm>
          <a:prstGeom prst="rect">
            <a:avLst/>
          </a:prstGeom>
        </p:spPr>
      </p:pic>
      <p:pic>
        <p:nvPicPr>
          <p:cNvPr id="14" name="Graphic 13">
            <a:extLst>
              <a:ext uri="{FF2B5EF4-FFF2-40B4-BE49-F238E27FC236}">
                <a16:creationId xmlns:a16="http://schemas.microsoft.com/office/drawing/2014/main" id="{85182100-6A27-B9D5-475E-D3353B806B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55" y="2383010"/>
            <a:ext cx="11371019" cy="7580679"/>
          </a:xfrm>
          <a:prstGeom prst="rect">
            <a:avLst/>
          </a:prstGeom>
        </p:spPr>
      </p:pic>
      <p:sp>
        <p:nvSpPr>
          <p:cNvPr id="2" name="Google Shape;271;p25">
            <a:extLst>
              <a:ext uri="{FF2B5EF4-FFF2-40B4-BE49-F238E27FC236}">
                <a16:creationId xmlns:a16="http://schemas.microsoft.com/office/drawing/2014/main" id="{4087439E-0884-DD65-2E27-BA58B09AC48A}"/>
              </a:ext>
            </a:extLst>
          </p:cNvPr>
          <p:cNvSpPr txBox="1"/>
          <p:nvPr/>
        </p:nvSpPr>
        <p:spPr>
          <a:xfrm>
            <a:off x="4513194" y="1610852"/>
            <a:ext cx="2106626" cy="610424"/>
          </a:xfrm>
          <a:prstGeom prst="rect">
            <a:avLst/>
          </a:prstGeom>
          <a:noFill/>
          <a:ln>
            <a:noFill/>
          </a:ln>
        </p:spPr>
        <p:txBody>
          <a:bodyPr spcFirstLastPara="1" wrap="square" lIns="50800" tIns="50800" rIns="50800" bIns="50800" anchor="ctr" anchorCtr="0">
            <a:spAutoFit/>
          </a:bodyPr>
          <a:lstStyle/>
          <a:p>
            <a:pPr marR="0" lvl="0" algn="l" rtl="0">
              <a:lnSpc>
                <a:spcPct val="150000"/>
              </a:lnSpc>
              <a:spcBef>
                <a:spcPts val="0"/>
              </a:spcBef>
              <a:spcAft>
                <a:spcPts val="0"/>
              </a:spcAft>
              <a:buClr>
                <a:srgbClr val="000000"/>
              </a:buClr>
              <a:buSzPts val="3200"/>
            </a:pPr>
            <a:r>
              <a:rPr lang="en-US" sz="2200" b="1" i="0" u="none" strike="noStrike" cap="none">
                <a:solidFill>
                  <a:srgbClr val="000000"/>
                </a:solidFill>
                <a:latin typeface="Aptos Display" panose="020B0004020202020204" pitchFamily="34" charset="0"/>
                <a:ea typeface="Helvetica Neue"/>
                <a:cs typeface="Helvetica Neue"/>
                <a:sym typeface="Helvetica Neue"/>
              </a:rPr>
              <a:t>Where we are</a:t>
            </a:r>
            <a:endParaRPr sz="2200" b="1">
              <a:latin typeface="Aptos Display" panose="020B0004020202020204" pitchFamily="34" charset="0"/>
            </a:endParaRPr>
          </a:p>
        </p:txBody>
      </p:sp>
      <p:sp>
        <p:nvSpPr>
          <p:cNvPr id="4" name="Google Shape;271;p25">
            <a:extLst>
              <a:ext uri="{FF2B5EF4-FFF2-40B4-BE49-F238E27FC236}">
                <a16:creationId xmlns:a16="http://schemas.microsoft.com/office/drawing/2014/main" id="{7860DF19-2041-D552-49D9-5117BC37FB07}"/>
              </a:ext>
            </a:extLst>
          </p:cNvPr>
          <p:cNvSpPr txBox="1"/>
          <p:nvPr/>
        </p:nvSpPr>
        <p:spPr>
          <a:xfrm>
            <a:off x="13486001" y="1627162"/>
            <a:ext cx="10141105" cy="610424"/>
          </a:xfrm>
          <a:prstGeom prst="rect">
            <a:avLst/>
          </a:prstGeom>
          <a:noFill/>
          <a:ln>
            <a:noFill/>
          </a:ln>
        </p:spPr>
        <p:txBody>
          <a:bodyPr spcFirstLastPara="1" wrap="square" lIns="50800" tIns="50800" rIns="50800" bIns="50800" anchor="ctr" anchorCtr="0">
            <a:spAutoFit/>
          </a:bodyPr>
          <a:lstStyle/>
          <a:p>
            <a:pPr marR="0" lvl="0" algn="l" rtl="0">
              <a:lnSpc>
                <a:spcPct val="150000"/>
              </a:lnSpc>
              <a:spcBef>
                <a:spcPts val="0"/>
              </a:spcBef>
              <a:spcAft>
                <a:spcPts val="0"/>
              </a:spcAft>
              <a:buClr>
                <a:srgbClr val="000000"/>
              </a:buClr>
              <a:buSzPts val="3200"/>
            </a:pPr>
            <a:r>
              <a:rPr lang="en-US" sz="2200" b="1" i="0" u="none" strike="noStrike" cap="none">
                <a:solidFill>
                  <a:srgbClr val="000000"/>
                </a:solidFill>
                <a:latin typeface="Aptos Display" panose="020B0004020202020204" pitchFamily="34" charset="0"/>
                <a:ea typeface="Helvetica Neue"/>
                <a:cs typeface="Helvetica Neue"/>
                <a:sym typeface="Helvetica Neue"/>
              </a:rPr>
              <a:t>Where we likely need to get to for us to meet legally binding net zero commitments </a:t>
            </a:r>
            <a:endParaRPr sz="2200" b="1">
              <a:latin typeface="Aptos Display" panose="020B0004020202020204" pitchFamily="34" charset="0"/>
            </a:endParaRPr>
          </a:p>
        </p:txBody>
      </p:sp>
      <p:sp>
        <p:nvSpPr>
          <p:cNvPr id="6" name="Arrow: Right 5">
            <a:extLst>
              <a:ext uri="{FF2B5EF4-FFF2-40B4-BE49-F238E27FC236}">
                <a16:creationId xmlns:a16="http://schemas.microsoft.com/office/drawing/2014/main" id="{5075419C-869C-3E80-E54A-7BF7B1F36304}"/>
              </a:ext>
            </a:extLst>
          </p:cNvPr>
          <p:cNvSpPr/>
          <p:nvPr/>
        </p:nvSpPr>
        <p:spPr>
          <a:xfrm>
            <a:off x="11087773" y="5211143"/>
            <a:ext cx="1307889" cy="1008994"/>
          </a:xfrm>
          <a:prstGeom prst="rightArrow">
            <a:avLst/>
          </a:prstGeom>
          <a:solidFill>
            <a:srgbClr val="003479"/>
          </a:solidFill>
          <a:ln>
            <a:solidFill>
              <a:srgbClr val="0034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ptos Display" panose="020B0004020202020204" pitchFamily="34" charset="0"/>
            </a:endParaRPr>
          </a:p>
        </p:txBody>
      </p:sp>
      <p:sp>
        <p:nvSpPr>
          <p:cNvPr id="8" name="Rectangle 7">
            <a:extLst>
              <a:ext uri="{FF2B5EF4-FFF2-40B4-BE49-F238E27FC236}">
                <a16:creationId xmlns:a16="http://schemas.microsoft.com/office/drawing/2014/main" id="{53766F04-804C-BCC2-02CD-88C0B36CC458}"/>
              </a:ext>
            </a:extLst>
          </p:cNvPr>
          <p:cNvSpPr/>
          <p:nvPr/>
        </p:nvSpPr>
        <p:spPr>
          <a:xfrm>
            <a:off x="102555" y="1829487"/>
            <a:ext cx="10927904" cy="813420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ptos Display" panose="020B0004020202020204" pitchFamily="34" charset="0"/>
            </a:endParaRPr>
          </a:p>
        </p:txBody>
      </p:sp>
      <p:sp>
        <p:nvSpPr>
          <p:cNvPr id="9" name="Rectangle 8">
            <a:extLst>
              <a:ext uri="{FF2B5EF4-FFF2-40B4-BE49-F238E27FC236}">
                <a16:creationId xmlns:a16="http://schemas.microsoft.com/office/drawing/2014/main" id="{A8938164-AA04-C621-37BC-D96E523E3F8D}"/>
              </a:ext>
            </a:extLst>
          </p:cNvPr>
          <p:cNvSpPr/>
          <p:nvPr/>
        </p:nvSpPr>
        <p:spPr>
          <a:xfrm>
            <a:off x="12452977" y="1844849"/>
            <a:ext cx="11600563" cy="813420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ptos Display" panose="020B0004020202020204" pitchFamily="34" charset="0"/>
            </a:endParaRPr>
          </a:p>
        </p:txBody>
      </p:sp>
      <p:sp>
        <p:nvSpPr>
          <p:cNvPr id="11" name="Google Shape;271;p25">
            <a:extLst>
              <a:ext uri="{FF2B5EF4-FFF2-40B4-BE49-F238E27FC236}">
                <a16:creationId xmlns:a16="http://schemas.microsoft.com/office/drawing/2014/main" id="{0642FF56-D51F-B772-BF8E-4B6F401A9DE5}"/>
              </a:ext>
            </a:extLst>
          </p:cNvPr>
          <p:cNvSpPr txBox="1"/>
          <p:nvPr/>
        </p:nvSpPr>
        <p:spPr>
          <a:xfrm>
            <a:off x="212227" y="10200180"/>
            <a:ext cx="24069218" cy="1949252"/>
          </a:xfrm>
          <a:prstGeom prst="rect">
            <a:avLst/>
          </a:prstGeom>
          <a:noFill/>
          <a:ln>
            <a:noFill/>
          </a:ln>
        </p:spPr>
        <p:txBody>
          <a:bodyPr spcFirstLastPara="1" wrap="square" lIns="50800" tIns="50800" rIns="50800" bIns="50800" anchor="ctr" anchorCtr="0">
            <a:spAutoFit/>
          </a:bodyPr>
          <a:lstStyle/>
          <a:p>
            <a:pPr marL="457200" marR="0" lvl="0" indent="-457200" algn="l" rtl="0">
              <a:lnSpc>
                <a:spcPct val="150000"/>
              </a:lnSpc>
              <a:spcBef>
                <a:spcPts val="0"/>
              </a:spcBef>
              <a:spcAft>
                <a:spcPts val="0"/>
              </a:spcAft>
              <a:buClr>
                <a:srgbClr val="000000"/>
              </a:buClr>
              <a:buSzPts val="3200"/>
              <a:buFont typeface="Courier New" panose="02070309020205020404" pitchFamily="49" charset="0"/>
              <a:buChar char="o"/>
            </a:pPr>
            <a:r>
              <a:rPr lang="en-US" sz="2200">
                <a:latin typeface="Aptos Display" panose="020B0004020202020204" pitchFamily="34" charset="0"/>
                <a:sym typeface="Helvetica Neue"/>
              </a:rPr>
              <a:t>To meet  our net zero ambition,</a:t>
            </a:r>
            <a:r>
              <a:rPr lang="en-GB" sz="2200">
                <a:latin typeface="Aptos Display" panose="020B0004020202020204" pitchFamily="34" charset="0"/>
                <a:sym typeface="Helvetica Neue"/>
              </a:rPr>
              <a:t> based on our whole-system modelling, by 2050, </a:t>
            </a:r>
            <a:r>
              <a:rPr lang="en-GB" sz="2200" b="1">
                <a:latin typeface="Aptos Display" panose="020B0004020202020204" pitchFamily="34" charset="0"/>
                <a:sym typeface="Helvetica Neue"/>
              </a:rPr>
              <a:t>emissions associated with power could need to drop by 95-98% compared to 2019, down to 1-3 MtCO2e. </a:t>
            </a:r>
            <a:r>
              <a:rPr lang="en-GB" sz="2200">
                <a:latin typeface="Aptos Display" panose="020B0004020202020204" pitchFamily="34" charset="0"/>
                <a:sym typeface="Helvetica Neue"/>
              </a:rPr>
              <a:t>Further, in 2021 the Government set an </a:t>
            </a:r>
            <a:r>
              <a:rPr lang="en-GB" sz="2200" b="1">
                <a:latin typeface="Aptos Display" panose="020B0004020202020204" pitchFamily="34" charset="0"/>
                <a:sym typeface="Helvetica Neue"/>
              </a:rPr>
              <a:t>ambition for all electricity generation to be decarbonised by 2035, </a:t>
            </a:r>
            <a:r>
              <a:rPr lang="en-GB" sz="2200" b="1" i="1">
                <a:latin typeface="Aptos Display" panose="020B0004020202020204" pitchFamily="34" charset="0"/>
                <a:sym typeface="Helvetica Neue"/>
              </a:rPr>
              <a:t>subject to security of supply</a:t>
            </a:r>
            <a:r>
              <a:rPr lang="en-GB" sz="2200" b="1">
                <a:latin typeface="Aptos Display" panose="020B0004020202020204" pitchFamily="34" charset="0"/>
                <a:sym typeface="Helvetica Neue"/>
              </a:rPr>
              <a:t>.</a:t>
            </a:r>
            <a:endParaRPr lang="en-US" sz="2200">
              <a:latin typeface="Aptos Display" panose="020B0004020202020204" pitchFamily="34" charset="0"/>
              <a:sym typeface="Helvetica Neue"/>
            </a:endParaRPr>
          </a:p>
          <a:p>
            <a:pPr marL="457200" marR="0" lvl="0" indent="-457200" algn="l" rtl="0">
              <a:lnSpc>
                <a:spcPct val="150000"/>
              </a:lnSpc>
              <a:spcBef>
                <a:spcPts val="0"/>
              </a:spcBef>
              <a:spcAft>
                <a:spcPts val="0"/>
              </a:spcAft>
              <a:buClr>
                <a:srgbClr val="000000"/>
              </a:buClr>
              <a:buSzPts val="3200"/>
              <a:buFont typeface="Courier New" panose="02070309020205020404" pitchFamily="49" charset="0"/>
              <a:buChar char="o"/>
            </a:pPr>
            <a:r>
              <a:rPr lang="en-US" sz="2200">
                <a:latin typeface="Aptos Display" panose="020B0004020202020204" pitchFamily="34" charset="0"/>
                <a:sym typeface="Helvetica Neue"/>
              </a:rPr>
              <a:t>All the while, </a:t>
            </a:r>
            <a:r>
              <a:rPr lang="en-US" sz="2200" b="1">
                <a:latin typeface="Aptos Display" panose="020B0004020202020204" pitchFamily="34" charset="0"/>
                <a:sym typeface="Helvetica Neue"/>
              </a:rPr>
              <a:t>electricity demand is expected to increase between 40-60%,  and peak demand is also expected to increase substantially</a:t>
            </a:r>
            <a:r>
              <a:rPr lang="en-US" sz="2200">
                <a:latin typeface="Aptos Display" panose="020B0004020202020204" pitchFamily="34" charset="0"/>
                <a:sym typeface="Helvetica Neue"/>
              </a:rPr>
              <a:t>.</a:t>
            </a:r>
          </a:p>
          <a:p>
            <a:pPr marL="457200" marR="0" lvl="0" indent="-457200" algn="l" rtl="0">
              <a:lnSpc>
                <a:spcPct val="150000"/>
              </a:lnSpc>
              <a:spcBef>
                <a:spcPts val="0"/>
              </a:spcBef>
              <a:spcAft>
                <a:spcPts val="0"/>
              </a:spcAft>
              <a:buClr>
                <a:srgbClr val="000000"/>
              </a:buClr>
              <a:buSzPts val="3200"/>
              <a:buFont typeface="Courier New" panose="02070309020205020404" pitchFamily="49" charset="0"/>
              <a:buChar char="o"/>
            </a:pPr>
            <a:endParaRPr>
              <a:latin typeface="Aptos Display" panose="020B0004020202020204" pitchFamily="34" charset="0"/>
            </a:endParaRPr>
          </a:p>
        </p:txBody>
      </p:sp>
      <p:sp>
        <p:nvSpPr>
          <p:cNvPr id="12" name="TextBox 14">
            <a:extLst>
              <a:ext uri="{FF2B5EF4-FFF2-40B4-BE49-F238E27FC236}">
                <a16:creationId xmlns:a16="http://schemas.microsoft.com/office/drawing/2014/main" id="{DF99503C-8D5F-B890-6BBC-42806955E60C}"/>
              </a:ext>
            </a:extLst>
          </p:cNvPr>
          <p:cNvSpPr txBox="1"/>
          <p:nvPr/>
        </p:nvSpPr>
        <p:spPr>
          <a:xfrm>
            <a:off x="-15678" y="9921360"/>
            <a:ext cx="3411860" cy="307777"/>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a:solidFill>
                  <a:schemeClr val="tx1"/>
                </a:solidFill>
                <a:latin typeface="Aptos Display" panose="020B0004020202020204" pitchFamily="34" charset="0"/>
              </a:rPr>
              <a:t>Source: DESNZ analysis – Net Zero Strategy</a:t>
            </a:r>
          </a:p>
        </p:txBody>
      </p:sp>
      <p:sp>
        <p:nvSpPr>
          <p:cNvPr id="16" name="TextBox 14">
            <a:extLst>
              <a:ext uri="{FF2B5EF4-FFF2-40B4-BE49-F238E27FC236}">
                <a16:creationId xmlns:a16="http://schemas.microsoft.com/office/drawing/2014/main" id="{985BF569-E4CD-D19E-E61E-97E2631DC28F}"/>
              </a:ext>
            </a:extLst>
          </p:cNvPr>
          <p:cNvSpPr txBox="1"/>
          <p:nvPr/>
        </p:nvSpPr>
        <p:spPr>
          <a:xfrm>
            <a:off x="3876343" y="2007725"/>
            <a:ext cx="2960488" cy="307777"/>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a:solidFill>
                  <a:schemeClr val="tx1"/>
                </a:solidFill>
                <a:latin typeface="Aptos Display" panose="020B0004020202020204" pitchFamily="34" charset="0"/>
              </a:rPr>
              <a:t>2019 energy generation and end uses</a:t>
            </a:r>
          </a:p>
        </p:txBody>
      </p:sp>
      <p:sp>
        <p:nvSpPr>
          <p:cNvPr id="17" name="TextBox 14">
            <a:extLst>
              <a:ext uri="{FF2B5EF4-FFF2-40B4-BE49-F238E27FC236}">
                <a16:creationId xmlns:a16="http://schemas.microsoft.com/office/drawing/2014/main" id="{5240EFD8-56C8-905A-273C-692C48E11A00}"/>
              </a:ext>
            </a:extLst>
          </p:cNvPr>
          <p:cNvSpPr txBox="1"/>
          <p:nvPr/>
        </p:nvSpPr>
        <p:spPr>
          <a:xfrm>
            <a:off x="15982795" y="2041064"/>
            <a:ext cx="5419908" cy="307777"/>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a:solidFill>
                  <a:schemeClr val="tx1"/>
                </a:solidFill>
                <a:latin typeface="Aptos Display" panose="020B0004020202020204" pitchFamily="34" charset="0"/>
              </a:rPr>
              <a:t>High electrification scenario: energy generation and end uses in 2050</a:t>
            </a:r>
          </a:p>
        </p:txBody>
      </p:sp>
    </p:spTree>
    <p:extLst>
      <p:ext uri="{BB962C8B-B14F-4D97-AF65-F5344CB8AC3E}">
        <p14:creationId xmlns:p14="http://schemas.microsoft.com/office/powerpoint/2010/main" val="674367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15" name="TextBox 14">
            <a:extLst>
              <a:ext uri="{FF2B5EF4-FFF2-40B4-BE49-F238E27FC236}">
                <a16:creationId xmlns:a16="http://schemas.microsoft.com/office/drawing/2014/main" id="{0B6775C1-B129-9CE1-4837-6D7E73238215}"/>
              </a:ext>
            </a:extLst>
          </p:cNvPr>
          <p:cNvSpPr txBox="1"/>
          <p:nvPr/>
        </p:nvSpPr>
        <p:spPr>
          <a:xfrm>
            <a:off x="671409" y="2635557"/>
            <a:ext cx="9389405" cy="26860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buFont typeface="Courier New" panose="02070309020205020404" pitchFamily="49" charset="0"/>
              <a:buChar char="o"/>
            </a:pPr>
            <a:r>
              <a:rPr lang="en-GB" sz="2400">
                <a:solidFill>
                  <a:schemeClr val="tx1"/>
                </a:solidFill>
                <a:latin typeface="Aptos Display" panose="020B0004020202020204" pitchFamily="34" charset="0"/>
                <a:cs typeface="Arial" panose="020B0604020202020204" pitchFamily="34" charset="0"/>
              </a:rPr>
              <a:t>Moving to a power system that relies primarily on low carbon technologies is a crucial step towards delivering clean, reliable and low-cost energy. </a:t>
            </a:r>
          </a:p>
          <a:p>
            <a:pPr marL="342900" indent="-342900">
              <a:buFont typeface="Courier New" panose="02070309020205020404" pitchFamily="49" charset="0"/>
              <a:buChar char="o"/>
            </a:pPr>
            <a:r>
              <a:rPr lang="en-GB" sz="2400" b="1">
                <a:solidFill>
                  <a:schemeClr val="tx1"/>
                </a:solidFill>
                <a:latin typeface="Aptos Display" panose="020B0004020202020204" pitchFamily="34" charset="0"/>
                <a:cs typeface="Arial" panose="020B0604020202020204" pitchFamily="34" charset="0"/>
              </a:rPr>
              <a:t>To achieve this, our policy programmes drive the deployment of new capacity and deliver our technology-specific ambitions. </a:t>
            </a:r>
          </a:p>
          <a:p>
            <a:pPr marL="285750" indent="-285750">
              <a:buFont typeface="Arial" panose="020B0604020202020204" pitchFamily="34" charset="0"/>
              <a:buChar char="•"/>
            </a:pPr>
            <a:endParaRPr lang="en-GB" sz="2400">
              <a:solidFill>
                <a:schemeClr val="tx1"/>
              </a:solidFill>
              <a:latin typeface="Aptos Display" panose="020B0004020202020204" pitchFamily="34" charset="0"/>
              <a:cs typeface="Arial" panose="020B0604020202020204" pitchFamily="34" charset="0"/>
            </a:endParaRPr>
          </a:p>
        </p:txBody>
      </p:sp>
      <p:sp>
        <p:nvSpPr>
          <p:cNvPr id="312" name="Google Shape;312;p30"/>
          <p:cNvSpPr/>
          <p:nvPr/>
        </p:nvSpPr>
        <p:spPr>
          <a:xfrm>
            <a:off x="-31861" y="11687568"/>
            <a:ext cx="24447722" cy="2039941"/>
          </a:xfrm>
          <a:prstGeom prst="rect">
            <a:avLst/>
          </a:prstGeom>
          <a:solidFill>
            <a:srgbClr val="00347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Aptos Display" panose="020B0004020202020204" pitchFamily="34" charset="0"/>
              <a:ea typeface="Helvetica Neue"/>
              <a:cs typeface="Helvetica Neue"/>
              <a:sym typeface="Helvetica Neue"/>
            </a:endParaRPr>
          </a:p>
        </p:txBody>
      </p:sp>
      <p:sp>
        <p:nvSpPr>
          <p:cNvPr id="314" name="Google Shape;314;p30"/>
          <p:cNvSpPr/>
          <p:nvPr/>
        </p:nvSpPr>
        <p:spPr>
          <a:xfrm>
            <a:off x="-15678" y="-38124"/>
            <a:ext cx="1374174" cy="1448088"/>
          </a:xfrm>
          <a:prstGeom prst="rect">
            <a:avLst/>
          </a:prstGeom>
          <a:solidFill>
            <a:srgbClr val="00347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Aptos Display" panose="020B0004020202020204" pitchFamily="34" charset="0"/>
              <a:ea typeface="Helvetica Neue"/>
              <a:cs typeface="Helvetica Neue"/>
              <a:sym typeface="Helvetica Neue"/>
            </a:endParaRPr>
          </a:p>
        </p:txBody>
      </p:sp>
      <p:pic>
        <p:nvPicPr>
          <p:cNvPr id="3" name="Picture 2" descr="A picture containing text, font, graphics, graphic design&#10;&#10;Description automatically generated">
            <a:extLst>
              <a:ext uri="{FF2B5EF4-FFF2-40B4-BE49-F238E27FC236}">
                <a16:creationId xmlns:a16="http://schemas.microsoft.com/office/drawing/2014/main" id="{3A2B7D9C-0674-4504-3664-E13659E41FB4}"/>
              </a:ext>
            </a:extLst>
          </p:cNvPr>
          <p:cNvPicPr>
            <a:picLocks noChangeAspect="1"/>
          </p:cNvPicPr>
          <p:nvPr/>
        </p:nvPicPr>
        <p:blipFill>
          <a:blip r:embed="rId3"/>
          <a:stretch>
            <a:fillRect/>
          </a:stretch>
        </p:blipFill>
        <p:spPr>
          <a:xfrm>
            <a:off x="21967343" y="12037671"/>
            <a:ext cx="2288662" cy="1371801"/>
          </a:xfrm>
          <a:prstGeom prst="rect">
            <a:avLst/>
          </a:prstGeom>
        </p:spPr>
      </p:pic>
      <p:sp>
        <p:nvSpPr>
          <p:cNvPr id="7" name="Google Shape;313;p30">
            <a:extLst>
              <a:ext uri="{FF2B5EF4-FFF2-40B4-BE49-F238E27FC236}">
                <a16:creationId xmlns:a16="http://schemas.microsoft.com/office/drawing/2014/main" id="{FB1A545F-501C-5B61-2AEC-8C8F354501A1}"/>
              </a:ext>
            </a:extLst>
          </p:cNvPr>
          <p:cNvSpPr txBox="1"/>
          <p:nvPr/>
        </p:nvSpPr>
        <p:spPr>
          <a:xfrm>
            <a:off x="1618315" y="126430"/>
            <a:ext cx="22797546" cy="2041585"/>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4200"/>
              <a:buFont typeface="Helvetica Neue"/>
              <a:buNone/>
            </a:pPr>
            <a:r>
              <a:rPr lang="en-GB" sz="4200" b="1">
                <a:latin typeface="Aptos Display" panose="020B0004020202020204" pitchFamily="34" charset="0"/>
                <a:sym typeface="Helvetica Neue"/>
              </a:rPr>
              <a:t>The centrality of the power sector in our decarbonisation approach means we will need to bring forward significant volumes of low-carbon generation, as well as the infrastructure to support their delivery</a:t>
            </a:r>
            <a:endParaRPr>
              <a:latin typeface="Aptos Display" panose="020B0004020202020204" pitchFamily="34" charset="0"/>
            </a:endParaRPr>
          </a:p>
        </p:txBody>
      </p:sp>
      <p:sp>
        <p:nvSpPr>
          <p:cNvPr id="8" name="Rectangle 7">
            <a:extLst>
              <a:ext uri="{FF2B5EF4-FFF2-40B4-BE49-F238E27FC236}">
                <a16:creationId xmlns:a16="http://schemas.microsoft.com/office/drawing/2014/main" id="{8F2C0C46-339C-282A-E632-5FBA2A98A8AF}"/>
              </a:ext>
            </a:extLst>
          </p:cNvPr>
          <p:cNvSpPr/>
          <p:nvPr/>
        </p:nvSpPr>
        <p:spPr>
          <a:xfrm>
            <a:off x="11611189" y="2310574"/>
            <a:ext cx="5223932" cy="1219636"/>
          </a:xfrm>
          <a:prstGeom prst="rect">
            <a:avLst/>
          </a:prstGeom>
          <a:solidFill>
            <a:srgbClr val="00347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bg1"/>
                </a:solidFill>
                <a:latin typeface="Aptos Display" panose="020B0004020202020204" pitchFamily="34" charset="0"/>
                <a:cs typeface="Arial" panose="020B0604020202020204" pitchFamily="34" charset="0"/>
              </a:rPr>
              <a:t>Deliver up to 50 GW of offshore wind capacity by 2030, including 5GW of floating offshore wind</a:t>
            </a:r>
          </a:p>
        </p:txBody>
      </p:sp>
      <p:sp>
        <p:nvSpPr>
          <p:cNvPr id="9" name="Rectangle 8">
            <a:extLst>
              <a:ext uri="{FF2B5EF4-FFF2-40B4-BE49-F238E27FC236}">
                <a16:creationId xmlns:a16="http://schemas.microsoft.com/office/drawing/2014/main" id="{CEFA099F-E3BF-B1B4-48BD-3382AF23ABBB}"/>
              </a:ext>
            </a:extLst>
          </p:cNvPr>
          <p:cNvSpPr/>
          <p:nvPr/>
        </p:nvSpPr>
        <p:spPr>
          <a:xfrm>
            <a:off x="19031330" y="2346478"/>
            <a:ext cx="5223932" cy="1219636"/>
          </a:xfrm>
          <a:prstGeom prst="rect">
            <a:avLst/>
          </a:prstGeom>
          <a:solidFill>
            <a:srgbClr val="00347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200"/>
              </a:spcAft>
            </a:pPr>
            <a:r>
              <a:rPr lang="en-GB" sz="2400">
                <a:solidFill>
                  <a:schemeClr val="bg1"/>
                </a:solidFill>
                <a:latin typeface="Aptos Display" panose="020B0004020202020204" pitchFamily="34" charset="0"/>
                <a:cs typeface="Arial" panose="020B0604020202020204" pitchFamily="34" charset="0"/>
              </a:rPr>
              <a:t>Deliver up to 70 GW of solar capacity by 2035</a:t>
            </a:r>
          </a:p>
        </p:txBody>
      </p:sp>
      <p:sp>
        <p:nvSpPr>
          <p:cNvPr id="10" name="Rectangle 9">
            <a:extLst>
              <a:ext uri="{FF2B5EF4-FFF2-40B4-BE49-F238E27FC236}">
                <a16:creationId xmlns:a16="http://schemas.microsoft.com/office/drawing/2014/main" id="{B0B7F8AB-5E67-1862-07D5-6C1400A3A328}"/>
              </a:ext>
            </a:extLst>
          </p:cNvPr>
          <p:cNvSpPr/>
          <p:nvPr/>
        </p:nvSpPr>
        <p:spPr>
          <a:xfrm>
            <a:off x="15083674" y="4062201"/>
            <a:ext cx="5223932" cy="1219635"/>
          </a:xfrm>
          <a:prstGeom prst="rect">
            <a:avLst/>
          </a:prstGeom>
          <a:solidFill>
            <a:srgbClr val="00347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200"/>
              </a:spcAft>
            </a:pPr>
            <a:r>
              <a:rPr lang="en-GB" sz="2400">
                <a:solidFill>
                  <a:schemeClr val="bg1"/>
                </a:solidFill>
                <a:latin typeface="Aptos Display" panose="020B0004020202020204" pitchFamily="34" charset="0"/>
                <a:cs typeface="Arial" panose="020B0604020202020204" pitchFamily="34" charset="0"/>
              </a:rPr>
              <a:t>We have set up Great British Nuclear to deliver up to 24GW of new nuclear capacity by 2050</a:t>
            </a:r>
          </a:p>
        </p:txBody>
      </p:sp>
      <p:pic>
        <p:nvPicPr>
          <p:cNvPr id="12" name="Graphic 11" descr="Wind Turbines with solid fill">
            <a:extLst>
              <a:ext uri="{FF2B5EF4-FFF2-40B4-BE49-F238E27FC236}">
                <a16:creationId xmlns:a16="http://schemas.microsoft.com/office/drawing/2014/main" id="{E31D492B-3670-0D6C-2A2B-0FAD51DD86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41066" y="2494477"/>
            <a:ext cx="1021602" cy="1021602"/>
          </a:xfrm>
          <a:prstGeom prst="rect">
            <a:avLst/>
          </a:prstGeom>
        </p:spPr>
      </p:pic>
      <p:pic>
        <p:nvPicPr>
          <p:cNvPr id="13" name="Picture 12">
            <a:extLst>
              <a:ext uri="{FF2B5EF4-FFF2-40B4-BE49-F238E27FC236}">
                <a16:creationId xmlns:a16="http://schemas.microsoft.com/office/drawing/2014/main" id="{7E2D0FA6-85ED-2B63-FEF8-ABAAF67E7A4F}"/>
              </a:ext>
            </a:extLst>
          </p:cNvPr>
          <p:cNvPicPr>
            <a:picLocks noChangeAspect="1"/>
          </p:cNvPicPr>
          <p:nvPr/>
        </p:nvPicPr>
        <p:blipFill>
          <a:blip r:embed="rId6"/>
          <a:stretch>
            <a:fillRect/>
          </a:stretch>
        </p:blipFill>
        <p:spPr>
          <a:xfrm>
            <a:off x="17695640" y="2346478"/>
            <a:ext cx="1027825" cy="1027825"/>
          </a:xfrm>
          <a:prstGeom prst="rect">
            <a:avLst/>
          </a:prstGeom>
        </p:spPr>
      </p:pic>
      <p:pic>
        <p:nvPicPr>
          <p:cNvPr id="14" name="Graphic 13" descr="Atom with solid fill">
            <a:extLst>
              <a:ext uri="{FF2B5EF4-FFF2-40B4-BE49-F238E27FC236}">
                <a16:creationId xmlns:a16="http://schemas.microsoft.com/office/drawing/2014/main" id="{A2D79C00-9B0B-157D-0560-66B2ADF06B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91130" y="4172236"/>
            <a:ext cx="1027825" cy="1027825"/>
          </a:xfrm>
          <a:prstGeom prst="rect">
            <a:avLst/>
          </a:prstGeom>
        </p:spPr>
      </p:pic>
      <p:cxnSp>
        <p:nvCxnSpPr>
          <p:cNvPr id="17" name="Straight Connector 16">
            <a:extLst>
              <a:ext uri="{FF2B5EF4-FFF2-40B4-BE49-F238E27FC236}">
                <a16:creationId xmlns:a16="http://schemas.microsoft.com/office/drawing/2014/main" id="{BA19D886-DB82-B1E6-7B7F-4AF9755421F7}"/>
              </a:ext>
            </a:extLst>
          </p:cNvPr>
          <p:cNvCxnSpPr/>
          <p:nvPr/>
        </p:nvCxnSpPr>
        <p:spPr>
          <a:xfrm>
            <a:off x="945932" y="5321656"/>
            <a:ext cx="23159544" cy="0"/>
          </a:xfrm>
          <a:prstGeom prst="line">
            <a:avLst/>
          </a:prstGeom>
          <a:ln>
            <a:solidFill>
              <a:srgbClr val="003479"/>
            </a:solidFill>
          </a:ln>
        </p:spPr>
        <p:style>
          <a:lnRef idx="1">
            <a:schemeClr val="accent1"/>
          </a:lnRef>
          <a:fillRef idx="0">
            <a:schemeClr val="accent1"/>
          </a:fillRef>
          <a:effectRef idx="0">
            <a:schemeClr val="accent1"/>
          </a:effectRef>
          <a:fontRef idx="minor">
            <a:schemeClr val="tx1"/>
          </a:fontRef>
        </p:style>
      </p:cxnSp>
      <p:sp>
        <p:nvSpPr>
          <p:cNvPr id="19" name="Google Shape;271;p25">
            <a:extLst>
              <a:ext uri="{FF2B5EF4-FFF2-40B4-BE49-F238E27FC236}">
                <a16:creationId xmlns:a16="http://schemas.microsoft.com/office/drawing/2014/main" id="{694B5EFF-D01F-7549-E074-752CEAC78530}"/>
              </a:ext>
            </a:extLst>
          </p:cNvPr>
          <p:cNvSpPr txBox="1"/>
          <p:nvPr/>
        </p:nvSpPr>
        <p:spPr>
          <a:xfrm>
            <a:off x="8470450" y="1769034"/>
            <a:ext cx="5223931" cy="610424"/>
          </a:xfrm>
          <a:prstGeom prst="rect">
            <a:avLst/>
          </a:prstGeom>
          <a:noFill/>
          <a:ln>
            <a:noFill/>
          </a:ln>
        </p:spPr>
        <p:txBody>
          <a:bodyPr spcFirstLastPara="1" wrap="square" lIns="50800" tIns="50800" rIns="50800" bIns="50800" anchor="ctr" anchorCtr="0">
            <a:spAutoFit/>
          </a:bodyPr>
          <a:lstStyle/>
          <a:p>
            <a:pPr marR="0" lvl="0" algn="l" rtl="0">
              <a:lnSpc>
                <a:spcPct val="150000"/>
              </a:lnSpc>
              <a:spcBef>
                <a:spcPts val="0"/>
              </a:spcBef>
              <a:spcAft>
                <a:spcPts val="0"/>
              </a:spcAft>
              <a:buClr>
                <a:srgbClr val="000000"/>
              </a:buClr>
              <a:buSzPts val="3200"/>
            </a:pPr>
            <a:r>
              <a:rPr lang="en-US" sz="2200" b="1" i="0" u="none" strike="noStrike" cap="none">
                <a:solidFill>
                  <a:srgbClr val="000000"/>
                </a:solidFill>
                <a:latin typeface="Aptos Display" panose="020B0004020202020204" pitchFamily="34" charset="0"/>
                <a:ea typeface="Helvetica Neue"/>
                <a:cs typeface="Helvetica Neue"/>
                <a:sym typeface="Helvetica Neue"/>
              </a:rPr>
              <a:t>The what: </a:t>
            </a:r>
            <a:r>
              <a:rPr lang="en-US" sz="2200">
                <a:latin typeface="Aptos Display" panose="020B0004020202020204" pitchFamily="34" charset="0"/>
                <a:ea typeface="Helvetica Neue"/>
                <a:cs typeface="Helvetica Neue"/>
                <a:sym typeface="Helvetica Neue"/>
              </a:rPr>
              <a:t>Build a</a:t>
            </a:r>
            <a:r>
              <a:rPr lang="en-US" sz="2200" i="0" u="none" strike="noStrike" cap="none">
                <a:solidFill>
                  <a:srgbClr val="000000"/>
                </a:solidFill>
                <a:latin typeface="Aptos Display" panose="020B0004020202020204" pitchFamily="34" charset="0"/>
                <a:ea typeface="Helvetica Neue"/>
                <a:cs typeface="Helvetica Neue"/>
                <a:sym typeface="Helvetica Neue"/>
              </a:rPr>
              <a:t> lot of low C capacity</a:t>
            </a:r>
            <a:endParaRPr sz="2200">
              <a:latin typeface="Aptos Display" panose="020B0004020202020204" pitchFamily="34" charset="0"/>
            </a:endParaRPr>
          </a:p>
        </p:txBody>
      </p:sp>
      <p:sp>
        <p:nvSpPr>
          <p:cNvPr id="20" name="Google Shape;271;p25">
            <a:extLst>
              <a:ext uri="{FF2B5EF4-FFF2-40B4-BE49-F238E27FC236}">
                <a16:creationId xmlns:a16="http://schemas.microsoft.com/office/drawing/2014/main" id="{BB815370-AA90-1A3E-699D-200C5929EDA7}"/>
              </a:ext>
            </a:extLst>
          </p:cNvPr>
          <p:cNvSpPr txBox="1"/>
          <p:nvPr/>
        </p:nvSpPr>
        <p:spPr>
          <a:xfrm>
            <a:off x="5859353" y="5384183"/>
            <a:ext cx="11836287" cy="610424"/>
          </a:xfrm>
          <a:prstGeom prst="rect">
            <a:avLst/>
          </a:prstGeom>
          <a:noFill/>
          <a:ln>
            <a:noFill/>
          </a:ln>
        </p:spPr>
        <p:txBody>
          <a:bodyPr spcFirstLastPara="1" wrap="square" lIns="50800" tIns="50800" rIns="50800" bIns="50800" anchor="ctr" anchorCtr="0">
            <a:spAutoFit/>
          </a:bodyPr>
          <a:lstStyle/>
          <a:p>
            <a:pPr marR="0" lvl="0" algn="l" rtl="0">
              <a:lnSpc>
                <a:spcPct val="150000"/>
              </a:lnSpc>
              <a:spcBef>
                <a:spcPts val="0"/>
              </a:spcBef>
              <a:spcAft>
                <a:spcPts val="0"/>
              </a:spcAft>
              <a:buClr>
                <a:srgbClr val="000000"/>
              </a:buClr>
              <a:buSzPts val="3200"/>
            </a:pPr>
            <a:r>
              <a:rPr lang="en-US" sz="2200" b="1" i="0" u="none" strike="noStrike" cap="none">
                <a:solidFill>
                  <a:srgbClr val="000000"/>
                </a:solidFill>
                <a:latin typeface="Aptos Display" panose="020B0004020202020204" pitchFamily="34" charset="0"/>
                <a:ea typeface="Helvetica Neue"/>
                <a:cs typeface="Helvetica Neue"/>
                <a:sym typeface="Helvetica Neue"/>
              </a:rPr>
              <a:t>The how: </a:t>
            </a:r>
            <a:r>
              <a:rPr lang="en-US" sz="2200" i="0" u="none" strike="noStrike" cap="none">
                <a:solidFill>
                  <a:srgbClr val="000000"/>
                </a:solidFill>
                <a:latin typeface="Aptos Display" panose="020B0004020202020204" pitchFamily="34" charset="0"/>
                <a:ea typeface="Helvetica Neue"/>
                <a:cs typeface="Helvetica Neue"/>
                <a:sym typeface="Helvetica Neue"/>
              </a:rPr>
              <a:t>Ambitious supply and demand policy levers to enable fast and affordable low C technologies</a:t>
            </a:r>
            <a:endParaRPr sz="2200">
              <a:latin typeface="Aptos Display" panose="020B0004020202020204" pitchFamily="34" charset="0"/>
            </a:endParaRPr>
          </a:p>
        </p:txBody>
      </p:sp>
      <p:sp>
        <p:nvSpPr>
          <p:cNvPr id="21" name="Google Shape;237;p21">
            <a:extLst>
              <a:ext uri="{FF2B5EF4-FFF2-40B4-BE49-F238E27FC236}">
                <a16:creationId xmlns:a16="http://schemas.microsoft.com/office/drawing/2014/main" id="{1DDC0AC1-C9F9-EB9F-7278-F480AA16D029}"/>
              </a:ext>
            </a:extLst>
          </p:cNvPr>
          <p:cNvSpPr txBox="1"/>
          <p:nvPr/>
        </p:nvSpPr>
        <p:spPr>
          <a:xfrm>
            <a:off x="128738" y="6778549"/>
            <a:ext cx="11233930" cy="5027017"/>
          </a:xfrm>
          <a:prstGeom prst="rect">
            <a:avLst/>
          </a:prstGeom>
          <a:noFill/>
          <a:ln>
            <a:noFill/>
          </a:ln>
        </p:spPr>
        <p:txBody>
          <a:bodyPr spcFirstLastPara="1" wrap="square" lIns="50800" tIns="50800" rIns="50800" bIns="50800" anchor="ctr" anchorCtr="0">
            <a:spAutoFit/>
          </a:bodyPr>
          <a:lstStyle/>
          <a:p>
            <a:r>
              <a:rPr lang="en-US" sz="2000" b="1">
                <a:latin typeface="Aptos Display" panose="020B0004020202020204" pitchFamily="34" charset="0"/>
                <a:sym typeface="Helvetica Neue"/>
              </a:rPr>
              <a:t>Supply</a:t>
            </a:r>
            <a:endParaRPr lang="en-US" sz="3200">
              <a:latin typeface="Aptos Display" panose="020B0004020202020204" pitchFamily="34" charset="0"/>
            </a:endParaRPr>
          </a:p>
          <a:p>
            <a:pPr marL="342900" indent="-3429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sym typeface="Helvetica Neue"/>
              </a:rPr>
              <a:t>REMA</a:t>
            </a:r>
            <a:r>
              <a:rPr lang="en-US" sz="2000">
                <a:latin typeface="Aptos Display" panose="020B0004020202020204" pitchFamily="34" charset="0"/>
                <a:ea typeface="Helvetica Neue"/>
                <a:cs typeface="Helvetica Neue"/>
                <a:sym typeface="Helvetica Neue"/>
              </a:rPr>
              <a:t> – we are reforming our electricity markets to drive </a:t>
            </a:r>
            <a:r>
              <a:rPr lang="en-US" sz="2000">
                <a:latin typeface="Aptos Display" panose="020B0004020202020204" pitchFamily="34" charset="0"/>
                <a:ea typeface="Helvetica Neue"/>
                <a:sym typeface="Helvetica Neue"/>
              </a:rPr>
              <a:t>competition and innovation to benefit consumers, and provide price signals which guide decisions on electricity supply and demand, investment in new generating capacity and flexibility, and the efficient operation of the electricity system.</a:t>
            </a:r>
            <a:endParaRPr lang="en-US" sz="2000">
              <a:latin typeface="Aptos Display" panose="020B0004020202020204" pitchFamily="34" charset="0"/>
              <a:ea typeface="Helvetica Neue"/>
              <a:cs typeface="Helvetica Neue"/>
            </a:endParaRPr>
          </a:p>
          <a:p>
            <a:pPr marL="342900" indent="-3429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sym typeface="Helvetica Neue"/>
              </a:rPr>
              <a:t>Networks</a:t>
            </a:r>
            <a:r>
              <a:rPr lang="en-US" sz="2000">
                <a:latin typeface="Aptos Display" panose="020B0004020202020204" pitchFamily="34" charset="0"/>
                <a:ea typeface="Helvetica Neue"/>
                <a:cs typeface="Helvetica Neue"/>
                <a:sym typeface="Helvetica Neue"/>
              </a:rPr>
              <a:t> - we are working closely with Ofgem and industry to accelerate the deployment of electricity transmission infrastructure and speed up network connections. </a:t>
            </a:r>
            <a:endParaRPr lang="en-US" sz="2000">
              <a:latin typeface="Aptos Display" panose="020B0004020202020204" pitchFamily="34" charset="0"/>
              <a:ea typeface="Helvetica Neue"/>
              <a:cs typeface="Helvetica Neue"/>
            </a:endParaRPr>
          </a:p>
          <a:p>
            <a:pPr marL="342900" indent="-3429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sym typeface="Helvetica Neue"/>
              </a:rPr>
              <a:t>Planning</a:t>
            </a:r>
            <a:r>
              <a:rPr lang="en-US" sz="2000">
                <a:latin typeface="Aptos Display" panose="020B0004020202020204" pitchFamily="34" charset="0"/>
                <a:ea typeface="Helvetica Neue"/>
                <a:cs typeface="Helvetica Neue"/>
                <a:sym typeface="Helvetica Neue"/>
              </a:rPr>
              <a:t> – We are reforming the planning system so that it can keep up with demand.</a:t>
            </a:r>
            <a:endParaRPr lang="en-US" sz="2000" u="sng">
              <a:latin typeface="Aptos Display" panose="020B0004020202020204" pitchFamily="34" charset="0"/>
              <a:ea typeface="Helvetica Neue"/>
              <a:cs typeface="Helvetica Neue"/>
              <a:sym typeface="Helvetica Neue"/>
            </a:endParaRPr>
          </a:p>
          <a:p>
            <a:pPr marL="342900" indent="-3429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sym typeface="Helvetica Neue"/>
              </a:rPr>
              <a:t>Nuclear</a:t>
            </a:r>
            <a:r>
              <a:rPr lang="en-US" sz="2000">
                <a:latin typeface="Aptos Display" panose="020B0004020202020204" pitchFamily="34" charset="0"/>
                <a:ea typeface="Helvetica Neue"/>
                <a:cs typeface="Helvetica Neue"/>
                <a:sym typeface="Helvetica Neue"/>
              </a:rPr>
              <a:t> – we are scaling-up our nuclear </a:t>
            </a:r>
            <a:r>
              <a:rPr lang="en-US" sz="2000" err="1">
                <a:latin typeface="Aptos Display" panose="020B0004020202020204" pitchFamily="34" charset="0"/>
                <a:ea typeface="Helvetica Neue"/>
                <a:cs typeface="Helvetica Neue"/>
                <a:sym typeface="Helvetica Neue"/>
              </a:rPr>
              <a:t>programme</a:t>
            </a:r>
            <a:r>
              <a:rPr lang="en-US" sz="2000">
                <a:latin typeface="Aptos Display" panose="020B0004020202020204" pitchFamily="34" charset="0"/>
                <a:ea typeface="Helvetica Neue"/>
                <a:cs typeface="Helvetica Neue"/>
                <a:sym typeface="Helvetica Neue"/>
              </a:rPr>
              <a:t> by launching Great British Nuclear.</a:t>
            </a:r>
            <a:endParaRPr lang="en-US" sz="2000">
              <a:latin typeface="Aptos Display" panose="020B0004020202020204" pitchFamily="34" charset="0"/>
              <a:ea typeface="Helvetica Neue"/>
              <a:cs typeface="Helvetica Neue"/>
            </a:endParaRPr>
          </a:p>
          <a:p>
            <a:pPr marL="342900" indent="-3429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sym typeface="Helvetica Neue"/>
              </a:rPr>
              <a:t>Renewables</a:t>
            </a:r>
            <a:r>
              <a:rPr lang="en-US" sz="2000">
                <a:latin typeface="Aptos Display" panose="020B0004020202020204" pitchFamily="34" charset="0"/>
                <a:ea typeface="Helvetica Neue"/>
                <a:cs typeface="Helvetica Neue"/>
                <a:sym typeface="Helvetica Neue"/>
              </a:rPr>
              <a:t> – we are accelerating the deployment of renewables with ambitious aims for offshore wind.</a:t>
            </a:r>
          </a:p>
          <a:p>
            <a:pPr marL="342900" indent="-3429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sym typeface="Helvetica Neue"/>
              </a:rPr>
              <a:t>Low carbon flexibility</a:t>
            </a:r>
            <a:r>
              <a:rPr lang="en-US" sz="2000">
                <a:latin typeface="Aptos Display" panose="020B0004020202020204" pitchFamily="34" charset="0"/>
                <a:ea typeface="Helvetica Neue"/>
                <a:cs typeface="Helvetica Neue"/>
                <a:sym typeface="Helvetica Neue"/>
              </a:rPr>
              <a:t> - such as power CCUS, storage, interconnection and hydrogen to power.</a:t>
            </a:r>
            <a:endParaRPr lang="en-US" sz="2000">
              <a:latin typeface="Aptos Display" panose="020B0004020202020204" pitchFamily="34" charset="0"/>
              <a:ea typeface="Helvetica Neue"/>
              <a:cs typeface="Helvetica Neue"/>
            </a:endParaRPr>
          </a:p>
          <a:p>
            <a:pPr marL="342900" indent="-3429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sym typeface="Helvetica Neue"/>
              </a:rPr>
              <a:t>Future system operator</a:t>
            </a:r>
            <a:r>
              <a:rPr lang="en-US" sz="2000">
                <a:latin typeface="Aptos Display" panose="020B0004020202020204" pitchFamily="34" charset="0"/>
                <a:ea typeface="Helvetica Neue"/>
                <a:cs typeface="Helvetica Neue"/>
                <a:sym typeface="Helvetica Neue"/>
              </a:rPr>
              <a:t> – the Energy Act 2023 has enabled the establishment of the Future System Operator who will be tasked with undertaking strategic network planning and market strategy across both gas and electricity to provide a whole energy system view.</a:t>
            </a:r>
          </a:p>
          <a:p>
            <a:pPr marL="342900" indent="-3429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sym typeface="Helvetica Neue"/>
              </a:rPr>
              <a:t>SSEP</a:t>
            </a:r>
            <a:r>
              <a:rPr lang="en-US" sz="2000">
                <a:latin typeface="Aptos Display" panose="020B0004020202020204" pitchFamily="34" charset="0"/>
                <a:ea typeface="Helvetica Neue"/>
                <a:cs typeface="Helvetica Neue"/>
                <a:sym typeface="Helvetica Neue"/>
              </a:rPr>
              <a:t> - </a:t>
            </a:r>
            <a:r>
              <a:rPr lang="en-GB" sz="2000">
                <a:latin typeface="Aptos Display" panose="020B0004020202020204" pitchFamily="34" charset="0"/>
                <a:ea typeface="Helvetica Neue"/>
                <a:cs typeface="Helvetica Neue"/>
                <a:sym typeface="Helvetica Neue"/>
              </a:rPr>
              <a:t>The Government has committed to the production of the first ever spatial plan for energy infrastructure, giving industry certainty over where it will be and giving every community a say. </a:t>
            </a:r>
          </a:p>
          <a:p>
            <a:pPr marL="342900" indent="-342900">
              <a:buSzPct val="100000"/>
              <a:buFont typeface="Courier New" panose="02070309020205020404" pitchFamily="49" charset="0"/>
              <a:buChar char="o"/>
            </a:pPr>
            <a:endParaRPr lang="en-US" sz="2000">
              <a:latin typeface="Aptos Display" panose="020B0004020202020204" pitchFamily="34" charset="0"/>
              <a:ea typeface="Helvetica Neue"/>
              <a:cs typeface="Helvetica Neue"/>
              <a:sym typeface="Helvetica Neue"/>
            </a:endParaRPr>
          </a:p>
        </p:txBody>
      </p:sp>
      <p:sp>
        <p:nvSpPr>
          <p:cNvPr id="22" name="Google Shape;237;p21">
            <a:extLst>
              <a:ext uri="{FF2B5EF4-FFF2-40B4-BE49-F238E27FC236}">
                <a16:creationId xmlns:a16="http://schemas.microsoft.com/office/drawing/2014/main" id="{AC1FBD3F-BA6B-14D6-59EB-846BFD2C6453}"/>
              </a:ext>
            </a:extLst>
          </p:cNvPr>
          <p:cNvSpPr txBox="1"/>
          <p:nvPr/>
        </p:nvSpPr>
        <p:spPr>
          <a:xfrm>
            <a:off x="11362668" y="6678884"/>
            <a:ext cx="12892594" cy="5088573"/>
          </a:xfrm>
          <a:prstGeom prst="rect">
            <a:avLst/>
          </a:prstGeom>
          <a:noFill/>
          <a:ln>
            <a:noFill/>
          </a:ln>
        </p:spPr>
        <p:txBody>
          <a:bodyPr spcFirstLastPara="1" wrap="square" lIns="50800" tIns="50800" rIns="50800" bIns="50800" anchor="ctr" anchorCtr="0">
            <a:spAutoFit/>
          </a:bodyPr>
          <a:lstStyle/>
          <a:p>
            <a:pPr marL="0" marR="0" lvl="0" indent="0" algn="l" rtl="0">
              <a:spcBef>
                <a:spcPts val="0"/>
              </a:spcBef>
              <a:spcAft>
                <a:spcPts val="0"/>
              </a:spcAft>
              <a:buClr>
                <a:srgbClr val="000000"/>
              </a:buClr>
              <a:buSzPts val="3200"/>
              <a:buFont typeface="Helvetica Neue"/>
              <a:buNone/>
            </a:pPr>
            <a:r>
              <a:rPr lang="en-US" sz="2000" b="1">
                <a:latin typeface="Aptos Display" panose="020B0004020202020204" pitchFamily="34" charset="0"/>
                <a:ea typeface="Helvetica Neue"/>
                <a:cs typeface="Helvetica Neue"/>
                <a:sym typeface="Helvetica Neue"/>
              </a:rPr>
              <a:t>Demand</a:t>
            </a:r>
            <a:endParaRPr lang="en-US">
              <a:latin typeface="Aptos Display" panose="020B0004020202020204" pitchFamily="34" charset="0"/>
            </a:endParaRPr>
          </a:p>
          <a:p>
            <a:pPr marL="457200" indent="-457200">
              <a:buSzPct val="100000"/>
              <a:buFont typeface="Courier New" panose="02070309020205020404" pitchFamily="49" charset="0"/>
              <a:buChar char="o"/>
            </a:pPr>
            <a:r>
              <a:rPr lang="en-US" sz="2000">
                <a:latin typeface="Aptos Display" panose="020B0004020202020204" pitchFamily="34" charset="0"/>
                <a:ea typeface="Helvetica Neue"/>
              </a:rPr>
              <a:t>The Government has set an ambitious target to reduce final energy demand from buildings and industry by 15% by 2030.</a:t>
            </a:r>
          </a:p>
          <a:p>
            <a:pPr marL="457200" indent="-4572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rPr>
              <a:t>Social Housing </a:t>
            </a:r>
            <a:r>
              <a:rPr lang="en-US" sz="2000" u="sng" err="1">
                <a:latin typeface="Aptos Display" panose="020B0004020202020204" pitchFamily="34" charset="0"/>
                <a:ea typeface="Helvetica Neue"/>
                <a:cs typeface="Helvetica Neue"/>
              </a:rPr>
              <a:t>Decarbonisation</a:t>
            </a:r>
            <a:r>
              <a:rPr lang="en-US" sz="2000" u="sng">
                <a:latin typeface="Aptos Display" panose="020B0004020202020204" pitchFamily="34" charset="0"/>
                <a:ea typeface="Helvetica Neue"/>
                <a:cs typeface="Helvetica Neue"/>
              </a:rPr>
              <a:t> scheme</a:t>
            </a:r>
            <a:r>
              <a:rPr lang="en-US" sz="2000">
                <a:latin typeface="Aptos Display" panose="020B0004020202020204" pitchFamily="34" charset="0"/>
                <a:ea typeface="Helvetica Neue"/>
                <a:cs typeface="Helvetica Neue"/>
              </a:rPr>
              <a:t> – </a:t>
            </a:r>
            <a:r>
              <a:rPr lang="en-GB" sz="2000">
                <a:latin typeface="Aptos Display" panose="020B0004020202020204" pitchFamily="34" charset="0"/>
                <a:ea typeface="Helvetica Neue"/>
                <a:cs typeface="Helvetica Neue"/>
              </a:rPr>
              <a:t>working closely with social landlords to upgrade energy efficiency of social homes to EPC C</a:t>
            </a:r>
          </a:p>
          <a:p>
            <a:pPr marL="457200" indent="-4572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rPr>
              <a:t>Home Upgrade Grant</a:t>
            </a:r>
            <a:r>
              <a:rPr lang="en-US" sz="2000">
                <a:latin typeface="Aptos Display" panose="020B0004020202020204" pitchFamily="34" charset="0"/>
                <a:ea typeface="Helvetica Neue"/>
                <a:cs typeface="Helvetica Neue"/>
              </a:rPr>
              <a:t> – </a:t>
            </a:r>
            <a:r>
              <a:rPr lang="en-GB" sz="2000">
                <a:latin typeface="Aptos Display" panose="020B0004020202020204" pitchFamily="34" charset="0"/>
                <a:ea typeface="Helvetica Neue"/>
                <a:cs typeface="Helvetica Neue"/>
              </a:rPr>
              <a:t>working with local authorities to improve the energy efficiency of homes off the gas grid</a:t>
            </a:r>
          </a:p>
          <a:p>
            <a:pPr marL="457200" indent="-4572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rPr>
              <a:t>Energy Company Obligation scheme</a:t>
            </a:r>
            <a:r>
              <a:rPr lang="en-US" sz="2000">
                <a:latin typeface="Aptos Display" panose="020B0004020202020204" pitchFamily="34" charset="0"/>
                <a:ea typeface="Helvetica Neue"/>
                <a:cs typeface="Helvetica Neue"/>
              </a:rPr>
              <a:t> – </a:t>
            </a:r>
            <a:r>
              <a:rPr lang="en-GB" sz="2000">
                <a:latin typeface="Aptos Display" panose="020B0004020202020204" pitchFamily="34" charset="0"/>
                <a:ea typeface="Helvetica Neue"/>
                <a:cs typeface="Helvetica Neue"/>
              </a:rPr>
              <a:t>working with energy suppliers to provide energy efficiency measures in low income households</a:t>
            </a:r>
            <a:endParaRPr lang="en-US" sz="2000">
              <a:latin typeface="Aptos Display" panose="020B0004020202020204" pitchFamily="34" charset="0"/>
              <a:ea typeface="Helvetica Neue"/>
              <a:cs typeface="Helvetica Neue"/>
            </a:endParaRPr>
          </a:p>
          <a:p>
            <a:pPr marL="457200" indent="-4572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rPr>
              <a:t>Great British Insulation Scheme</a:t>
            </a:r>
            <a:r>
              <a:rPr lang="en-US" sz="2000">
                <a:latin typeface="Aptos Display" panose="020B0004020202020204" pitchFamily="34" charset="0"/>
                <a:ea typeface="Helvetica Neue"/>
                <a:cs typeface="Helvetica Neue"/>
              </a:rPr>
              <a:t> – delivering vital energy efficiency upgrades</a:t>
            </a:r>
          </a:p>
          <a:p>
            <a:pPr marL="457200" indent="-4572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rPr>
              <a:t>Industrial Energy Transformation Fund</a:t>
            </a:r>
            <a:r>
              <a:rPr lang="en-US" sz="2000">
                <a:latin typeface="Aptos Display" panose="020B0004020202020204" pitchFamily="34" charset="0"/>
                <a:ea typeface="Helvetica Neue"/>
                <a:cs typeface="Helvetica Neue"/>
              </a:rPr>
              <a:t> - supporting industry to cut their energy bills and carbon emissions through investing in energy efficiency and low-carbon technologies.</a:t>
            </a:r>
          </a:p>
          <a:p>
            <a:pPr marL="457200" indent="-4572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rPr>
              <a:t>Heat Networks</a:t>
            </a:r>
            <a:r>
              <a:rPr lang="en-US" sz="2000">
                <a:latin typeface="Aptos Display" panose="020B0004020202020204" pitchFamily="34" charset="0"/>
                <a:ea typeface="Helvetica Neue"/>
                <a:cs typeface="Helvetica Neue"/>
              </a:rPr>
              <a:t> – continuing to provide capital support to facilitate the continued growth of low carbon heat networks</a:t>
            </a:r>
          </a:p>
          <a:p>
            <a:pPr marL="457200" indent="-4572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rPr>
              <a:t>Clean Heat</a:t>
            </a:r>
            <a:r>
              <a:rPr lang="en-US" sz="2000">
                <a:latin typeface="Aptos Display" panose="020B0004020202020204" pitchFamily="34" charset="0"/>
                <a:ea typeface="Helvetica Neue"/>
                <a:cs typeface="Helvetica Neue"/>
              </a:rPr>
              <a:t> – supporting the manufacturing of heat pumps in the UK</a:t>
            </a:r>
          </a:p>
          <a:p>
            <a:pPr marL="457200" indent="-457200">
              <a:buSzPct val="100000"/>
              <a:buFont typeface="Courier New" panose="02070309020205020404" pitchFamily="49" charset="0"/>
              <a:buChar char="o"/>
            </a:pPr>
            <a:r>
              <a:rPr lang="en-US" sz="2000" u="sng">
                <a:latin typeface="Aptos Display" panose="020B0004020202020204" pitchFamily="34" charset="0"/>
                <a:ea typeface="Helvetica Neue"/>
                <a:cs typeface="Helvetica Neue"/>
              </a:rPr>
              <a:t>Fuel price rebalancing</a:t>
            </a:r>
            <a:r>
              <a:rPr lang="en-US" sz="2000">
                <a:latin typeface="Aptos Display" panose="020B0004020202020204" pitchFamily="34" charset="0"/>
                <a:ea typeface="Helvetica Neue"/>
                <a:cs typeface="Helvetica Neue"/>
              </a:rPr>
              <a:t> – making it easier for consumers to make the switch to green products by rebalancing prices to remove price distortions. </a:t>
            </a:r>
          </a:p>
          <a:p>
            <a:pPr marL="457200" indent="-457200">
              <a:buSzPct val="100000"/>
              <a:buFont typeface="Courier New" panose="02070309020205020404" pitchFamily="49" charset="0"/>
              <a:buChar char="o"/>
            </a:pPr>
            <a:r>
              <a:rPr lang="en-GB" sz="2000" u="sng">
                <a:latin typeface="Aptos Display" panose="020B0004020202020204" pitchFamily="34" charset="0"/>
              </a:rPr>
              <a:t>Demand side response</a:t>
            </a:r>
            <a:r>
              <a:rPr lang="en-GB" sz="2000">
                <a:latin typeface="Aptos Display" panose="020B0004020202020204" pitchFamily="34" charset="0"/>
              </a:rPr>
              <a:t>– DSR is </a:t>
            </a:r>
            <a:r>
              <a:rPr lang="en-GB" sz="2000" err="1">
                <a:latin typeface="Aptos Display" panose="020B0004020202020204" pitchFamily="34" charset="0"/>
              </a:rPr>
              <a:t>centered</a:t>
            </a:r>
            <a:r>
              <a:rPr lang="en-GB" sz="2000">
                <a:latin typeface="Aptos Display" panose="020B0004020202020204" pitchFamily="34" charset="0"/>
              </a:rPr>
              <a:t> on consumers and is about incentivising changes in electricity consumption patterns that creates benefits in terms of bill savings, but also in terms of important system efficiencies.</a:t>
            </a:r>
            <a:endParaRPr lang="en-US" sz="2000">
              <a:latin typeface="Aptos Display" panose="020B0004020202020204" pitchFamily="34" charset="0"/>
              <a:ea typeface="Helvetica Neue"/>
              <a:cs typeface="Helvetica Neue"/>
            </a:endParaRPr>
          </a:p>
        </p:txBody>
      </p:sp>
      <p:pic>
        <p:nvPicPr>
          <p:cNvPr id="23" name="Graphic 22" descr="Blueprint with solid fill">
            <a:extLst>
              <a:ext uri="{FF2B5EF4-FFF2-40B4-BE49-F238E27FC236}">
                <a16:creationId xmlns:a16="http://schemas.microsoft.com/office/drawing/2014/main" id="{F78697D4-D2FF-0610-D816-F679B617A4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32592" y="5852604"/>
            <a:ext cx="914400" cy="914400"/>
          </a:xfrm>
          <a:prstGeom prst="rect">
            <a:avLst/>
          </a:prstGeom>
        </p:spPr>
      </p:pic>
      <p:pic>
        <p:nvPicPr>
          <p:cNvPr id="24" name="Graphic 23" descr="Meeting with solid fill">
            <a:extLst>
              <a:ext uri="{FF2B5EF4-FFF2-40B4-BE49-F238E27FC236}">
                <a16:creationId xmlns:a16="http://schemas.microsoft.com/office/drawing/2014/main" id="{C0DDE241-D16D-E2C4-8BD7-2906D92CE2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56955" y="5864149"/>
            <a:ext cx="914400" cy="914400"/>
          </a:xfrm>
          <a:prstGeom prst="rect">
            <a:avLst/>
          </a:prstGeom>
        </p:spPr>
      </p:pic>
      <p:pic>
        <p:nvPicPr>
          <p:cNvPr id="25" name="Graphic 24" descr="Electric Tower with solid fill">
            <a:extLst>
              <a:ext uri="{FF2B5EF4-FFF2-40B4-BE49-F238E27FC236}">
                <a16:creationId xmlns:a16="http://schemas.microsoft.com/office/drawing/2014/main" id="{9DC603AE-562B-82A6-A4E5-8426B0444B7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949865" y="5852604"/>
            <a:ext cx="914400" cy="914400"/>
          </a:xfrm>
          <a:prstGeom prst="rect">
            <a:avLst/>
          </a:prstGeom>
        </p:spPr>
      </p:pic>
      <p:pic>
        <p:nvPicPr>
          <p:cNvPr id="26" name="Graphic 25" descr="Wind Turbines with solid fill">
            <a:extLst>
              <a:ext uri="{FF2B5EF4-FFF2-40B4-BE49-F238E27FC236}">
                <a16:creationId xmlns:a16="http://schemas.microsoft.com/office/drawing/2014/main" id="{F62242D1-D073-A4DA-E3AE-6CA60C7C61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10648" y="5868480"/>
            <a:ext cx="914400" cy="914400"/>
          </a:xfrm>
          <a:prstGeom prst="rect">
            <a:avLst/>
          </a:prstGeom>
        </p:spPr>
      </p:pic>
    </p:spTree>
    <p:extLst>
      <p:ext uri="{BB962C8B-B14F-4D97-AF65-F5344CB8AC3E}">
        <p14:creationId xmlns:p14="http://schemas.microsoft.com/office/powerpoint/2010/main" val="1763830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0"/>
          <p:cNvSpPr/>
          <p:nvPr/>
        </p:nvSpPr>
        <p:spPr>
          <a:xfrm>
            <a:off x="-31861" y="11687568"/>
            <a:ext cx="24447722" cy="2039941"/>
          </a:xfrm>
          <a:prstGeom prst="rect">
            <a:avLst/>
          </a:prstGeom>
          <a:solidFill>
            <a:srgbClr val="00347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Aptos Display" panose="020B0004020202020204" pitchFamily="34" charset="0"/>
              <a:ea typeface="Helvetica Neue"/>
              <a:cs typeface="Helvetica Neue"/>
              <a:sym typeface="Helvetica Neue"/>
            </a:endParaRPr>
          </a:p>
        </p:txBody>
      </p:sp>
      <p:sp>
        <p:nvSpPr>
          <p:cNvPr id="314" name="Google Shape;314;p30"/>
          <p:cNvSpPr/>
          <p:nvPr/>
        </p:nvSpPr>
        <p:spPr>
          <a:xfrm>
            <a:off x="-15678" y="-38124"/>
            <a:ext cx="1374174" cy="1448088"/>
          </a:xfrm>
          <a:prstGeom prst="rect">
            <a:avLst/>
          </a:prstGeom>
          <a:solidFill>
            <a:srgbClr val="00347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Aptos Display" panose="020B0004020202020204" pitchFamily="34" charset="0"/>
              <a:ea typeface="Helvetica Neue"/>
              <a:cs typeface="Helvetica Neue"/>
              <a:sym typeface="Helvetica Neue"/>
            </a:endParaRPr>
          </a:p>
        </p:txBody>
      </p:sp>
      <p:pic>
        <p:nvPicPr>
          <p:cNvPr id="3" name="Picture 2" descr="A picture containing text, font, graphics, graphic design&#10;&#10;Description automatically generated">
            <a:extLst>
              <a:ext uri="{FF2B5EF4-FFF2-40B4-BE49-F238E27FC236}">
                <a16:creationId xmlns:a16="http://schemas.microsoft.com/office/drawing/2014/main" id="{3A2B7D9C-0674-4504-3664-E13659E41FB4}"/>
              </a:ext>
            </a:extLst>
          </p:cNvPr>
          <p:cNvPicPr>
            <a:picLocks noChangeAspect="1"/>
          </p:cNvPicPr>
          <p:nvPr/>
        </p:nvPicPr>
        <p:blipFill>
          <a:blip r:embed="rId3"/>
          <a:stretch>
            <a:fillRect/>
          </a:stretch>
        </p:blipFill>
        <p:spPr>
          <a:xfrm>
            <a:off x="21967343" y="12037671"/>
            <a:ext cx="2288662" cy="1371801"/>
          </a:xfrm>
          <a:prstGeom prst="rect">
            <a:avLst/>
          </a:prstGeom>
        </p:spPr>
      </p:pic>
      <p:sp>
        <p:nvSpPr>
          <p:cNvPr id="7" name="Google Shape;313;p30">
            <a:extLst>
              <a:ext uri="{FF2B5EF4-FFF2-40B4-BE49-F238E27FC236}">
                <a16:creationId xmlns:a16="http://schemas.microsoft.com/office/drawing/2014/main" id="{FB1A545F-501C-5B61-2AEC-8C8F354501A1}"/>
              </a:ext>
            </a:extLst>
          </p:cNvPr>
          <p:cNvSpPr txBox="1"/>
          <p:nvPr/>
        </p:nvSpPr>
        <p:spPr>
          <a:xfrm>
            <a:off x="1618315" y="449596"/>
            <a:ext cx="22637689" cy="139525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4200"/>
              <a:buFont typeface="Helvetica Neue"/>
              <a:buNone/>
            </a:pPr>
            <a:r>
              <a:rPr lang="en-GB" sz="4200" b="1">
                <a:latin typeface="Aptos Display" panose="020B0004020202020204" pitchFamily="34" charset="0"/>
                <a:sym typeface="Helvetica Neue"/>
              </a:rPr>
              <a:t>We are addressing key strategic &amp; cross-sector challenges to increase our confidence in delivering these ambitions</a:t>
            </a:r>
          </a:p>
        </p:txBody>
      </p:sp>
      <p:sp>
        <p:nvSpPr>
          <p:cNvPr id="4" name="TextBox 3">
            <a:extLst>
              <a:ext uri="{FF2B5EF4-FFF2-40B4-BE49-F238E27FC236}">
                <a16:creationId xmlns:a16="http://schemas.microsoft.com/office/drawing/2014/main" id="{BE8E55D1-DB4D-7DBE-EA41-6BF433DE2FBF}"/>
              </a:ext>
            </a:extLst>
          </p:cNvPr>
          <p:cNvSpPr txBox="1"/>
          <p:nvPr/>
        </p:nvSpPr>
        <p:spPr>
          <a:xfrm>
            <a:off x="14467766" y="2194953"/>
            <a:ext cx="9760805" cy="8956298"/>
          </a:xfrm>
          <a:prstGeom prst="rect">
            <a:avLst/>
          </a:prstGeom>
          <a:solidFill>
            <a:schemeClr val="bg1">
              <a:lumMod val="95000"/>
            </a:schemeClr>
          </a:solidFill>
        </p:spPr>
        <p:txBody>
          <a:bodyPr wrap="square" rtlCol="0">
            <a:spAutoFit/>
          </a:bodyPr>
          <a:lstStyle/>
          <a:p>
            <a:r>
              <a:rPr lang="en-GB" sz="2400" i="1" u="sng" spc="-10">
                <a:latin typeface="Aptos Display" panose="020B0004020202020204" pitchFamily="34" charset="0"/>
                <a:cs typeface="Arial" panose="020B0604020202020204" pitchFamily="34" charset="0"/>
              </a:rPr>
              <a:t>Electricity networks transformation</a:t>
            </a:r>
            <a:r>
              <a:rPr lang="en-GB" sz="2400" i="1" spc="-10">
                <a:latin typeface="Aptos Display" panose="020B0004020202020204" pitchFamily="34" charset="0"/>
                <a:cs typeface="Arial" panose="020B0604020202020204" pitchFamily="34" charset="0"/>
              </a:rPr>
              <a:t> </a:t>
            </a:r>
            <a:r>
              <a:rPr lang="en-GB" sz="2400" spc="-10">
                <a:latin typeface="Aptos Display" panose="020B0004020202020204" pitchFamily="34" charset="0"/>
                <a:cs typeface="Arial" panose="020B0604020202020204" pitchFamily="34" charset="0"/>
              </a:rPr>
              <a:t>- our electricity network needs to be transformed at a scale and pace not seen for decades to accommodate increased demand and the required growth in low carbon generation. Our recently published </a:t>
            </a:r>
            <a:r>
              <a:rPr lang="en-GB" sz="2400" i="1" spc="-10">
                <a:latin typeface="Aptos Display" panose="020B0004020202020204" pitchFamily="34" charset="0"/>
                <a:cs typeface="Arial" panose="020B0604020202020204" pitchFamily="34" charset="0"/>
              </a:rPr>
              <a:t>Transmission Acceleration Action Plan </a:t>
            </a:r>
            <a:r>
              <a:rPr lang="en-GB" sz="2400" spc="-10">
                <a:latin typeface="Aptos Display" panose="020B0004020202020204" pitchFamily="34" charset="0"/>
                <a:cs typeface="Arial" panose="020B0604020202020204" pitchFamily="34" charset="0"/>
              </a:rPr>
              <a:t>and </a:t>
            </a:r>
            <a:r>
              <a:rPr lang="en-GB" sz="2400" i="1" spc="-10">
                <a:latin typeface="Aptos Display" panose="020B0004020202020204" pitchFamily="34" charset="0"/>
                <a:cs typeface="Arial" panose="020B0604020202020204" pitchFamily="34" charset="0"/>
              </a:rPr>
              <a:t>Connections Actions Plan </a:t>
            </a:r>
            <a:r>
              <a:rPr lang="en-GB" sz="2400" spc="-10">
                <a:latin typeface="Aptos Display" panose="020B0004020202020204" pitchFamily="34" charset="0"/>
                <a:cs typeface="Arial" panose="020B0604020202020204" pitchFamily="34" charset="0"/>
              </a:rPr>
              <a:t>set out our ambitious plans to significantly accelerate connections. </a:t>
            </a:r>
          </a:p>
          <a:p>
            <a:endParaRPr lang="en-GB" sz="2400" i="1" u="sng" spc="-10">
              <a:latin typeface="Aptos Display" panose="020B0004020202020204" pitchFamily="34" charset="0"/>
              <a:cs typeface="Arial" panose="020B0604020202020204" pitchFamily="34" charset="0"/>
            </a:endParaRPr>
          </a:p>
          <a:p>
            <a:r>
              <a:rPr lang="en-GB" sz="2400" i="1" u="sng" spc="-10">
                <a:latin typeface="Aptos Display" panose="020B0004020202020204" pitchFamily="34" charset="0"/>
                <a:cs typeface="Arial" panose="020B0604020202020204" pitchFamily="34" charset="0"/>
              </a:rPr>
              <a:t>Accelerating the planning and development process</a:t>
            </a:r>
            <a:r>
              <a:rPr lang="en-GB" sz="2400" i="1" spc="-10">
                <a:latin typeface="Aptos Display" panose="020B0004020202020204" pitchFamily="34" charset="0"/>
                <a:cs typeface="Arial" panose="020B0604020202020204" pitchFamily="34" charset="0"/>
              </a:rPr>
              <a:t> </a:t>
            </a:r>
            <a:r>
              <a:rPr lang="en-GB" sz="2400" spc="-10">
                <a:latin typeface="Aptos Display" panose="020B0004020202020204" pitchFamily="34" charset="0"/>
                <a:cs typeface="Arial" panose="020B0604020202020204" pitchFamily="34" charset="0"/>
              </a:rPr>
              <a:t>- we are reforming our planning system and consenting process to make the system work more effectively for applications, local authorities and communities and to enable the process to deliver against our ambitions for new energy infrastructure. </a:t>
            </a:r>
          </a:p>
          <a:p>
            <a:endParaRPr lang="en-GB" sz="2400" i="1" u="sng" spc="-10">
              <a:latin typeface="Aptos Display" panose="020B0004020202020204" pitchFamily="34" charset="0"/>
              <a:cs typeface="Arial" panose="020B0604020202020204" pitchFamily="34" charset="0"/>
            </a:endParaRPr>
          </a:p>
          <a:p>
            <a:r>
              <a:rPr lang="en-GB" sz="2400" i="1" u="sng" spc="-10">
                <a:latin typeface="Aptos Display" panose="020B0004020202020204" pitchFamily="34" charset="0"/>
                <a:cs typeface="Arial" panose="020B0604020202020204" pitchFamily="34" charset="0"/>
              </a:rPr>
              <a:t>Reforming our markets to support the UK’s future power system</a:t>
            </a:r>
            <a:r>
              <a:rPr lang="en-GB" sz="2400" i="1" spc="-10">
                <a:latin typeface="Aptos Display" panose="020B0004020202020204" pitchFamily="34" charset="0"/>
                <a:cs typeface="Arial" panose="020B0604020202020204" pitchFamily="34" charset="0"/>
              </a:rPr>
              <a:t> </a:t>
            </a:r>
            <a:r>
              <a:rPr lang="en-GB" sz="2400" spc="-10">
                <a:latin typeface="Aptos Display" panose="020B0004020202020204" pitchFamily="34" charset="0"/>
                <a:cs typeface="Arial" panose="020B0604020202020204" pitchFamily="34" charset="0"/>
              </a:rPr>
              <a:t>- a range of market failures mean the current electricity market framework is not best-suited to deliver a secure, clean and low-cost electricity system as it rapidly evolves. Our </a:t>
            </a:r>
            <a:r>
              <a:rPr lang="en-GB" sz="2400" i="1" spc="-10">
                <a:latin typeface="Aptos Display" panose="020B0004020202020204" pitchFamily="34" charset="0"/>
                <a:cs typeface="Arial" panose="020B0604020202020204" pitchFamily="34" charset="0"/>
              </a:rPr>
              <a:t>Review of Electricity Market Arrangements (REMA) </a:t>
            </a:r>
            <a:r>
              <a:rPr lang="en-GB" sz="2400" spc="-10">
                <a:latin typeface="Aptos Display" panose="020B0004020202020204" pitchFamily="34" charset="0"/>
                <a:cs typeface="Arial" panose="020B0604020202020204" pitchFamily="34" charset="0"/>
              </a:rPr>
              <a:t>programme is at the heart of our plans to reform the markets to decarbonise our power sector.</a:t>
            </a:r>
          </a:p>
          <a:p>
            <a:endParaRPr lang="en-GB" sz="2400" i="1" u="sng" spc="-10">
              <a:latin typeface="Aptos Display" panose="020B0004020202020204" pitchFamily="34" charset="0"/>
              <a:cs typeface="Arial" panose="020B0604020202020204" pitchFamily="34" charset="0"/>
            </a:endParaRPr>
          </a:p>
          <a:p>
            <a:r>
              <a:rPr lang="en-GB" sz="2400" i="1" u="sng" spc="-10">
                <a:latin typeface="Aptos Display" panose="020B0004020202020204" pitchFamily="34" charset="0"/>
                <a:cs typeface="Arial" panose="020B0604020202020204" pitchFamily="34" charset="0"/>
              </a:rPr>
              <a:t>Addressing bottlenecks in our supply chains</a:t>
            </a:r>
            <a:r>
              <a:rPr lang="en-GB" sz="2400" i="1" spc="-10">
                <a:latin typeface="Aptos Display" panose="020B0004020202020204" pitchFamily="34" charset="0"/>
                <a:cs typeface="Arial" panose="020B0604020202020204" pitchFamily="34" charset="0"/>
              </a:rPr>
              <a:t> </a:t>
            </a:r>
            <a:r>
              <a:rPr lang="en-GB" sz="2400" spc="-10">
                <a:latin typeface="Aptos Display" panose="020B0004020202020204" pitchFamily="34" charset="0"/>
                <a:cs typeface="Arial" panose="020B0604020202020204" pitchFamily="34" charset="0"/>
              </a:rPr>
              <a:t>- we announced the </a:t>
            </a:r>
            <a:r>
              <a:rPr lang="en-GB" sz="2400" i="1" spc="-10">
                <a:latin typeface="Aptos Display" panose="020B0004020202020204" pitchFamily="34" charset="0"/>
                <a:cs typeface="Arial" panose="020B0604020202020204" pitchFamily="34" charset="0"/>
              </a:rPr>
              <a:t>Green Industries Growth Accelerator</a:t>
            </a:r>
            <a:r>
              <a:rPr lang="en-GB" sz="2400" spc="-10">
                <a:latin typeface="Aptos Display" panose="020B0004020202020204" pitchFamily="34" charset="0"/>
                <a:cs typeface="Arial" panose="020B0604020202020204" pitchFamily="34" charset="0"/>
              </a:rPr>
              <a:t> in 2023 to address blockages in our power sector supply chains. Through this work, we intend to shore up our power sector delivery as well as secure the economic benefits of the low-carbon transition. </a:t>
            </a:r>
          </a:p>
        </p:txBody>
      </p:sp>
      <p:pic>
        <p:nvPicPr>
          <p:cNvPr id="5" name="Graphic 4" descr="Blueprint with solid fill">
            <a:extLst>
              <a:ext uri="{FF2B5EF4-FFF2-40B4-BE49-F238E27FC236}">
                <a16:creationId xmlns:a16="http://schemas.microsoft.com/office/drawing/2014/main" id="{41244604-3E84-C311-ADE3-375EE294E4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96773" y="4819377"/>
            <a:ext cx="1396800" cy="1396800"/>
          </a:xfrm>
          <a:prstGeom prst="rect">
            <a:avLst/>
          </a:prstGeom>
        </p:spPr>
      </p:pic>
      <p:pic>
        <p:nvPicPr>
          <p:cNvPr id="6" name="Graphic 5" descr="Electric Tower with solid fill">
            <a:extLst>
              <a:ext uri="{FF2B5EF4-FFF2-40B4-BE49-F238E27FC236}">
                <a16:creationId xmlns:a16="http://schemas.microsoft.com/office/drawing/2014/main" id="{8D36F5EC-255D-6A6A-ADA0-422564C8EF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36392" y="2651338"/>
            <a:ext cx="1396800" cy="1396800"/>
          </a:xfrm>
          <a:prstGeom prst="rect">
            <a:avLst/>
          </a:prstGeom>
        </p:spPr>
      </p:pic>
      <p:pic>
        <p:nvPicPr>
          <p:cNvPr id="8" name="Graphic 7" descr="Wind Turbines with solid fill">
            <a:extLst>
              <a:ext uri="{FF2B5EF4-FFF2-40B4-BE49-F238E27FC236}">
                <a16:creationId xmlns:a16="http://schemas.microsoft.com/office/drawing/2014/main" id="{AF3A6078-2A91-5BBB-BFCB-462B282E67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65939" y="9430569"/>
            <a:ext cx="1395254" cy="1395254"/>
          </a:xfrm>
          <a:prstGeom prst="rect">
            <a:avLst/>
          </a:prstGeom>
        </p:spPr>
      </p:pic>
      <p:pic>
        <p:nvPicPr>
          <p:cNvPr id="9" name="Graphic 8" descr="Money with solid fill">
            <a:extLst>
              <a:ext uri="{FF2B5EF4-FFF2-40B4-BE49-F238E27FC236}">
                <a16:creationId xmlns:a16="http://schemas.microsoft.com/office/drawing/2014/main" id="{333116A5-DE72-3B3A-A521-26D6DA5D7B4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994416" y="7093523"/>
            <a:ext cx="1396800" cy="1244180"/>
          </a:xfrm>
          <a:prstGeom prst="rect">
            <a:avLst/>
          </a:prstGeom>
        </p:spPr>
      </p:pic>
      <p:sp>
        <p:nvSpPr>
          <p:cNvPr id="31" name="Rectangle 30">
            <a:extLst>
              <a:ext uri="{FF2B5EF4-FFF2-40B4-BE49-F238E27FC236}">
                <a16:creationId xmlns:a16="http://schemas.microsoft.com/office/drawing/2014/main" id="{B9FCB158-1113-2403-F14D-345AABB6742E}"/>
              </a:ext>
            </a:extLst>
          </p:cNvPr>
          <p:cNvSpPr/>
          <p:nvPr/>
        </p:nvSpPr>
        <p:spPr>
          <a:xfrm>
            <a:off x="145735" y="2448207"/>
            <a:ext cx="4028400" cy="536758"/>
          </a:xfrm>
          <a:prstGeom prst="rect">
            <a:avLst/>
          </a:prstGeom>
          <a:solidFill>
            <a:srgbClr val="003479"/>
          </a:solidFill>
          <a:ln w="12700" cap="flat" cmpd="sng" algn="ctr">
            <a:solidFill>
              <a:srgbClr val="0D599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Community Acceptance</a:t>
            </a:r>
          </a:p>
        </p:txBody>
      </p:sp>
      <p:sp>
        <p:nvSpPr>
          <p:cNvPr id="32" name="Rectangle 31">
            <a:extLst>
              <a:ext uri="{FF2B5EF4-FFF2-40B4-BE49-F238E27FC236}">
                <a16:creationId xmlns:a16="http://schemas.microsoft.com/office/drawing/2014/main" id="{C504836C-B825-66B7-34FD-D86E0C2DBD3F}"/>
              </a:ext>
            </a:extLst>
          </p:cNvPr>
          <p:cNvSpPr/>
          <p:nvPr/>
        </p:nvSpPr>
        <p:spPr>
          <a:xfrm>
            <a:off x="4263306" y="2442977"/>
            <a:ext cx="4028698" cy="536758"/>
          </a:xfrm>
          <a:prstGeom prst="rect">
            <a:avLst/>
          </a:prstGeom>
          <a:solidFill>
            <a:srgbClr val="003479"/>
          </a:solidFill>
          <a:ln w="12700" cap="flat" cmpd="sng" algn="ctr">
            <a:solidFill>
              <a:srgbClr val="0D599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Supply Chains &amp; Manufacturing </a:t>
            </a:r>
          </a:p>
        </p:txBody>
      </p:sp>
      <p:sp>
        <p:nvSpPr>
          <p:cNvPr id="33" name="Rectangle 32">
            <a:extLst>
              <a:ext uri="{FF2B5EF4-FFF2-40B4-BE49-F238E27FC236}">
                <a16:creationId xmlns:a16="http://schemas.microsoft.com/office/drawing/2014/main" id="{28699875-33E2-9590-7F51-4F8AF1F321E7}"/>
              </a:ext>
            </a:extLst>
          </p:cNvPr>
          <p:cNvSpPr/>
          <p:nvPr/>
        </p:nvSpPr>
        <p:spPr>
          <a:xfrm>
            <a:off x="8361262" y="2455262"/>
            <a:ext cx="4028400" cy="536758"/>
          </a:xfrm>
          <a:prstGeom prst="rect">
            <a:avLst/>
          </a:prstGeom>
          <a:solidFill>
            <a:srgbClr val="003479"/>
          </a:solidFill>
          <a:ln w="12700" cap="flat" cmpd="sng" algn="ctr">
            <a:solidFill>
              <a:srgbClr val="0D599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Grid Coordination and Planning </a:t>
            </a:r>
          </a:p>
        </p:txBody>
      </p:sp>
      <p:sp>
        <p:nvSpPr>
          <p:cNvPr id="34" name="Rectangle 33">
            <a:extLst>
              <a:ext uri="{FF2B5EF4-FFF2-40B4-BE49-F238E27FC236}">
                <a16:creationId xmlns:a16="http://schemas.microsoft.com/office/drawing/2014/main" id="{D89937A1-CF6F-F785-C410-AE20E2C29A74}"/>
              </a:ext>
            </a:extLst>
          </p:cNvPr>
          <p:cNvSpPr/>
          <p:nvPr/>
        </p:nvSpPr>
        <p:spPr>
          <a:xfrm>
            <a:off x="723871" y="6251426"/>
            <a:ext cx="3222766" cy="2021665"/>
          </a:xfrm>
          <a:prstGeom prst="rect">
            <a:avLst/>
          </a:prstGeom>
          <a:solidFill>
            <a:srgbClr val="F6F4F3">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endParaRPr>
          </a:p>
        </p:txBody>
      </p:sp>
      <p:sp>
        <p:nvSpPr>
          <p:cNvPr id="35" name="Rectangle 34">
            <a:extLst>
              <a:ext uri="{FF2B5EF4-FFF2-40B4-BE49-F238E27FC236}">
                <a16:creationId xmlns:a16="http://schemas.microsoft.com/office/drawing/2014/main" id="{935148AB-22E8-88BF-1626-DA92F901E2F6}"/>
              </a:ext>
            </a:extLst>
          </p:cNvPr>
          <p:cNvSpPr/>
          <p:nvPr/>
        </p:nvSpPr>
        <p:spPr>
          <a:xfrm>
            <a:off x="8361262" y="6262059"/>
            <a:ext cx="3222767" cy="2011032"/>
          </a:xfrm>
          <a:prstGeom prst="rect">
            <a:avLst/>
          </a:prstGeom>
          <a:solidFill>
            <a:srgbClr val="F6F4F3">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endParaRPr>
          </a:p>
        </p:txBody>
      </p:sp>
      <p:sp>
        <p:nvSpPr>
          <p:cNvPr id="36" name="Rectangle 35">
            <a:extLst>
              <a:ext uri="{FF2B5EF4-FFF2-40B4-BE49-F238E27FC236}">
                <a16:creationId xmlns:a16="http://schemas.microsoft.com/office/drawing/2014/main" id="{631EC8CB-C6BB-69FD-D947-17FB8301D0B8}"/>
              </a:ext>
            </a:extLst>
          </p:cNvPr>
          <p:cNvSpPr/>
          <p:nvPr/>
        </p:nvSpPr>
        <p:spPr>
          <a:xfrm>
            <a:off x="4542568" y="6251426"/>
            <a:ext cx="3222763" cy="1971297"/>
          </a:xfrm>
          <a:prstGeom prst="rect">
            <a:avLst/>
          </a:prstGeom>
          <a:solidFill>
            <a:srgbClr val="F6F4F3">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endParaRPr>
          </a:p>
        </p:txBody>
      </p:sp>
      <p:sp>
        <p:nvSpPr>
          <p:cNvPr id="37" name="Rectangle 17">
            <a:extLst>
              <a:ext uri="{FF2B5EF4-FFF2-40B4-BE49-F238E27FC236}">
                <a16:creationId xmlns:a16="http://schemas.microsoft.com/office/drawing/2014/main" id="{6AF8679B-D203-1FD3-7446-AF2EE9DDCDF5}"/>
              </a:ext>
            </a:extLst>
          </p:cNvPr>
          <p:cNvSpPr/>
          <p:nvPr/>
        </p:nvSpPr>
        <p:spPr>
          <a:xfrm>
            <a:off x="579902" y="8224359"/>
            <a:ext cx="3366728" cy="1006351"/>
          </a:xfrm>
          <a:custGeom>
            <a:avLst/>
            <a:gdLst>
              <a:gd name="connsiteX0" fmla="*/ 0 w 2976664"/>
              <a:gd name="connsiteY0" fmla="*/ 0 h 546655"/>
              <a:gd name="connsiteX1" fmla="*/ 2976664 w 2976664"/>
              <a:gd name="connsiteY1" fmla="*/ 0 h 546655"/>
              <a:gd name="connsiteX2" fmla="*/ 2976664 w 2976664"/>
              <a:gd name="connsiteY2" fmla="*/ 546655 h 546655"/>
              <a:gd name="connsiteX3" fmla="*/ 0 w 2976664"/>
              <a:gd name="connsiteY3" fmla="*/ 546655 h 546655"/>
              <a:gd name="connsiteX4" fmla="*/ 0 w 2976664"/>
              <a:gd name="connsiteY4" fmla="*/ 0 h 546655"/>
              <a:gd name="connsiteX0" fmla="*/ 0 w 3264899"/>
              <a:gd name="connsiteY0" fmla="*/ 29818 h 576473"/>
              <a:gd name="connsiteX1" fmla="*/ 3264899 w 3264899"/>
              <a:gd name="connsiteY1" fmla="*/ 0 h 576473"/>
              <a:gd name="connsiteX2" fmla="*/ 2976664 w 3264899"/>
              <a:gd name="connsiteY2" fmla="*/ 576473 h 576473"/>
              <a:gd name="connsiteX3" fmla="*/ 0 w 3264899"/>
              <a:gd name="connsiteY3" fmla="*/ 576473 h 576473"/>
              <a:gd name="connsiteX4" fmla="*/ 0 w 3264899"/>
              <a:gd name="connsiteY4" fmla="*/ 29818 h 576473"/>
              <a:gd name="connsiteX0" fmla="*/ 0 w 3225142"/>
              <a:gd name="connsiteY0" fmla="*/ 9939 h 556594"/>
              <a:gd name="connsiteX1" fmla="*/ 3225142 w 3225142"/>
              <a:gd name="connsiteY1" fmla="*/ 0 h 556594"/>
              <a:gd name="connsiteX2" fmla="*/ 2976664 w 3225142"/>
              <a:gd name="connsiteY2" fmla="*/ 556594 h 556594"/>
              <a:gd name="connsiteX3" fmla="*/ 0 w 3225142"/>
              <a:gd name="connsiteY3" fmla="*/ 556594 h 556594"/>
              <a:gd name="connsiteX4" fmla="*/ 0 w 3225142"/>
              <a:gd name="connsiteY4" fmla="*/ 9939 h 556594"/>
              <a:gd name="connsiteX0" fmla="*/ 0 w 3033756"/>
              <a:gd name="connsiteY0" fmla="*/ 371446 h 918101"/>
              <a:gd name="connsiteX1" fmla="*/ 3033756 w 3033756"/>
              <a:gd name="connsiteY1" fmla="*/ 0 h 918101"/>
              <a:gd name="connsiteX2" fmla="*/ 2976664 w 3033756"/>
              <a:gd name="connsiteY2" fmla="*/ 918101 h 918101"/>
              <a:gd name="connsiteX3" fmla="*/ 0 w 3033756"/>
              <a:gd name="connsiteY3" fmla="*/ 918101 h 918101"/>
              <a:gd name="connsiteX4" fmla="*/ 0 w 3033756"/>
              <a:gd name="connsiteY4" fmla="*/ 371446 h 918101"/>
              <a:gd name="connsiteX0" fmla="*/ 0 w 3171980"/>
              <a:gd name="connsiteY0" fmla="*/ 0 h 971957"/>
              <a:gd name="connsiteX1" fmla="*/ 3171980 w 3171980"/>
              <a:gd name="connsiteY1" fmla="*/ 53856 h 971957"/>
              <a:gd name="connsiteX2" fmla="*/ 3114888 w 3171980"/>
              <a:gd name="connsiteY2" fmla="*/ 971957 h 971957"/>
              <a:gd name="connsiteX3" fmla="*/ 138224 w 3171980"/>
              <a:gd name="connsiteY3" fmla="*/ 971957 h 971957"/>
              <a:gd name="connsiteX4" fmla="*/ 0 w 3171980"/>
              <a:gd name="connsiteY4" fmla="*/ 0 h 971957"/>
              <a:gd name="connsiteX0" fmla="*/ 0 w 3193245"/>
              <a:gd name="connsiteY0" fmla="*/ 0 h 971957"/>
              <a:gd name="connsiteX1" fmla="*/ 3193245 w 3193245"/>
              <a:gd name="connsiteY1" fmla="*/ 11325 h 971957"/>
              <a:gd name="connsiteX2" fmla="*/ 3114888 w 3193245"/>
              <a:gd name="connsiteY2" fmla="*/ 971957 h 971957"/>
              <a:gd name="connsiteX3" fmla="*/ 138224 w 3193245"/>
              <a:gd name="connsiteY3" fmla="*/ 971957 h 971957"/>
              <a:gd name="connsiteX4" fmla="*/ 0 w 3193245"/>
              <a:gd name="connsiteY4" fmla="*/ 0 h 971957"/>
              <a:gd name="connsiteX0" fmla="*/ 0 w 3150243"/>
              <a:gd name="connsiteY0" fmla="*/ 34394 h 960632"/>
              <a:gd name="connsiteX1" fmla="*/ 3150243 w 3150243"/>
              <a:gd name="connsiteY1" fmla="*/ 0 h 960632"/>
              <a:gd name="connsiteX2" fmla="*/ 3071886 w 3150243"/>
              <a:gd name="connsiteY2" fmla="*/ 960632 h 960632"/>
              <a:gd name="connsiteX3" fmla="*/ 95222 w 3150243"/>
              <a:gd name="connsiteY3" fmla="*/ 960632 h 960632"/>
              <a:gd name="connsiteX4" fmla="*/ 0 w 3150243"/>
              <a:gd name="connsiteY4" fmla="*/ 34394 h 960632"/>
              <a:gd name="connsiteX0" fmla="*/ 159111 w 3055021"/>
              <a:gd name="connsiteY0" fmla="*/ 0 h 1006351"/>
              <a:gd name="connsiteX1" fmla="*/ 3055021 w 3055021"/>
              <a:gd name="connsiteY1" fmla="*/ 45719 h 1006351"/>
              <a:gd name="connsiteX2" fmla="*/ 2976664 w 3055021"/>
              <a:gd name="connsiteY2" fmla="*/ 1006351 h 1006351"/>
              <a:gd name="connsiteX3" fmla="*/ 0 w 3055021"/>
              <a:gd name="connsiteY3" fmla="*/ 1006351 h 1006351"/>
              <a:gd name="connsiteX4" fmla="*/ 159111 w 3055021"/>
              <a:gd name="connsiteY4" fmla="*/ 0 h 1006351"/>
              <a:gd name="connsiteX0" fmla="*/ 159111 w 3139282"/>
              <a:gd name="connsiteY0" fmla="*/ 0 h 1006351"/>
              <a:gd name="connsiteX1" fmla="*/ 3139282 w 3139282"/>
              <a:gd name="connsiteY1" fmla="*/ 45719 h 1006351"/>
              <a:gd name="connsiteX2" fmla="*/ 2976664 w 3139282"/>
              <a:gd name="connsiteY2" fmla="*/ 1006351 h 1006351"/>
              <a:gd name="connsiteX3" fmla="*/ 0 w 3139282"/>
              <a:gd name="connsiteY3" fmla="*/ 1006351 h 1006351"/>
              <a:gd name="connsiteX4" fmla="*/ 159111 w 3139282"/>
              <a:gd name="connsiteY4" fmla="*/ 0 h 1006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282" h="1006351">
                <a:moveTo>
                  <a:pt x="159111" y="0"/>
                </a:moveTo>
                <a:lnTo>
                  <a:pt x="3139282" y="45719"/>
                </a:lnTo>
                <a:lnTo>
                  <a:pt x="2976664" y="1006351"/>
                </a:lnTo>
                <a:lnTo>
                  <a:pt x="0" y="1006351"/>
                </a:lnTo>
                <a:lnTo>
                  <a:pt x="159111" y="0"/>
                </a:lnTo>
                <a:close/>
              </a:path>
            </a:pathLst>
          </a:custGeom>
          <a:solidFill>
            <a:srgbClr val="F6F4F3">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endParaRPr>
          </a:p>
        </p:txBody>
      </p:sp>
      <p:sp>
        <p:nvSpPr>
          <p:cNvPr id="38" name="Rectangle 18">
            <a:extLst>
              <a:ext uri="{FF2B5EF4-FFF2-40B4-BE49-F238E27FC236}">
                <a16:creationId xmlns:a16="http://schemas.microsoft.com/office/drawing/2014/main" id="{BC667A30-812E-1BAE-D9CB-1160CC3A5FAD}"/>
              </a:ext>
            </a:extLst>
          </p:cNvPr>
          <p:cNvSpPr/>
          <p:nvPr/>
        </p:nvSpPr>
        <p:spPr>
          <a:xfrm>
            <a:off x="3742922" y="8200529"/>
            <a:ext cx="4033486" cy="1025120"/>
          </a:xfrm>
          <a:custGeom>
            <a:avLst/>
            <a:gdLst>
              <a:gd name="connsiteX0" fmla="*/ 0 w 2976664"/>
              <a:gd name="connsiteY0" fmla="*/ 0 h 546655"/>
              <a:gd name="connsiteX1" fmla="*/ 2976664 w 2976664"/>
              <a:gd name="connsiteY1" fmla="*/ 0 h 546655"/>
              <a:gd name="connsiteX2" fmla="*/ 2976664 w 2976664"/>
              <a:gd name="connsiteY2" fmla="*/ 546655 h 546655"/>
              <a:gd name="connsiteX3" fmla="*/ 0 w 2976664"/>
              <a:gd name="connsiteY3" fmla="*/ 546655 h 546655"/>
              <a:gd name="connsiteX4" fmla="*/ 0 w 2976664"/>
              <a:gd name="connsiteY4" fmla="*/ 0 h 546655"/>
              <a:gd name="connsiteX0" fmla="*/ 0 w 3990455"/>
              <a:gd name="connsiteY0" fmla="*/ 0 h 546655"/>
              <a:gd name="connsiteX1" fmla="*/ 3990455 w 3990455"/>
              <a:gd name="connsiteY1" fmla="*/ 0 h 546655"/>
              <a:gd name="connsiteX2" fmla="*/ 2976664 w 3990455"/>
              <a:gd name="connsiteY2" fmla="*/ 546655 h 546655"/>
              <a:gd name="connsiteX3" fmla="*/ 0 w 3990455"/>
              <a:gd name="connsiteY3" fmla="*/ 546655 h 546655"/>
              <a:gd name="connsiteX4" fmla="*/ 0 w 3990455"/>
              <a:gd name="connsiteY4" fmla="*/ 0 h 546655"/>
              <a:gd name="connsiteX0" fmla="*/ 735496 w 3990455"/>
              <a:gd name="connsiteY0" fmla="*/ 0 h 546655"/>
              <a:gd name="connsiteX1" fmla="*/ 3990455 w 3990455"/>
              <a:gd name="connsiteY1" fmla="*/ 0 h 546655"/>
              <a:gd name="connsiteX2" fmla="*/ 2976664 w 3990455"/>
              <a:gd name="connsiteY2" fmla="*/ 546655 h 546655"/>
              <a:gd name="connsiteX3" fmla="*/ 0 w 3990455"/>
              <a:gd name="connsiteY3" fmla="*/ 546655 h 546655"/>
              <a:gd name="connsiteX4" fmla="*/ 735496 w 3990455"/>
              <a:gd name="connsiteY4" fmla="*/ 0 h 546655"/>
              <a:gd name="connsiteX0" fmla="*/ 554743 w 3990455"/>
              <a:gd name="connsiteY0" fmla="*/ 0 h 940060"/>
              <a:gd name="connsiteX1" fmla="*/ 3990455 w 3990455"/>
              <a:gd name="connsiteY1" fmla="*/ 393405 h 940060"/>
              <a:gd name="connsiteX2" fmla="*/ 2976664 w 3990455"/>
              <a:gd name="connsiteY2" fmla="*/ 940060 h 940060"/>
              <a:gd name="connsiteX3" fmla="*/ 0 w 3990455"/>
              <a:gd name="connsiteY3" fmla="*/ 940060 h 940060"/>
              <a:gd name="connsiteX4" fmla="*/ 554743 w 3990455"/>
              <a:gd name="connsiteY4" fmla="*/ 0 h 940060"/>
              <a:gd name="connsiteX0" fmla="*/ 554743 w 3788437"/>
              <a:gd name="connsiteY0" fmla="*/ 21264 h 961324"/>
              <a:gd name="connsiteX1" fmla="*/ 3788437 w 3788437"/>
              <a:gd name="connsiteY1" fmla="*/ 0 h 961324"/>
              <a:gd name="connsiteX2" fmla="*/ 2976664 w 3788437"/>
              <a:gd name="connsiteY2" fmla="*/ 961324 h 961324"/>
              <a:gd name="connsiteX3" fmla="*/ 0 w 3788437"/>
              <a:gd name="connsiteY3" fmla="*/ 961324 h 961324"/>
              <a:gd name="connsiteX4" fmla="*/ 554743 w 3788437"/>
              <a:gd name="connsiteY4" fmla="*/ 21264 h 961324"/>
              <a:gd name="connsiteX0" fmla="*/ 586641 w 3788437"/>
              <a:gd name="connsiteY0" fmla="*/ 21264 h 961324"/>
              <a:gd name="connsiteX1" fmla="*/ 3788437 w 3788437"/>
              <a:gd name="connsiteY1" fmla="*/ 0 h 961324"/>
              <a:gd name="connsiteX2" fmla="*/ 2976664 w 3788437"/>
              <a:gd name="connsiteY2" fmla="*/ 961324 h 961324"/>
              <a:gd name="connsiteX3" fmla="*/ 0 w 3788437"/>
              <a:gd name="connsiteY3" fmla="*/ 961324 h 961324"/>
              <a:gd name="connsiteX4" fmla="*/ 586641 w 3788437"/>
              <a:gd name="connsiteY4" fmla="*/ 21264 h 961324"/>
              <a:gd name="connsiteX0" fmla="*/ 618539 w 3788437"/>
              <a:gd name="connsiteY0" fmla="*/ 0 h 993223"/>
              <a:gd name="connsiteX1" fmla="*/ 3788437 w 3788437"/>
              <a:gd name="connsiteY1" fmla="*/ 31899 h 993223"/>
              <a:gd name="connsiteX2" fmla="*/ 2976664 w 3788437"/>
              <a:gd name="connsiteY2" fmla="*/ 993223 h 993223"/>
              <a:gd name="connsiteX3" fmla="*/ 0 w 3788437"/>
              <a:gd name="connsiteY3" fmla="*/ 993223 h 993223"/>
              <a:gd name="connsiteX4" fmla="*/ 618539 w 3788437"/>
              <a:gd name="connsiteY4" fmla="*/ 0 h 993223"/>
              <a:gd name="connsiteX0" fmla="*/ 790121 w 3788437"/>
              <a:gd name="connsiteY0" fmla="*/ 0 h 1025120"/>
              <a:gd name="connsiteX1" fmla="*/ 3788437 w 3788437"/>
              <a:gd name="connsiteY1" fmla="*/ 63796 h 1025120"/>
              <a:gd name="connsiteX2" fmla="*/ 2976664 w 3788437"/>
              <a:gd name="connsiteY2" fmla="*/ 1025120 h 1025120"/>
              <a:gd name="connsiteX3" fmla="*/ 0 w 3788437"/>
              <a:gd name="connsiteY3" fmla="*/ 1025120 h 1025120"/>
              <a:gd name="connsiteX4" fmla="*/ 790121 w 3788437"/>
              <a:gd name="connsiteY4" fmla="*/ 0 h 1025120"/>
              <a:gd name="connsiteX0" fmla="*/ 790121 w 3798530"/>
              <a:gd name="connsiteY0" fmla="*/ 21264 h 1046384"/>
              <a:gd name="connsiteX1" fmla="*/ 3798530 w 3798530"/>
              <a:gd name="connsiteY1" fmla="*/ 0 h 1046384"/>
              <a:gd name="connsiteX2" fmla="*/ 2976664 w 3798530"/>
              <a:gd name="connsiteY2" fmla="*/ 1046384 h 1046384"/>
              <a:gd name="connsiteX3" fmla="*/ 0 w 3798530"/>
              <a:gd name="connsiteY3" fmla="*/ 1046384 h 1046384"/>
              <a:gd name="connsiteX4" fmla="*/ 790121 w 3798530"/>
              <a:gd name="connsiteY4" fmla="*/ 21264 h 1046384"/>
              <a:gd name="connsiteX0" fmla="*/ 790121 w 3828809"/>
              <a:gd name="connsiteY0" fmla="*/ 0 h 1025120"/>
              <a:gd name="connsiteX1" fmla="*/ 3828809 w 3828809"/>
              <a:gd name="connsiteY1" fmla="*/ 1 h 1025120"/>
              <a:gd name="connsiteX2" fmla="*/ 2976664 w 3828809"/>
              <a:gd name="connsiteY2" fmla="*/ 1025120 h 1025120"/>
              <a:gd name="connsiteX3" fmla="*/ 0 w 3828809"/>
              <a:gd name="connsiteY3" fmla="*/ 1025120 h 1025120"/>
              <a:gd name="connsiteX4" fmla="*/ 790121 w 3828809"/>
              <a:gd name="connsiteY4" fmla="*/ 0 h 102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8809" h="1025120">
                <a:moveTo>
                  <a:pt x="790121" y="0"/>
                </a:moveTo>
                <a:lnTo>
                  <a:pt x="3828809" y="1"/>
                </a:lnTo>
                <a:lnTo>
                  <a:pt x="2976664" y="1025120"/>
                </a:lnTo>
                <a:lnTo>
                  <a:pt x="0" y="1025120"/>
                </a:lnTo>
                <a:lnTo>
                  <a:pt x="790121" y="0"/>
                </a:lnTo>
                <a:close/>
              </a:path>
            </a:pathLst>
          </a:custGeom>
          <a:solidFill>
            <a:srgbClr val="F6F4F3">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endParaRPr>
          </a:p>
        </p:txBody>
      </p:sp>
      <p:sp>
        <p:nvSpPr>
          <p:cNvPr id="39" name="Rectangle 19">
            <a:extLst>
              <a:ext uri="{FF2B5EF4-FFF2-40B4-BE49-F238E27FC236}">
                <a16:creationId xmlns:a16="http://schemas.microsoft.com/office/drawing/2014/main" id="{C82FADB0-32A6-D3D9-798D-816F77CAACC0}"/>
              </a:ext>
            </a:extLst>
          </p:cNvPr>
          <p:cNvSpPr/>
          <p:nvPr/>
        </p:nvSpPr>
        <p:spPr>
          <a:xfrm>
            <a:off x="6862787" y="8273092"/>
            <a:ext cx="4721241" cy="952557"/>
          </a:xfrm>
          <a:custGeom>
            <a:avLst/>
            <a:gdLst>
              <a:gd name="connsiteX0" fmla="*/ 0 w 2976664"/>
              <a:gd name="connsiteY0" fmla="*/ 0 h 546655"/>
              <a:gd name="connsiteX1" fmla="*/ 2976664 w 2976664"/>
              <a:gd name="connsiteY1" fmla="*/ 0 h 546655"/>
              <a:gd name="connsiteX2" fmla="*/ 2976664 w 2976664"/>
              <a:gd name="connsiteY2" fmla="*/ 546655 h 546655"/>
              <a:gd name="connsiteX3" fmla="*/ 0 w 2976664"/>
              <a:gd name="connsiteY3" fmla="*/ 546655 h 546655"/>
              <a:gd name="connsiteX4" fmla="*/ 0 w 2976664"/>
              <a:gd name="connsiteY4" fmla="*/ 0 h 546655"/>
              <a:gd name="connsiteX0" fmla="*/ 0 w 4725951"/>
              <a:gd name="connsiteY0" fmla="*/ 0 h 546655"/>
              <a:gd name="connsiteX1" fmla="*/ 4725951 w 4725951"/>
              <a:gd name="connsiteY1" fmla="*/ 79513 h 546655"/>
              <a:gd name="connsiteX2" fmla="*/ 2976664 w 4725951"/>
              <a:gd name="connsiteY2" fmla="*/ 546655 h 546655"/>
              <a:gd name="connsiteX3" fmla="*/ 0 w 4725951"/>
              <a:gd name="connsiteY3" fmla="*/ 546655 h 546655"/>
              <a:gd name="connsiteX4" fmla="*/ 0 w 4725951"/>
              <a:gd name="connsiteY4" fmla="*/ 0 h 546655"/>
              <a:gd name="connsiteX0" fmla="*/ 1739348 w 4725951"/>
              <a:gd name="connsiteY0" fmla="*/ 0 h 487020"/>
              <a:gd name="connsiteX1" fmla="*/ 4725951 w 4725951"/>
              <a:gd name="connsiteY1" fmla="*/ 19878 h 487020"/>
              <a:gd name="connsiteX2" fmla="*/ 2976664 w 4725951"/>
              <a:gd name="connsiteY2" fmla="*/ 487020 h 487020"/>
              <a:gd name="connsiteX3" fmla="*/ 0 w 4725951"/>
              <a:gd name="connsiteY3" fmla="*/ 487020 h 487020"/>
              <a:gd name="connsiteX4" fmla="*/ 1739348 w 4725951"/>
              <a:gd name="connsiteY4" fmla="*/ 0 h 487020"/>
              <a:gd name="connsiteX0" fmla="*/ 1520687 w 4725951"/>
              <a:gd name="connsiteY0" fmla="*/ 0 h 526776"/>
              <a:gd name="connsiteX1" fmla="*/ 4725951 w 4725951"/>
              <a:gd name="connsiteY1" fmla="*/ 59634 h 526776"/>
              <a:gd name="connsiteX2" fmla="*/ 2976664 w 4725951"/>
              <a:gd name="connsiteY2" fmla="*/ 526776 h 526776"/>
              <a:gd name="connsiteX3" fmla="*/ 0 w 4725951"/>
              <a:gd name="connsiteY3" fmla="*/ 526776 h 526776"/>
              <a:gd name="connsiteX4" fmla="*/ 1520687 w 4725951"/>
              <a:gd name="connsiteY4" fmla="*/ 0 h 526776"/>
              <a:gd name="connsiteX0" fmla="*/ 1520687 w 4745829"/>
              <a:gd name="connsiteY0" fmla="*/ 1 h 526777"/>
              <a:gd name="connsiteX1" fmla="*/ 4745829 w 4745829"/>
              <a:gd name="connsiteY1" fmla="*/ 0 h 526777"/>
              <a:gd name="connsiteX2" fmla="*/ 2976664 w 4745829"/>
              <a:gd name="connsiteY2" fmla="*/ 526777 h 526777"/>
              <a:gd name="connsiteX3" fmla="*/ 0 w 4745829"/>
              <a:gd name="connsiteY3" fmla="*/ 526777 h 526777"/>
              <a:gd name="connsiteX4" fmla="*/ 1520687 w 4745829"/>
              <a:gd name="connsiteY4" fmla="*/ 1 h 526777"/>
              <a:gd name="connsiteX0" fmla="*/ 1653423 w 4745829"/>
              <a:gd name="connsiteY0" fmla="*/ 6858 h 526777"/>
              <a:gd name="connsiteX1" fmla="*/ 4745829 w 4745829"/>
              <a:gd name="connsiteY1" fmla="*/ 0 h 526777"/>
              <a:gd name="connsiteX2" fmla="*/ 2976664 w 4745829"/>
              <a:gd name="connsiteY2" fmla="*/ 526777 h 526777"/>
              <a:gd name="connsiteX3" fmla="*/ 0 w 4745829"/>
              <a:gd name="connsiteY3" fmla="*/ 526777 h 526777"/>
              <a:gd name="connsiteX4" fmla="*/ 1653423 w 4745829"/>
              <a:gd name="connsiteY4" fmla="*/ 6858 h 526777"/>
              <a:gd name="connsiteX0" fmla="*/ 1653423 w 4878565"/>
              <a:gd name="connsiteY0" fmla="*/ 0 h 519919"/>
              <a:gd name="connsiteX1" fmla="*/ 4878565 w 4878565"/>
              <a:gd name="connsiteY1" fmla="*/ 27426 h 519919"/>
              <a:gd name="connsiteX2" fmla="*/ 2976664 w 4878565"/>
              <a:gd name="connsiteY2" fmla="*/ 519919 h 519919"/>
              <a:gd name="connsiteX3" fmla="*/ 0 w 4878565"/>
              <a:gd name="connsiteY3" fmla="*/ 519919 h 519919"/>
              <a:gd name="connsiteX4" fmla="*/ 1653423 w 4878565"/>
              <a:gd name="connsiteY4" fmla="*/ 0 h 519919"/>
              <a:gd name="connsiteX0" fmla="*/ 1653423 w 4984690"/>
              <a:gd name="connsiteY0" fmla="*/ 0 h 519919"/>
              <a:gd name="connsiteX1" fmla="*/ 4984690 w 4984690"/>
              <a:gd name="connsiteY1" fmla="*/ 6857 h 519919"/>
              <a:gd name="connsiteX2" fmla="*/ 2976664 w 4984690"/>
              <a:gd name="connsiteY2" fmla="*/ 519919 h 519919"/>
              <a:gd name="connsiteX3" fmla="*/ 0 w 4984690"/>
              <a:gd name="connsiteY3" fmla="*/ 519919 h 519919"/>
              <a:gd name="connsiteX4" fmla="*/ 1653423 w 4984690"/>
              <a:gd name="connsiteY4" fmla="*/ 0 h 519919"/>
              <a:gd name="connsiteX0" fmla="*/ 1653423 w 4947408"/>
              <a:gd name="connsiteY0" fmla="*/ 0 h 519919"/>
              <a:gd name="connsiteX1" fmla="*/ 4947408 w 4947408"/>
              <a:gd name="connsiteY1" fmla="*/ 0 h 519919"/>
              <a:gd name="connsiteX2" fmla="*/ 2976664 w 4947408"/>
              <a:gd name="connsiteY2" fmla="*/ 519919 h 519919"/>
              <a:gd name="connsiteX3" fmla="*/ 0 w 4947408"/>
              <a:gd name="connsiteY3" fmla="*/ 519919 h 519919"/>
              <a:gd name="connsiteX4" fmla="*/ 1653423 w 4947408"/>
              <a:gd name="connsiteY4" fmla="*/ 0 h 519919"/>
              <a:gd name="connsiteX0" fmla="*/ 1653423 w 4710884"/>
              <a:gd name="connsiteY0" fmla="*/ 365801 h 885720"/>
              <a:gd name="connsiteX1" fmla="*/ 4710884 w 4710884"/>
              <a:gd name="connsiteY1" fmla="*/ 0 h 885720"/>
              <a:gd name="connsiteX2" fmla="*/ 2976664 w 4710884"/>
              <a:gd name="connsiteY2" fmla="*/ 885720 h 885720"/>
              <a:gd name="connsiteX3" fmla="*/ 0 w 4710884"/>
              <a:gd name="connsiteY3" fmla="*/ 885720 h 885720"/>
              <a:gd name="connsiteX4" fmla="*/ 1653423 w 4710884"/>
              <a:gd name="connsiteY4" fmla="*/ 365801 h 885720"/>
              <a:gd name="connsiteX0" fmla="*/ 1513659 w 4710884"/>
              <a:gd name="connsiteY0" fmla="*/ 0 h 885721"/>
              <a:gd name="connsiteX1" fmla="*/ 4710884 w 4710884"/>
              <a:gd name="connsiteY1" fmla="*/ 1 h 885721"/>
              <a:gd name="connsiteX2" fmla="*/ 2976664 w 4710884"/>
              <a:gd name="connsiteY2" fmla="*/ 885721 h 885721"/>
              <a:gd name="connsiteX3" fmla="*/ 0 w 4710884"/>
              <a:gd name="connsiteY3" fmla="*/ 885721 h 885721"/>
              <a:gd name="connsiteX4" fmla="*/ 1513659 w 4710884"/>
              <a:gd name="connsiteY4" fmla="*/ 0 h 885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0884" h="885721">
                <a:moveTo>
                  <a:pt x="1513659" y="0"/>
                </a:moveTo>
                <a:lnTo>
                  <a:pt x="4710884" y="1"/>
                </a:lnTo>
                <a:lnTo>
                  <a:pt x="2976664" y="885721"/>
                </a:lnTo>
                <a:lnTo>
                  <a:pt x="0" y="885721"/>
                </a:lnTo>
                <a:lnTo>
                  <a:pt x="1513659" y="0"/>
                </a:lnTo>
                <a:close/>
              </a:path>
            </a:pathLst>
          </a:custGeom>
          <a:solidFill>
            <a:srgbClr val="F6F4F3">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endParaRPr>
          </a:p>
        </p:txBody>
      </p:sp>
      <p:grpSp>
        <p:nvGrpSpPr>
          <p:cNvPr id="40" name="Group 39">
            <a:extLst>
              <a:ext uri="{FF2B5EF4-FFF2-40B4-BE49-F238E27FC236}">
                <a16:creationId xmlns:a16="http://schemas.microsoft.com/office/drawing/2014/main" id="{564F09F3-D15E-A7B5-D697-F6D49E4456A9}"/>
              </a:ext>
            </a:extLst>
          </p:cNvPr>
          <p:cNvGrpSpPr/>
          <p:nvPr/>
        </p:nvGrpSpPr>
        <p:grpSpPr>
          <a:xfrm>
            <a:off x="108955" y="9628769"/>
            <a:ext cx="12280705" cy="1106368"/>
            <a:chOff x="838200" y="4752752"/>
            <a:chExt cx="11204713" cy="1106368"/>
          </a:xfrm>
          <a:solidFill>
            <a:srgbClr val="003479"/>
          </a:solidFill>
        </p:grpSpPr>
        <p:grpSp>
          <p:nvGrpSpPr>
            <p:cNvPr id="41" name="Group 40">
              <a:extLst>
                <a:ext uri="{FF2B5EF4-FFF2-40B4-BE49-F238E27FC236}">
                  <a16:creationId xmlns:a16="http://schemas.microsoft.com/office/drawing/2014/main" id="{77D2E156-479A-320E-FF8D-44C6C7A54F2D}"/>
                </a:ext>
              </a:extLst>
            </p:cNvPr>
            <p:cNvGrpSpPr/>
            <p:nvPr/>
          </p:nvGrpSpPr>
          <p:grpSpPr>
            <a:xfrm>
              <a:off x="838200" y="4752753"/>
              <a:ext cx="10515600" cy="1106367"/>
              <a:chOff x="838200" y="3995530"/>
              <a:chExt cx="10515600" cy="1461053"/>
            </a:xfrm>
            <a:grpFill/>
          </p:grpSpPr>
          <p:sp>
            <p:nvSpPr>
              <p:cNvPr id="43" name="Arrow: Pentagon 42">
                <a:extLst>
                  <a:ext uri="{FF2B5EF4-FFF2-40B4-BE49-F238E27FC236}">
                    <a16:creationId xmlns:a16="http://schemas.microsoft.com/office/drawing/2014/main" id="{2ED040ED-D4BA-0F64-67C4-FE23CD087ED0}"/>
                  </a:ext>
                </a:extLst>
              </p:cNvPr>
              <p:cNvSpPr/>
              <p:nvPr/>
            </p:nvSpPr>
            <p:spPr>
              <a:xfrm>
                <a:off x="838200" y="3995530"/>
                <a:ext cx="9826487" cy="1461053"/>
              </a:xfrm>
              <a:prstGeom prst="homePlate">
                <a:avLst/>
              </a:prstGeom>
              <a:grp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PACE OF DELIVERY </a:t>
                </a:r>
              </a:p>
            </p:txBody>
          </p:sp>
          <p:sp>
            <p:nvSpPr>
              <p:cNvPr id="44" name="Arrow: Chevron 43">
                <a:extLst>
                  <a:ext uri="{FF2B5EF4-FFF2-40B4-BE49-F238E27FC236}">
                    <a16:creationId xmlns:a16="http://schemas.microsoft.com/office/drawing/2014/main" id="{7EA71D3F-D653-6F53-B52F-C80AAACE102C}"/>
                  </a:ext>
                </a:extLst>
              </p:cNvPr>
              <p:cNvSpPr/>
              <p:nvPr/>
            </p:nvSpPr>
            <p:spPr>
              <a:xfrm>
                <a:off x="10320130" y="3995530"/>
                <a:ext cx="1033670" cy="1461053"/>
              </a:xfrm>
              <a:prstGeom prst="chevron">
                <a:avLst>
                  <a:gd name="adj" fmla="val 54070"/>
                </a:avLst>
              </a:prstGeom>
              <a:grp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Aptos Display" panose="020B0004020202020204" pitchFamily="34" charset="0"/>
                  <a:ea typeface="+mn-ea"/>
                  <a:cs typeface="+mn-cs"/>
                </a:endParaRPr>
              </a:p>
            </p:txBody>
          </p:sp>
        </p:grpSp>
        <p:sp>
          <p:nvSpPr>
            <p:cNvPr id="42" name="Arrow: Chevron 41">
              <a:extLst>
                <a:ext uri="{FF2B5EF4-FFF2-40B4-BE49-F238E27FC236}">
                  <a16:creationId xmlns:a16="http://schemas.microsoft.com/office/drawing/2014/main" id="{1634FEC6-7E9A-788A-9B72-8D72EA49FB04}"/>
                </a:ext>
              </a:extLst>
            </p:cNvPr>
            <p:cNvSpPr/>
            <p:nvPr/>
          </p:nvSpPr>
          <p:spPr>
            <a:xfrm>
              <a:off x="11009243" y="4752752"/>
              <a:ext cx="1033670" cy="1106367"/>
            </a:xfrm>
            <a:prstGeom prst="chevron">
              <a:avLst>
                <a:gd name="adj" fmla="val 54070"/>
              </a:avLst>
            </a:prstGeom>
            <a:grp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Aptos Display" panose="020B0004020202020204" pitchFamily="34" charset="0"/>
                <a:ea typeface="+mn-ea"/>
                <a:cs typeface="+mn-cs"/>
              </a:endParaRPr>
            </a:p>
          </p:txBody>
        </p:sp>
      </p:grpSp>
      <p:sp>
        <p:nvSpPr>
          <p:cNvPr id="45" name="TextBox 44">
            <a:extLst>
              <a:ext uri="{FF2B5EF4-FFF2-40B4-BE49-F238E27FC236}">
                <a16:creationId xmlns:a16="http://schemas.microsoft.com/office/drawing/2014/main" id="{84BCFA3C-2EB9-BE77-BC3A-F1E3EFC27D90}"/>
              </a:ext>
            </a:extLst>
          </p:cNvPr>
          <p:cNvSpPr txBox="1"/>
          <p:nvPr/>
        </p:nvSpPr>
        <p:spPr>
          <a:xfrm>
            <a:off x="10404792" y="3158271"/>
            <a:ext cx="2037145" cy="51706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rPr>
              <a:t>Marine Spatial Planning and Holistic Network Planning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rPr>
              <a:t>Critical National Priority in planning system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rPr>
              <a:t>Need for anticipatory investment</a:t>
            </a:r>
          </a:p>
        </p:txBody>
      </p:sp>
      <p:sp>
        <p:nvSpPr>
          <p:cNvPr id="46" name="TextBox 45">
            <a:extLst>
              <a:ext uri="{FF2B5EF4-FFF2-40B4-BE49-F238E27FC236}">
                <a16:creationId xmlns:a16="http://schemas.microsoft.com/office/drawing/2014/main" id="{C5748204-23E8-16E6-69F3-18A66FEB4B03}"/>
              </a:ext>
            </a:extLst>
          </p:cNvPr>
          <p:cNvSpPr txBox="1"/>
          <p:nvPr/>
        </p:nvSpPr>
        <p:spPr>
          <a:xfrm>
            <a:off x="2335254" y="3167057"/>
            <a:ext cx="1969558" cy="3816429"/>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200" b="1" kern="1200" dirty="0">
                <a:solidFill>
                  <a:sysClr val="windowText" lastClr="000000"/>
                </a:solidFill>
                <a:latin typeface="Aptos Display" panose="020B0004020202020204" pitchFamily="34" charset="0"/>
                <a:ea typeface="+mn-ea"/>
                <a:cs typeface="+mn-cs"/>
              </a:rPr>
              <a:t>C</a:t>
            </a:r>
            <a:r>
              <a:rPr kumimoji="0" lang="en-GB" sz="2200" b="1" i="0" u="none" strike="noStrike" kern="1200" cap="none" spc="0" normalizeH="0" baseline="0" noProof="0" dirty="0" err="1">
                <a:ln>
                  <a:noFill/>
                </a:ln>
                <a:solidFill>
                  <a:sysClr val="windowText" lastClr="000000"/>
                </a:solidFill>
                <a:effectLst/>
                <a:uLnTx/>
                <a:uFillTx/>
                <a:latin typeface="Aptos Display" panose="020B0004020202020204" pitchFamily="34" charset="0"/>
                <a:ea typeface="+mn-ea"/>
                <a:cs typeface="+mn-cs"/>
              </a:rPr>
              <a:t>ommunity</a:t>
            </a:r>
            <a:r>
              <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rPr>
              <a:t> understanding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rPr>
              <a:t>Communities impacted not directly benefiting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rPr>
              <a:t>Scale of transformation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endParaRPr>
          </a:p>
        </p:txBody>
      </p:sp>
      <p:sp>
        <p:nvSpPr>
          <p:cNvPr id="47" name="TextBox 46">
            <a:extLst>
              <a:ext uri="{FF2B5EF4-FFF2-40B4-BE49-F238E27FC236}">
                <a16:creationId xmlns:a16="http://schemas.microsoft.com/office/drawing/2014/main" id="{1A0B64EB-4C70-BDB0-92BC-62CDCCC1EF2A}"/>
              </a:ext>
            </a:extLst>
          </p:cNvPr>
          <p:cNvSpPr txBox="1"/>
          <p:nvPr/>
        </p:nvSpPr>
        <p:spPr>
          <a:xfrm>
            <a:off x="6367854" y="3167139"/>
            <a:ext cx="1908912" cy="38164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rPr>
              <a:t>Tough global competition for supply chain capacity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rPr>
              <a:t>Major global investment, e.g. US Inflation Reduction Act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ysClr val="windowText" lastClr="000000"/>
                </a:solidFill>
                <a:effectLst/>
                <a:uLnTx/>
                <a:uFillTx/>
                <a:latin typeface="Aptos Display" panose="020B0004020202020204" pitchFamily="34" charset="0"/>
                <a:ea typeface="+mn-ea"/>
                <a:cs typeface="+mn-cs"/>
              </a:rPr>
              <a:t> </a:t>
            </a:r>
          </a:p>
        </p:txBody>
      </p:sp>
      <p:pic>
        <p:nvPicPr>
          <p:cNvPr id="48" name="Picture 47">
            <a:extLst>
              <a:ext uri="{FF2B5EF4-FFF2-40B4-BE49-F238E27FC236}">
                <a16:creationId xmlns:a16="http://schemas.microsoft.com/office/drawing/2014/main" id="{C1772754-2E7C-D500-3642-0369896EF1FA}"/>
              </a:ext>
            </a:extLst>
          </p:cNvPr>
          <p:cNvPicPr>
            <a:picLocks noChangeAspect="1"/>
          </p:cNvPicPr>
          <p:nvPr/>
        </p:nvPicPr>
        <p:blipFill rotWithShape="1">
          <a:blip r:embed="rId12"/>
          <a:srcRect l="4342" t="2884" r="6648" b="2636"/>
          <a:stretch/>
        </p:blipFill>
        <p:spPr>
          <a:xfrm>
            <a:off x="203058" y="3159412"/>
            <a:ext cx="1979409" cy="2870536"/>
          </a:xfrm>
          <a:prstGeom prst="rect">
            <a:avLst/>
          </a:prstGeom>
          <a:ln>
            <a:noFill/>
          </a:ln>
        </p:spPr>
      </p:pic>
      <p:pic>
        <p:nvPicPr>
          <p:cNvPr id="49" name="Picture 48">
            <a:extLst>
              <a:ext uri="{FF2B5EF4-FFF2-40B4-BE49-F238E27FC236}">
                <a16:creationId xmlns:a16="http://schemas.microsoft.com/office/drawing/2014/main" id="{63BF163B-8AA6-F23F-C94D-6EF93AD24B9F}"/>
              </a:ext>
            </a:extLst>
          </p:cNvPr>
          <p:cNvPicPr>
            <a:picLocks/>
          </p:cNvPicPr>
          <p:nvPr/>
        </p:nvPicPr>
        <p:blipFill rotWithShape="1">
          <a:blip r:embed="rId13"/>
          <a:srcRect l="-2" r="819"/>
          <a:stretch/>
        </p:blipFill>
        <p:spPr>
          <a:xfrm>
            <a:off x="8368957" y="3171278"/>
            <a:ext cx="1909154" cy="3044899"/>
          </a:xfrm>
          <a:prstGeom prst="rect">
            <a:avLst/>
          </a:prstGeom>
        </p:spPr>
      </p:pic>
      <p:sp>
        <p:nvSpPr>
          <p:cNvPr id="50" name="TextBox 49">
            <a:extLst>
              <a:ext uri="{FF2B5EF4-FFF2-40B4-BE49-F238E27FC236}">
                <a16:creationId xmlns:a16="http://schemas.microsoft.com/office/drawing/2014/main" id="{B7BC7F98-8BDE-885C-C4EF-9895C0B0437D}"/>
              </a:ext>
            </a:extLst>
          </p:cNvPr>
          <p:cNvSpPr txBox="1"/>
          <p:nvPr/>
        </p:nvSpPr>
        <p:spPr>
          <a:xfrm>
            <a:off x="145735" y="10769522"/>
            <a:ext cx="1229620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schemeClr val="tx1"/>
                </a:solidFill>
                <a:effectLst/>
                <a:uLnTx/>
                <a:uFillTx/>
                <a:latin typeface="Aptos Display" panose="020B0004020202020204" pitchFamily="34" charset="0"/>
                <a:ea typeface="+mn-ea"/>
                <a:cs typeface="+mn-cs"/>
              </a:rPr>
              <a:t>Image Sources: Pylons East Anglia campaign material, LS Cable &amp; System 525kV HVDC Cable, Policy Exchange North Seas Economic Map</a:t>
            </a:r>
          </a:p>
        </p:txBody>
      </p:sp>
      <p:pic>
        <p:nvPicPr>
          <p:cNvPr id="51" name="Picture 50">
            <a:extLst>
              <a:ext uri="{FF2B5EF4-FFF2-40B4-BE49-F238E27FC236}">
                <a16:creationId xmlns:a16="http://schemas.microsoft.com/office/drawing/2014/main" id="{2B46BC20-F503-D752-C177-362C6A2C1C15}"/>
              </a:ext>
            </a:extLst>
          </p:cNvPr>
          <p:cNvPicPr>
            <a:picLocks noChangeAspect="1"/>
          </p:cNvPicPr>
          <p:nvPr/>
        </p:nvPicPr>
        <p:blipFill>
          <a:blip r:embed="rId14"/>
          <a:stretch>
            <a:fillRect/>
          </a:stretch>
        </p:blipFill>
        <p:spPr>
          <a:xfrm>
            <a:off x="4261588" y="3167057"/>
            <a:ext cx="2087935" cy="2903611"/>
          </a:xfrm>
          <a:prstGeom prst="rect">
            <a:avLst/>
          </a:prstGeom>
        </p:spPr>
      </p:pic>
    </p:spTree>
    <p:extLst>
      <p:ext uri="{BB962C8B-B14F-4D97-AF65-F5344CB8AC3E}">
        <p14:creationId xmlns:p14="http://schemas.microsoft.com/office/powerpoint/2010/main" val="4109598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0"/>
          <p:cNvSpPr/>
          <p:nvPr/>
        </p:nvSpPr>
        <p:spPr>
          <a:xfrm>
            <a:off x="-31861" y="11687568"/>
            <a:ext cx="24447722" cy="2039941"/>
          </a:xfrm>
          <a:prstGeom prst="rect">
            <a:avLst/>
          </a:prstGeom>
          <a:solidFill>
            <a:srgbClr val="00347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Aptos Display" panose="020B0004020202020204" pitchFamily="34" charset="0"/>
              <a:ea typeface="Helvetica Neue"/>
              <a:cs typeface="Helvetica Neue"/>
              <a:sym typeface="Helvetica Neue"/>
            </a:endParaRPr>
          </a:p>
        </p:txBody>
      </p:sp>
      <p:sp>
        <p:nvSpPr>
          <p:cNvPr id="314" name="Google Shape;314;p30"/>
          <p:cNvSpPr/>
          <p:nvPr/>
        </p:nvSpPr>
        <p:spPr>
          <a:xfrm>
            <a:off x="-15678" y="-38124"/>
            <a:ext cx="1374174" cy="1448088"/>
          </a:xfrm>
          <a:prstGeom prst="rect">
            <a:avLst/>
          </a:prstGeom>
          <a:solidFill>
            <a:srgbClr val="00347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Aptos Display" panose="020B0004020202020204" pitchFamily="34" charset="0"/>
              <a:ea typeface="Helvetica Neue"/>
              <a:cs typeface="Helvetica Neue"/>
              <a:sym typeface="Helvetica Neue"/>
            </a:endParaRPr>
          </a:p>
        </p:txBody>
      </p:sp>
      <p:pic>
        <p:nvPicPr>
          <p:cNvPr id="3" name="Picture 2" descr="A picture containing text, font, graphics, graphic design&#10;&#10;Description automatically generated">
            <a:extLst>
              <a:ext uri="{FF2B5EF4-FFF2-40B4-BE49-F238E27FC236}">
                <a16:creationId xmlns:a16="http://schemas.microsoft.com/office/drawing/2014/main" id="{3A2B7D9C-0674-4504-3664-E13659E41FB4}"/>
              </a:ext>
            </a:extLst>
          </p:cNvPr>
          <p:cNvPicPr>
            <a:picLocks noChangeAspect="1"/>
          </p:cNvPicPr>
          <p:nvPr/>
        </p:nvPicPr>
        <p:blipFill>
          <a:blip r:embed="rId3"/>
          <a:stretch>
            <a:fillRect/>
          </a:stretch>
        </p:blipFill>
        <p:spPr>
          <a:xfrm>
            <a:off x="21967343" y="12037671"/>
            <a:ext cx="2288662" cy="1371801"/>
          </a:xfrm>
          <a:prstGeom prst="rect">
            <a:avLst/>
          </a:prstGeom>
        </p:spPr>
      </p:pic>
      <p:sp>
        <p:nvSpPr>
          <p:cNvPr id="7" name="Google Shape;313;p30">
            <a:extLst>
              <a:ext uri="{FF2B5EF4-FFF2-40B4-BE49-F238E27FC236}">
                <a16:creationId xmlns:a16="http://schemas.microsoft.com/office/drawing/2014/main" id="{FB1A545F-501C-5B61-2AEC-8C8F354501A1}"/>
              </a:ext>
            </a:extLst>
          </p:cNvPr>
          <p:cNvSpPr txBox="1"/>
          <p:nvPr/>
        </p:nvSpPr>
        <p:spPr>
          <a:xfrm>
            <a:off x="1618315" y="772761"/>
            <a:ext cx="22637689" cy="74892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4200"/>
              <a:buFont typeface="Helvetica Neue"/>
              <a:buNone/>
            </a:pPr>
            <a:r>
              <a:rPr lang="en-GB" sz="4200" b="1">
                <a:latin typeface="Aptos Display" panose="020B0004020202020204" pitchFamily="34" charset="0"/>
                <a:sym typeface="Helvetica Neue"/>
              </a:rPr>
              <a:t>Summary</a:t>
            </a:r>
          </a:p>
        </p:txBody>
      </p:sp>
      <p:sp>
        <p:nvSpPr>
          <p:cNvPr id="37" name="Rectangle 17">
            <a:extLst>
              <a:ext uri="{FF2B5EF4-FFF2-40B4-BE49-F238E27FC236}">
                <a16:creationId xmlns:a16="http://schemas.microsoft.com/office/drawing/2014/main" id="{6AF8679B-D203-1FD3-7446-AF2EE9DDCDF5}"/>
              </a:ext>
            </a:extLst>
          </p:cNvPr>
          <p:cNvSpPr/>
          <p:nvPr/>
        </p:nvSpPr>
        <p:spPr>
          <a:xfrm>
            <a:off x="579902" y="8224359"/>
            <a:ext cx="3366728" cy="1006351"/>
          </a:xfrm>
          <a:custGeom>
            <a:avLst/>
            <a:gdLst>
              <a:gd name="connsiteX0" fmla="*/ 0 w 2976664"/>
              <a:gd name="connsiteY0" fmla="*/ 0 h 546655"/>
              <a:gd name="connsiteX1" fmla="*/ 2976664 w 2976664"/>
              <a:gd name="connsiteY1" fmla="*/ 0 h 546655"/>
              <a:gd name="connsiteX2" fmla="*/ 2976664 w 2976664"/>
              <a:gd name="connsiteY2" fmla="*/ 546655 h 546655"/>
              <a:gd name="connsiteX3" fmla="*/ 0 w 2976664"/>
              <a:gd name="connsiteY3" fmla="*/ 546655 h 546655"/>
              <a:gd name="connsiteX4" fmla="*/ 0 w 2976664"/>
              <a:gd name="connsiteY4" fmla="*/ 0 h 546655"/>
              <a:gd name="connsiteX0" fmla="*/ 0 w 3264899"/>
              <a:gd name="connsiteY0" fmla="*/ 29818 h 576473"/>
              <a:gd name="connsiteX1" fmla="*/ 3264899 w 3264899"/>
              <a:gd name="connsiteY1" fmla="*/ 0 h 576473"/>
              <a:gd name="connsiteX2" fmla="*/ 2976664 w 3264899"/>
              <a:gd name="connsiteY2" fmla="*/ 576473 h 576473"/>
              <a:gd name="connsiteX3" fmla="*/ 0 w 3264899"/>
              <a:gd name="connsiteY3" fmla="*/ 576473 h 576473"/>
              <a:gd name="connsiteX4" fmla="*/ 0 w 3264899"/>
              <a:gd name="connsiteY4" fmla="*/ 29818 h 576473"/>
              <a:gd name="connsiteX0" fmla="*/ 0 w 3225142"/>
              <a:gd name="connsiteY0" fmla="*/ 9939 h 556594"/>
              <a:gd name="connsiteX1" fmla="*/ 3225142 w 3225142"/>
              <a:gd name="connsiteY1" fmla="*/ 0 h 556594"/>
              <a:gd name="connsiteX2" fmla="*/ 2976664 w 3225142"/>
              <a:gd name="connsiteY2" fmla="*/ 556594 h 556594"/>
              <a:gd name="connsiteX3" fmla="*/ 0 w 3225142"/>
              <a:gd name="connsiteY3" fmla="*/ 556594 h 556594"/>
              <a:gd name="connsiteX4" fmla="*/ 0 w 3225142"/>
              <a:gd name="connsiteY4" fmla="*/ 9939 h 556594"/>
              <a:gd name="connsiteX0" fmla="*/ 0 w 3033756"/>
              <a:gd name="connsiteY0" fmla="*/ 371446 h 918101"/>
              <a:gd name="connsiteX1" fmla="*/ 3033756 w 3033756"/>
              <a:gd name="connsiteY1" fmla="*/ 0 h 918101"/>
              <a:gd name="connsiteX2" fmla="*/ 2976664 w 3033756"/>
              <a:gd name="connsiteY2" fmla="*/ 918101 h 918101"/>
              <a:gd name="connsiteX3" fmla="*/ 0 w 3033756"/>
              <a:gd name="connsiteY3" fmla="*/ 918101 h 918101"/>
              <a:gd name="connsiteX4" fmla="*/ 0 w 3033756"/>
              <a:gd name="connsiteY4" fmla="*/ 371446 h 918101"/>
              <a:gd name="connsiteX0" fmla="*/ 0 w 3171980"/>
              <a:gd name="connsiteY0" fmla="*/ 0 h 971957"/>
              <a:gd name="connsiteX1" fmla="*/ 3171980 w 3171980"/>
              <a:gd name="connsiteY1" fmla="*/ 53856 h 971957"/>
              <a:gd name="connsiteX2" fmla="*/ 3114888 w 3171980"/>
              <a:gd name="connsiteY2" fmla="*/ 971957 h 971957"/>
              <a:gd name="connsiteX3" fmla="*/ 138224 w 3171980"/>
              <a:gd name="connsiteY3" fmla="*/ 971957 h 971957"/>
              <a:gd name="connsiteX4" fmla="*/ 0 w 3171980"/>
              <a:gd name="connsiteY4" fmla="*/ 0 h 971957"/>
              <a:gd name="connsiteX0" fmla="*/ 0 w 3193245"/>
              <a:gd name="connsiteY0" fmla="*/ 0 h 971957"/>
              <a:gd name="connsiteX1" fmla="*/ 3193245 w 3193245"/>
              <a:gd name="connsiteY1" fmla="*/ 11325 h 971957"/>
              <a:gd name="connsiteX2" fmla="*/ 3114888 w 3193245"/>
              <a:gd name="connsiteY2" fmla="*/ 971957 h 971957"/>
              <a:gd name="connsiteX3" fmla="*/ 138224 w 3193245"/>
              <a:gd name="connsiteY3" fmla="*/ 971957 h 971957"/>
              <a:gd name="connsiteX4" fmla="*/ 0 w 3193245"/>
              <a:gd name="connsiteY4" fmla="*/ 0 h 971957"/>
              <a:gd name="connsiteX0" fmla="*/ 0 w 3150243"/>
              <a:gd name="connsiteY0" fmla="*/ 34394 h 960632"/>
              <a:gd name="connsiteX1" fmla="*/ 3150243 w 3150243"/>
              <a:gd name="connsiteY1" fmla="*/ 0 h 960632"/>
              <a:gd name="connsiteX2" fmla="*/ 3071886 w 3150243"/>
              <a:gd name="connsiteY2" fmla="*/ 960632 h 960632"/>
              <a:gd name="connsiteX3" fmla="*/ 95222 w 3150243"/>
              <a:gd name="connsiteY3" fmla="*/ 960632 h 960632"/>
              <a:gd name="connsiteX4" fmla="*/ 0 w 3150243"/>
              <a:gd name="connsiteY4" fmla="*/ 34394 h 960632"/>
              <a:gd name="connsiteX0" fmla="*/ 159111 w 3055021"/>
              <a:gd name="connsiteY0" fmla="*/ 0 h 1006351"/>
              <a:gd name="connsiteX1" fmla="*/ 3055021 w 3055021"/>
              <a:gd name="connsiteY1" fmla="*/ 45719 h 1006351"/>
              <a:gd name="connsiteX2" fmla="*/ 2976664 w 3055021"/>
              <a:gd name="connsiteY2" fmla="*/ 1006351 h 1006351"/>
              <a:gd name="connsiteX3" fmla="*/ 0 w 3055021"/>
              <a:gd name="connsiteY3" fmla="*/ 1006351 h 1006351"/>
              <a:gd name="connsiteX4" fmla="*/ 159111 w 3055021"/>
              <a:gd name="connsiteY4" fmla="*/ 0 h 1006351"/>
              <a:gd name="connsiteX0" fmla="*/ 159111 w 3139282"/>
              <a:gd name="connsiteY0" fmla="*/ 0 h 1006351"/>
              <a:gd name="connsiteX1" fmla="*/ 3139282 w 3139282"/>
              <a:gd name="connsiteY1" fmla="*/ 45719 h 1006351"/>
              <a:gd name="connsiteX2" fmla="*/ 2976664 w 3139282"/>
              <a:gd name="connsiteY2" fmla="*/ 1006351 h 1006351"/>
              <a:gd name="connsiteX3" fmla="*/ 0 w 3139282"/>
              <a:gd name="connsiteY3" fmla="*/ 1006351 h 1006351"/>
              <a:gd name="connsiteX4" fmla="*/ 159111 w 3139282"/>
              <a:gd name="connsiteY4" fmla="*/ 0 h 1006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282" h="1006351">
                <a:moveTo>
                  <a:pt x="159111" y="0"/>
                </a:moveTo>
                <a:lnTo>
                  <a:pt x="3139282" y="45719"/>
                </a:lnTo>
                <a:lnTo>
                  <a:pt x="2976664" y="1006351"/>
                </a:lnTo>
                <a:lnTo>
                  <a:pt x="0" y="1006351"/>
                </a:lnTo>
                <a:lnTo>
                  <a:pt x="159111" y="0"/>
                </a:lnTo>
                <a:close/>
              </a:path>
            </a:pathLst>
          </a:custGeom>
          <a:solidFill>
            <a:srgbClr val="F6F4F3">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endParaRPr>
          </a:p>
        </p:txBody>
      </p:sp>
      <p:sp>
        <p:nvSpPr>
          <p:cNvPr id="2" name="Google Shape;271;p25">
            <a:extLst>
              <a:ext uri="{FF2B5EF4-FFF2-40B4-BE49-F238E27FC236}">
                <a16:creationId xmlns:a16="http://schemas.microsoft.com/office/drawing/2014/main" id="{78A6A54D-1D04-C0FB-DEC2-C70D8F580E46}"/>
              </a:ext>
            </a:extLst>
          </p:cNvPr>
          <p:cNvSpPr txBox="1"/>
          <p:nvPr/>
        </p:nvSpPr>
        <p:spPr>
          <a:xfrm>
            <a:off x="1093042" y="1702881"/>
            <a:ext cx="22711056" cy="8966557"/>
          </a:xfrm>
          <a:prstGeom prst="rect">
            <a:avLst/>
          </a:prstGeom>
          <a:noFill/>
          <a:ln>
            <a:noFill/>
          </a:ln>
        </p:spPr>
        <p:txBody>
          <a:bodyPr spcFirstLastPara="1" wrap="square" lIns="50800" tIns="50800" rIns="50800" bIns="50800" anchor="ctr" anchorCtr="0">
            <a:spAutoFit/>
          </a:bodyPr>
          <a:lstStyle/>
          <a:p>
            <a:pPr marL="457200" marR="0" lvl="0" indent="-457200" algn="l" rtl="0">
              <a:lnSpc>
                <a:spcPct val="150000"/>
              </a:lnSpc>
              <a:spcBef>
                <a:spcPts val="0"/>
              </a:spcBef>
              <a:spcAft>
                <a:spcPts val="0"/>
              </a:spcAft>
              <a:buClr>
                <a:srgbClr val="000000"/>
              </a:buClr>
              <a:buSzPts val="3200"/>
              <a:buFont typeface="Courier New" panose="02070309020205020404" pitchFamily="49" charset="0"/>
              <a:buChar char="o"/>
            </a:pPr>
            <a:r>
              <a:rPr lang="en-US" sz="3200" b="0" i="0" u="none" strike="noStrike" cap="none" dirty="0">
                <a:solidFill>
                  <a:srgbClr val="000000"/>
                </a:solidFill>
                <a:latin typeface="Aptos Display" panose="020B0004020202020204" pitchFamily="34" charset="0"/>
                <a:ea typeface="Helvetica Neue"/>
                <a:cs typeface="Helvetica Neue"/>
                <a:sym typeface="Helvetica Neue"/>
              </a:rPr>
              <a:t>Electricity is expected to be play an increasingly important role in our energy mix, with a majority of final energy consumption coming from electricity </a:t>
            </a:r>
            <a:r>
              <a:rPr lang="en-US" sz="3200" dirty="0">
                <a:latin typeface="Aptos Display" panose="020B0004020202020204" pitchFamily="34" charset="0"/>
                <a:ea typeface="Helvetica Neue"/>
                <a:cs typeface="Helvetica Neue"/>
                <a:sym typeface="Helvetica Neue"/>
              </a:rPr>
              <a:t>in</a:t>
            </a:r>
            <a:r>
              <a:rPr lang="en-US" sz="3200" b="0" i="0" u="none" strike="noStrike" cap="none" dirty="0">
                <a:solidFill>
                  <a:srgbClr val="000000"/>
                </a:solidFill>
                <a:latin typeface="Aptos Display" panose="020B0004020202020204" pitchFamily="34" charset="0"/>
                <a:ea typeface="Helvetica Neue"/>
                <a:cs typeface="Helvetica Neue"/>
                <a:sym typeface="Helvetica Neue"/>
              </a:rPr>
              <a:t> 2050.</a:t>
            </a:r>
          </a:p>
          <a:p>
            <a:pPr marL="457200" marR="0" lvl="0" indent="-457200" algn="l" rtl="0">
              <a:lnSpc>
                <a:spcPct val="150000"/>
              </a:lnSpc>
              <a:spcBef>
                <a:spcPts val="0"/>
              </a:spcBef>
              <a:spcAft>
                <a:spcPts val="0"/>
              </a:spcAft>
              <a:buClr>
                <a:srgbClr val="000000"/>
              </a:buClr>
              <a:buSzPts val="3200"/>
              <a:buFont typeface="Courier New" panose="02070309020205020404" pitchFamily="49" charset="0"/>
              <a:buChar char="o"/>
            </a:pPr>
            <a:endParaRPr lang="en-US" sz="3200" b="0" i="0" u="none" strike="noStrike" cap="none" dirty="0">
              <a:solidFill>
                <a:srgbClr val="000000"/>
              </a:solidFill>
              <a:latin typeface="Aptos Display" panose="020B0004020202020204" pitchFamily="34" charset="0"/>
              <a:ea typeface="Helvetica Neue"/>
              <a:cs typeface="Helvetica Neue"/>
              <a:sym typeface="Helvetica Neue"/>
            </a:endParaRPr>
          </a:p>
          <a:p>
            <a:pPr marL="457200" marR="0" lvl="0" indent="-457200" algn="l" rtl="0">
              <a:lnSpc>
                <a:spcPct val="150000"/>
              </a:lnSpc>
              <a:spcBef>
                <a:spcPts val="0"/>
              </a:spcBef>
              <a:spcAft>
                <a:spcPts val="0"/>
              </a:spcAft>
              <a:buClr>
                <a:srgbClr val="000000"/>
              </a:buClr>
              <a:buSzPts val="3200"/>
              <a:buFont typeface="Courier New" panose="02070309020205020404" pitchFamily="49" charset="0"/>
              <a:buChar char="o"/>
            </a:pPr>
            <a:r>
              <a:rPr lang="en-US" sz="3200" dirty="0">
                <a:latin typeface="Aptos Display" panose="020B0004020202020204" pitchFamily="34" charset="0"/>
                <a:sym typeface="Helvetica Neue"/>
              </a:rPr>
              <a:t>Electricity demand is expected to increase significantly. Peak demand is also expected to rise significantly.</a:t>
            </a:r>
          </a:p>
          <a:p>
            <a:pPr marL="457200" marR="0" lvl="0" indent="-457200" algn="l" rtl="0">
              <a:lnSpc>
                <a:spcPct val="150000"/>
              </a:lnSpc>
              <a:spcBef>
                <a:spcPts val="0"/>
              </a:spcBef>
              <a:spcAft>
                <a:spcPts val="0"/>
              </a:spcAft>
              <a:buClr>
                <a:srgbClr val="000000"/>
              </a:buClr>
              <a:buSzPts val="3200"/>
              <a:buFont typeface="Courier New" panose="02070309020205020404" pitchFamily="49" charset="0"/>
              <a:buChar char="o"/>
            </a:pPr>
            <a:endParaRPr lang="en-US" sz="3200" dirty="0">
              <a:latin typeface="Aptos Display" panose="020B0004020202020204" pitchFamily="34" charset="0"/>
              <a:sym typeface="Helvetica Neue"/>
            </a:endParaRPr>
          </a:p>
          <a:p>
            <a:pPr marL="457200" marR="0" lvl="0" indent="-457200" algn="l" rtl="0">
              <a:lnSpc>
                <a:spcPct val="150000"/>
              </a:lnSpc>
              <a:spcBef>
                <a:spcPts val="0"/>
              </a:spcBef>
              <a:spcAft>
                <a:spcPts val="0"/>
              </a:spcAft>
              <a:buClr>
                <a:srgbClr val="000000"/>
              </a:buClr>
              <a:buSzPts val="3200"/>
              <a:buFont typeface="Courier New" panose="02070309020205020404" pitchFamily="49" charset="0"/>
              <a:buChar char="o"/>
            </a:pPr>
            <a:r>
              <a:rPr lang="en-US" sz="3200" dirty="0">
                <a:latin typeface="Aptos Display" panose="020B0004020202020204" pitchFamily="34" charset="0"/>
                <a:sym typeface="Helvetica Neue"/>
              </a:rPr>
              <a:t>At the same time, we have committed to fully </a:t>
            </a:r>
            <a:r>
              <a:rPr lang="en-US" sz="3200" dirty="0" err="1">
                <a:latin typeface="Aptos Display" panose="020B0004020202020204" pitchFamily="34" charset="0"/>
                <a:sym typeface="Helvetica Neue"/>
              </a:rPr>
              <a:t>decarbonise</a:t>
            </a:r>
            <a:r>
              <a:rPr lang="en-US" sz="3200" dirty="0">
                <a:latin typeface="Aptos Display" panose="020B0004020202020204" pitchFamily="34" charset="0"/>
                <a:sym typeface="Helvetica Neue"/>
              </a:rPr>
              <a:t> the electricity system by 2035, subject to security of supply. </a:t>
            </a:r>
          </a:p>
          <a:p>
            <a:pPr marL="457200" marR="0" lvl="0" indent="-457200" algn="l" rtl="0">
              <a:lnSpc>
                <a:spcPct val="150000"/>
              </a:lnSpc>
              <a:spcBef>
                <a:spcPts val="0"/>
              </a:spcBef>
              <a:spcAft>
                <a:spcPts val="0"/>
              </a:spcAft>
              <a:buClr>
                <a:srgbClr val="000000"/>
              </a:buClr>
              <a:buSzPts val="3200"/>
              <a:buFont typeface="Courier New" panose="02070309020205020404" pitchFamily="49" charset="0"/>
              <a:buChar char="o"/>
            </a:pPr>
            <a:endParaRPr lang="en-US" sz="3200" dirty="0">
              <a:latin typeface="Aptos Display" panose="020B0004020202020204" pitchFamily="34" charset="0"/>
              <a:sym typeface="Helvetica Neue"/>
            </a:endParaRPr>
          </a:p>
          <a:p>
            <a:pPr marL="457200" marR="0" lvl="0" indent="-457200" algn="l" rtl="0">
              <a:lnSpc>
                <a:spcPct val="150000"/>
              </a:lnSpc>
              <a:spcBef>
                <a:spcPts val="0"/>
              </a:spcBef>
              <a:spcAft>
                <a:spcPts val="0"/>
              </a:spcAft>
              <a:buClr>
                <a:srgbClr val="000000"/>
              </a:buClr>
              <a:buSzPts val="3200"/>
              <a:buFont typeface="Courier New" panose="02070309020205020404" pitchFamily="49" charset="0"/>
              <a:buChar char="o"/>
            </a:pPr>
            <a:r>
              <a:rPr lang="en-US" sz="3200" dirty="0">
                <a:latin typeface="Aptos Display" panose="020B0004020202020204" pitchFamily="34" charset="0"/>
                <a:sym typeface="Helvetica Neue"/>
              </a:rPr>
              <a:t>This means we need to accelerate the build out of low carbon capacity, as well as the supporting infrastructure and market and governance arrangements, as well as continue to explore innovative technologies to </a:t>
            </a:r>
            <a:r>
              <a:rPr lang="en-US" sz="3200" dirty="0" err="1">
                <a:latin typeface="Aptos Display" panose="020B0004020202020204" pitchFamily="34" charset="0"/>
                <a:sym typeface="Helvetica Neue"/>
              </a:rPr>
              <a:t>maximise</a:t>
            </a:r>
            <a:r>
              <a:rPr lang="en-US" sz="3200" dirty="0">
                <a:latin typeface="Aptos Display" panose="020B0004020202020204" pitchFamily="34" charset="0"/>
                <a:sym typeface="Helvetica Neue"/>
              </a:rPr>
              <a:t> optionality.</a:t>
            </a:r>
          </a:p>
          <a:p>
            <a:pPr marL="457200" marR="0" lvl="0" indent="-457200" algn="l" rtl="0">
              <a:lnSpc>
                <a:spcPct val="150000"/>
              </a:lnSpc>
              <a:spcBef>
                <a:spcPts val="0"/>
              </a:spcBef>
              <a:spcAft>
                <a:spcPts val="0"/>
              </a:spcAft>
              <a:buClr>
                <a:srgbClr val="000000"/>
              </a:buClr>
              <a:buSzPts val="3200"/>
              <a:buFont typeface="Courier New" panose="02070309020205020404" pitchFamily="49" charset="0"/>
              <a:buChar char="o"/>
            </a:pPr>
            <a:endParaRPr lang="en-US" sz="3200" dirty="0">
              <a:latin typeface="Aptos Display" panose="020B0004020202020204" pitchFamily="34" charset="0"/>
              <a:sym typeface="Helvetica Neue"/>
            </a:endParaRPr>
          </a:p>
          <a:p>
            <a:pPr marL="457200" marR="0" lvl="0" indent="-457200" algn="l" rtl="0">
              <a:lnSpc>
                <a:spcPct val="150000"/>
              </a:lnSpc>
              <a:spcBef>
                <a:spcPts val="0"/>
              </a:spcBef>
              <a:spcAft>
                <a:spcPts val="0"/>
              </a:spcAft>
              <a:buClr>
                <a:srgbClr val="000000"/>
              </a:buClr>
              <a:buSzPts val="3200"/>
              <a:buFont typeface="Courier New" panose="02070309020205020404" pitchFamily="49" charset="0"/>
              <a:buChar char="o"/>
            </a:pPr>
            <a:r>
              <a:rPr lang="en-US" sz="3200" dirty="0">
                <a:latin typeface="Aptos Display" panose="020B0004020202020204" pitchFamily="34" charset="0"/>
                <a:sym typeface="Helvetica Neue"/>
              </a:rPr>
              <a:t>There are significant challenges in the transition ahead, shared with other countries.  We are actively implementing policies to accelerate this transition across the sector and </a:t>
            </a:r>
            <a:r>
              <a:rPr lang="en-US" sz="3200">
                <a:latin typeface="Aptos Display" panose="020B0004020202020204" pitchFamily="34" charset="0"/>
                <a:sym typeface="Helvetica Neue"/>
              </a:rPr>
              <a:t>address those.</a:t>
            </a:r>
            <a:endParaRPr dirty="0">
              <a:latin typeface="Aptos Display" panose="020B0004020202020204" pitchFamily="34" charset="0"/>
            </a:endParaRPr>
          </a:p>
        </p:txBody>
      </p:sp>
    </p:spTree>
    <p:extLst>
      <p:ext uri="{BB962C8B-B14F-4D97-AF65-F5344CB8AC3E}">
        <p14:creationId xmlns:p14="http://schemas.microsoft.com/office/powerpoint/2010/main" val="3723280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0"/>
          <p:cNvSpPr/>
          <p:nvPr/>
        </p:nvSpPr>
        <p:spPr>
          <a:xfrm>
            <a:off x="-31861" y="11687568"/>
            <a:ext cx="24447722" cy="2039941"/>
          </a:xfrm>
          <a:prstGeom prst="rect">
            <a:avLst/>
          </a:prstGeom>
          <a:solidFill>
            <a:srgbClr val="00347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Aptos Display" panose="020B0004020202020204" pitchFamily="34" charset="0"/>
              <a:ea typeface="Helvetica Neue"/>
              <a:cs typeface="Helvetica Neue"/>
              <a:sym typeface="Helvetica Neue"/>
            </a:endParaRPr>
          </a:p>
        </p:txBody>
      </p:sp>
      <p:sp>
        <p:nvSpPr>
          <p:cNvPr id="313" name="Google Shape;313;p30"/>
          <p:cNvSpPr txBox="1"/>
          <p:nvPr/>
        </p:nvSpPr>
        <p:spPr>
          <a:xfrm>
            <a:off x="1618316" y="772761"/>
            <a:ext cx="19273462" cy="74892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4200"/>
              <a:buFont typeface="Helvetica Neue"/>
              <a:buNone/>
            </a:pPr>
            <a:r>
              <a:rPr lang="en-US" sz="4200" b="1">
                <a:latin typeface="Aptos Display" panose="020B0004020202020204" pitchFamily="34" charset="0"/>
                <a:sym typeface="Helvetica Neue"/>
              </a:rPr>
              <a:t>Publications</a:t>
            </a:r>
            <a:endParaRPr>
              <a:latin typeface="Aptos Display" panose="020B0004020202020204" pitchFamily="34" charset="0"/>
            </a:endParaRPr>
          </a:p>
        </p:txBody>
      </p:sp>
      <p:sp>
        <p:nvSpPr>
          <p:cNvPr id="314" name="Google Shape;314;p30"/>
          <p:cNvSpPr/>
          <p:nvPr/>
        </p:nvSpPr>
        <p:spPr>
          <a:xfrm>
            <a:off x="-15678" y="-38124"/>
            <a:ext cx="1374174" cy="1448088"/>
          </a:xfrm>
          <a:prstGeom prst="rect">
            <a:avLst/>
          </a:prstGeom>
          <a:solidFill>
            <a:srgbClr val="00347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Aptos Display" panose="020B0004020202020204" pitchFamily="34" charset="0"/>
              <a:ea typeface="Helvetica Neue"/>
              <a:cs typeface="Helvetica Neue"/>
              <a:sym typeface="Helvetica Neue"/>
            </a:endParaRPr>
          </a:p>
        </p:txBody>
      </p:sp>
      <p:pic>
        <p:nvPicPr>
          <p:cNvPr id="3" name="Picture 2" descr="A picture containing text, font, graphics, graphic design&#10;&#10;Description automatically generated">
            <a:extLst>
              <a:ext uri="{FF2B5EF4-FFF2-40B4-BE49-F238E27FC236}">
                <a16:creationId xmlns:a16="http://schemas.microsoft.com/office/drawing/2014/main" id="{3A2B7D9C-0674-4504-3664-E13659E41FB4}"/>
              </a:ext>
            </a:extLst>
          </p:cNvPr>
          <p:cNvPicPr>
            <a:picLocks noChangeAspect="1"/>
          </p:cNvPicPr>
          <p:nvPr/>
        </p:nvPicPr>
        <p:blipFill>
          <a:blip r:embed="rId3"/>
          <a:stretch>
            <a:fillRect/>
          </a:stretch>
        </p:blipFill>
        <p:spPr>
          <a:xfrm>
            <a:off x="21967343" y="12037671"/>
            <a:ext cx="2288662" cy="1371801"/>
          </a:xfrm>
          <a:prstGeom prst="rect">
            <a:avLst/>
          </a:prstGeom>
        </p:spPr>
      </p:pic>
      <p:sp>
        <p:nvSpPr>
          <p:cNvPr id="7" name="Google Shape;237;p21">
            <a:extLst>
              <a:ext uri="{FF2B5EF4-FFF2-40B4-BE49-F238E27FC236}">
                <a16:creationId xmlns:a16="http://schemas.microsoft.com/office/drawing/2014/main" id="{8300C43E-807D-7B48-A9E0-E8DAB494633D}"/>
              </a:ext>
            </a:extLst>
          </p:cNvPr>
          <p:cNvSpPr txBox="1"/>
          <p:nvPr/>
        </p:nvSpPr>
        <p:spPr>
          <a:xfrm>
            <a:off x="1581253" y="2188598"/>
            <a:ext cx="19641484" cy="8720336"/>
          </a:xfrm>
          <a:prstGeom prst="rect">
            <a:avLst/>
          </a:prstGeom>
          <a:noFill/>
          <a:ln>
            <a:noFill/>
          </a:ln>
        </p:spPr>
        <p:txBody>
          <a:bodyPr spcFirstLastPara="1" wrap="square" lIns="50800" tIns="50800" rIns="50800" bIns="50800" anchor="ctr" anchorCtr="0">
            <a:spAutoFit/>
          </a:bodyPr>
          <a:lstStyle/>
          <a:p>
            <a:pPr marL="457200" indent="-457200">
              <a:buSzPts val="3200"/>
              <a:buFont typeface="Courier New" panose="02070309020205020404" pitchFamily="49" charset="0"/>
              <a:buChar char="o"/>
            </a:pPr>
            <a:r>
              <a:rPr lang="en-GB" sz="2800">
                <a:latin typeface="Aptos Display" panose="020B0004020202020204" pitchFamily="34" charset="0"/>
                <a:ea typeface="Helvetica Neue"/>
                <a:cs typeface="Helvetica Neue"/>
                <a:sym typeface="Helvetica Neue"/>
              </a:rPr>
              <a:t>Net Zero Strategy: </a:t>
            </a:r>
            <a:r>
              <a:rPr lang="en-GB" sz="2800">
                <a:latin typeface="Aptos Display" panose="020B0004020202020204" pitchFamily="34" charset="0"/>
                <a:ea typeface="Helvetica Neue"/>
                <a:cs typeface="Helvetica Neue"/>
                <a:sym typeface="Helvetica Neue"/>
                <a:hlinkClick r:id="rId4"/>
              </a:rPr>
              <a:t>https://www.gov.uk/government/publications/net-zero-strategy</a:t>
            </a:r>
            <a:endParaRPr lang="en-GB" sz="2800">
              <a:latin typeface="Aptos Display" panose="020B0004020202020204" pitchFamily="34" charset="0"/>
              <a:ea typeface="Helvetica Neue"/>
              <a:cs typeface="Helvetica Neue"/>
              <a:sym typeface="Helvetica Neue"/>
            </a:endParaRPr>
          </a:p>
          <a:p>
            <a:pPr marL="457200" indent="-457200">
              <a:buSzPts val="3200"/>
              <a:buFont typeface="Courier New" panose="02070309020205020404" pitchFamily="49" charset="0"/>
              <a:buChar char="o"/>
            </a:pPr>
            <a:endParaRPr lang="en-GB" sz="2800">
              <a:latin typeface="Aptos Display" panose="020B0004020202020204" pitchFamily="34" charset="0"/>
              <a:ea typeface="Helvetica Neue"/>
              <a:cs typeface="Helvetica Neue"/>
              <a:sym typeface="Helvetica Neue"/>
            </a:endParaRPr>
          </a:p>
          <a:p>
            <a:pPr marL="457200" indent="-457200">
              <a:buSzPts val="3200"/>
              <a:buFont typeface="Courier New" panose="02070309020205020404" pitchFamily="49" charset="0"/>
              <a:buChar char="o"/>
            </a:pPr>
            <a:endParaRPr lang="en-GB" sz="2800">
              <a:latin typeface="Aptos Display" panose="020B0004020202020204" pitchFamily="34" charset="0"/>
              <a:ea typeface="Helvetica Neue"/>
              <a:cs typeface="Helvetica Neue"/>
              <a:sym typeface="Helvetica Neue"/>
            </a:endParaRPr>
          </a:p>
          <a:p>
            <a:pPr marL="457200" indent="-457200">
              <a:buSzPts val="3200"/>
              <a:buFont typeface="Courier New" panose="02070309020205020404" pitchFamily="49" charset="0"/>
              <a:buChar char="o"/>
            </a:pPr>
            <a:r>
              <a:rPr lang="en-GB" sz="2800">
                <a:latin typeface="Aptos Display" panose="020B0004020202020204" pitchFamily="34" charset="0"/>
                <a:ea typeface="Helvetica Neue"/>
                <a:cs typeface="Helvetica Neue"/>
                <a:sym typeface="Helvetica Neue"/>
              </a:rPr>
              <a:t>Powering Up Britain – Energy Security Plan: </a:t>
            </a:r>
            <a:r>
              <a:rPr lang="en-GB" sz="2800">
                <a:latin typeface="Aptos Display" panose="020B0004020202020204" pitchFamily="34" charset="0"/>
                <a:ea typeface="Helvetica Neue"/>
                <a:cs typeface="Helvetica Neue"/>
                <a:sym typeface="Helvetica Neue"/>
                <a:hlinkClick r:id="rId5"/>
              </a:rPr>
              <a:t>https://www.gov.uk/government/publications/powering-up-britain/powering-up-britain-energy-security-plan</a:t>
            </a:r>
            <a:endParaRPr lang="en-GB" sz="2800">
              <a:latin typeface="Aptos Display" panose="020B0004020202020204" pitchFamily="34" charset="0"/>
              <a:ea typeface="Helvetica Neue"/>
              <a:cs typeface="Helvetica Neue"/>
              <a:sym typeface="Helvetica Neue"/>
            </a:endParaRPr>
          </a:p>
          <a:p>
            <a:pPr marL="457200" indent="-457200">
              <a:buSzPts val="3200"/>
              <a:buFont typeface="Courier New" panose="02070309020205020404" pitchFamily="49" charset="0"/>
              <a:buChar char="o"/>
            </a:pPr>
            <a:endParaRPr lang="en-GB" sz="2800">
              <a:latin typeface="Aptos Display" panose="020B0004020202020204" pitchFamily="34" charset="0"/>
              <a:ea typeface="Helvetica Neue"/>
              <a:cs typeface="Helvetica Neue"/>
              <a:sym typeface="Helvetica Neue"/>
            </a:endParaRPr>
          </a:p>
          <a:p>
            <a:pPr marL="457200" indent="-457200">
              <a:buSzPts val="3200"/>
              <a:buFont typeface="Courier New" panose="02070309020205020404" pitchFamily="49" charset="0"/>
              <a:buChar char="o"/>
            </a:pPr>
            <a:endParaRPr lang="en-GB" sz="2800">
              <a:latin typeface="Aptos Display" panose="020B0004020202020204" pitchFamily="34" charset="0"/>
              <a:ea typeface="Helvetica Neue"/>
              <a:cs typeface="Helvetica Neue"/>
              <a:sym typeface="Helvetica Neue"/>
            </a:endParaRPr>
          </a:p>
          <a:p>
            <a:pPr marL="457200" indent="-457200">
              <a:buSzPts val="3200"/>
              <a:buFont typeface="Courier New" panose="02070309020205020404" pitchFamily="49" charset="0"/>
              <a:buChar char="o"/>
            </a:pPr>
            <a:r>
              <a:rPr lang="en-GB" sz="2800">
                <a:latin typeface="Aptos Display" panose="020B0004020202020204" pitchFamily="34" charset="0"/>
                <a:ea typeface="Helvetica Neue"/>
                <a:cs typeface="Helvetica Neue"/>
                <a:sym typeface="Helvetica Neue"/>
              </a:rPr>
              <a:t>Energy and Emissions Projections, Annex O: net zero and the power sector scenarios: </a:t>
            </a:r>
            <a:r>
              <a:rPr lang="en-GB" sz="2800">
                <a:latin typeface="Aptos Display" panose="020B0004020202020204" pitchFamily="34" charset="0"/>
                <a:ea typeface="Helvetica Neue"/>
                <a:cs typeface="Helvetica Neue"/>
                <a:sym typeface="Helvetica Neue"/>
                <a:hlinkClick r:id="rId6"/>
              </a:rPr>
              <a:t>https://assets.publishing.service.gov.uk/media/6225dc108fa8f5490e284e85/annex-o-net_zero-and-the-power-sector-scenarios.pdf</a:t>
            </a:r>
            <a:r>
              <a:rPr lang="en-GB" sz="2800">
                <a:latin typeface="Aptos Display" panose="020B0004020202020204" pitchFamily="34" charset="0"/>
                <a:ea typeface="Helvetica Neue"/>
                <a:cs typeface="Helvetica Neue"/>
                <a:sym typeface="Helvetica Neue"/>
              </a:rPr>
              <a:t> </a:t>
            </a:r>
          </a:p>
          <a:p>
            <a:pPr marL="457200" indent="-457200">
              <a:buSzPts val="3200"/>
              <a:buFont typeface="Courier New" panose="02070309020205020404" pitchFamily="49" charset="0"/>
              <a:buChar char="o"/>
            </a:pPr>
            <a:endParaRPr lang="en-GB" sz="2800">
              <a:latin typeface="Aptos Display" panose="020B0004020202020204" pitchFamily="34" charset="0"/>
              <a:ea typeface="Helvetica Neue"/>
              <a:cs typeface="Helvetica Neue"/>
              <a:sym typeface="Helvetica Neue"/>
            </a:endParaRPr>
          </a:p>
          <a:p>
            <a:pPr marL="457200" indent="-457200">
              <a:buSzPts val="3200"/>
              <a:buFont typeface="Courier New" panose="02070309020205020404" pitchFamily="49" charset="0"/>
              <a:buChar char="o"/>
            </a:pPr>
            <a:endParaRPr lang="en-GB" sz="2800">
              <a:latin typeface="Aptos Display" panose="020B0004020202020204" pitchFamily="34" charset="0"/>
              <a:ea typeface="Helvetica Neue"/>
              <a:cs typeface="Helvetica Neue"/>
              <a:sym typeface="Helvetica Neue"/>
            </a:endParaRPr>
          </a:p>
          <a:p>
            <a:pPr marL="457200" indent="-457200">
              <a:buSzPts val="3200"/>
              <a:buFont typeface="Courier New" panose="02070309020205020404" pitchFamily="49" charset="0"/>
              <a:buChar char="o"/>
            </a:pPr>
            <a:r>
              <a:rPr lang="en-GB" sz="2800">
                <a:latin typeface="Aptos Display" panose="020B0004020202020204" pitchFamily="34" charset="0"/>
                <a:ea typeface="Helvetica Neue"/>
                <a:cs typeface="Helvetica Neue"/>
                <a:sym typeface="Helvetica Neue"/>
              </a:rPr>
              <a:t>Modelling 2050 – electricity system analysis: </a:t>
            </a:r>
            <a:r>
              <a:rPr lang="en-GB" sz="2800">
                <a:latin typeface="Aptos Display" panose="020B0004020202020204" pitchFamily="34" charset="0"/>
                <a:ea typeface="Helvetica Neue"/>
                <a:cs typeface="Helvetica Neue"/>
                <a:sym typeface="Helvetica Neue"/>
                <a:hlinkClick r:id="rId7"/>
              </a:rPr>
              <a:t>https://www.gov.uk/government/publications/modelling-2050-electricity-system-analysis</a:t>
            </a:r>
            <a:r>
              <a:rPr lang="en-GB" sz="2800">
                <a:latin typeface="Aptos Display" panose="020B0004020202020204" pitchFamily="34" charset="0"/>
                <a:ea typeface="Helvetica Neue"/>
                <a:cs typeface="Helvetica Neue"/>
                <a:sym typeface="Helvetica Neue"/>
              </a:rPr>
              <a:t> </a:t>
            </a:r>
          </a:p>
          <a:p>
            <a:pPr marL="457200" indent="-457200">
              <a:buSzPts val="3200"/>
              <a:buFont typeface="Courier New" panose="02070309020205020404" pitchFamily="49" charset="0"/>
              <a:buChar char="o"/>
            </a:pPr>
            <a:endParaRPr lang="en-GB" sz="2800">
              <a:latin typeface="Aptos Display" panose="020B0004020202020204" pitchFamily="34" charset="0"/>
              <a:ea typeface="Helvetica Neue"/>
              <a:cs typeface="Helvetica Neue"/>
              <a:sym typeface="Helvetica Neue"/>
            </a:endParaRPr>
          </a:p>
          <a:p>
            <a:pPr marL="457200" indent="-457200">
              <a:buSzPts val="3200"/>
              <a:buFont typeface="Courier New" panose="02070309020205020404" pitchFamily="49" charset="0"/>
              <a:buChar char="o"/>
            </a:pPr>
            <a:endParaRPr lang="en-GB" sz="2800">
              <a:latin typeface="Aptos Display" panose="020B0004020202020204" pitchFamily="34" charset="0"/>
              <a:ea typeface="Helvetica Neue"/>
              <a:cs typeface="Helvetica Neue"/>
              <a:sym typeface="Helvetica Neue"/>
            </a:endParaRPr>
          </a:p>
          <a:p>
            <a:pPr marL="457200" indent="-457200">
              <a:buSzPts val="3200"/>
              <a:buFont typeface="Courier New" panose="02070309020205020404" pitchFamily="49" charset="0"/>
              <a:buChar char="o"/>
            </a:pPr>
            <a:r>
              <a:rPr lang="en-GB" sz="2800">
                <a:latin typeface="Aptos Display" panose="020B0004020202020204" pitchFamily="34" charset="0"/>
                <a:ea typeface="Helvetica Neue"/>
                <a:cs typeface="Helvetica Neue"/>
                <a:sym typeface="Helvetica Neue"/>
              </a:rPr>
              <a:t>Digest of UK Energy Statistics (DUKES): </a:t>
            </a:r>
            <a:r>
              <a:rPr lang="en-GB" sz="2800">
                <a:latin typeface="Aptos Display" panose="020B0004020202020204" pitchFamily="34" charset="0"/>
                <a:ea typeface="Helvetica Neue"/>
                <a:cs typeface="Helvetica Neue"/>
                <a:sym typeface="Helvetica Neue"/>
                <a:hlinkClick r:id="rId8"/>
              </a:rPr>
              <a:t>https://www.gov.uk/government/collections/digest-of-uk-energy-statistics-dukes</a:t>
            </a:r>
            <a:endParaRPr lang="en-GB" sz="2800">
              <a:latin typeface="Aptos Display" panose="020B0004020202020204" pitchFamily="34" charset="0"/>
              <a:ea typeface="Helvetica Neue"/>
              <a:cs typeface="Helvetica Neue"/>
              <a:sym typeface="Helvetica Neue"/>
            </a:endParaRPr>
          </a:p>
          <a:p>
            <a:pPr marL="457200" indent="-457200">
              <a:buSzPts val="3200"/>
              <a:buFont typeface="Courier New" panose="02070309020205020404" pitchFamily="49" charset="0"/>
              <a:buChar char="o"/>
            </a:pPr>
            <a:endParaRPr lang="en-GB" sz="2800">
              <a:latin typeface="Aptos Display" panose="020B0004020202020204" pitchFamily="34" charset="0"/>
              <a:ea typeface="Helvetica Neue"/>
              <a:cs typeface="Helvetica Neue"/>
              <a:sym typeface="Helvetica Neue"/>
            </a:endParaRPr>
          </a:p>
          <a:p>
            <a:pPr marL="457200" indent="-457200">
              <a:buSzPts val="3200"/>
              <a:buFont typeface="Courier New" panose="02070309020205020404" pitchFamily="49" charset="0"/>
              <a:buChar char="o"/>
            </a:pPr>
            <a:endParaRPr lang="en-GB" sz="2800">
              <a:latin typeface="Aptos Display" panose="020B0004020202020204" pitchFamily="34" charset="0"/>
              <a:ea typeface="Helvetica Neue"/>
              <a:cs typeface="Helvetica Neue"/>
              <a:sym typeface="Helvetica Neue"/>
            </a:endParaRPr>
          </a:p>
          <a:p>
            <a:pPr marL="457200" indent="-457200">
              <a:buSzPts val="3200"/>
              <a:buFont typeface="Courier New" panose="02070309020205020404" pitchFamily="49" charset="0"/>
              <a:buChar char="o"/>
            </a:pPr>
            <a:r>
              <a:rPr lang="en-GB" sz="2800">
                <a:latin typeface="Aptos Display" panose="020B0004020202020204" pitchFamily="34" charset="0"/>
                <a:ea typeface="Helvetica Neue"/>
                <a:cs typeface="Helvetica Neue"/>
                <a:sym typeface="Helvetica Neue"/>
              </a:rPr>
              <a:t>Energy Trends: </a:t>
            </a:r>
            <a:r>
              <a:rPr lang="en-GB" sz="2800">
                <a:latin typeface="Aptos Display" panose="020B0004020202020204" pitchFamily="34" charset="0"/>
                <a:ea typeface="Helvetica Neue"/>
                <a:cs typeface="Helvetica Neue"/>
                <a:sym typeface="Helvetica Neue"/>
                <a:hlinkClick r:id="rId9"/>
              </a:rPr>
              <a:t>https://www.gov.uk/government/collections/energy-trends</a:t>
            </a:r>
            <a:r>
              <a:rPr lang="en-GB" sz="2800">
                <a:latin typeface="Aptos Display" panose="020B0004020202020204" pitchFamily="34" charset="0"/>
                <a:ea typeface="Helvetica Neue"/>
                <a:cs typeface="Helvetica Neue"/>
                <a:sym typeface="Helvetica Neue"/>
              </a:rPr>
              <a:t> </a:t>
            </a:r>
          </a:p>
        </p:txBody>
      </p:sp>
    </p:spTree>
    <p:extLst>
      <p:ext uri="{BB962C8B-B14F-4D97-AF65-F5344CB8AC3E}">
        <p14:creationId xmlns:p14="http://schemas.microsoft.com/office/powerpoint/2010/main" val="2462995764"/>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582DC177B735439E316E7A5776D78C" ma:contentTypeVersion="27" ma:contentTypeDescription="Create a new document." ma:contentTypeScope="" ma:versionID="177ccf85545f141dafc40e591d99c3d7">
  <xsd:schema xmlns:xsd="http://www.w3.org/2001/XMLSchema" xmlns:xs="http://www.w3.org/2001/XMLSchema" xmlns:p="http://schemas.microsoft.com/office/2006/metadata/properties" xmlns:ns2="0063f72e-ace3-48fb-9c1f-5b513408b31f" xmlns:ns3="c278e07c-0436-44ae-bf20-0fa31c54bf35" xmlns:ns4="b413c3fd-5a3b-4239-b985-69032e371c04" xmlns:ns5="a8f60570-4bd3-4f2b-950b-a996de8ab151" xmlns:ns6="aaacb922-5235-4a66-b188-303b9b46fbd7" xmlns:ns7="75e7ae58-aec4-4ab0-ae21-ab94226ea01a" targetNamespace="http://schemas.microsoft.com/office/2006/metadata/properties" ma:root="true" ma:fieldsID="96de8c8f7d647e8f35bf6887930dc2b1" ns2:_="" ns3:_="" ns4:_="" ns5:_="" ns6:_="" ns7:_="">
    <xsd:import namespace="0063f72e-ace3-48fb-9c1f-5b513408b31f"/>
    <xsd:import namespace="c278e07c-0436-44ae-bf20-0fa31c54bf35"/>
    <xsd:import namespace="b413c3fd-5a3b-4239-b985-69032e371c04"/>
    <xsd:import namespace="a8f60570-4bd3-4f2b-950b-a996de8ab151"/>
    <xsd:import namespace="aaacb922-5235-4a66-b188-303b9b46fbd7"/>
    <xsd:import namespace="75e7ae58-aec4-4ab0-ae21-ab94226ea01a"/>
    <xsd:element name="properties">
      <xsd:complexType>
        <xsd:sequence>
          <xsd:element name="documentManagement">
            <xsd:complexType>
              <xsd:all>
                <xsd:element ref="ns2:Security_x0020_Classification" minOccurs="0"/>
                <xsd:element ref="ns2:Descriptor" minOccurs="0"/>
                <xsd:element ref="ns4:Government_x0020_Body" minOccurs="0"/>
                <xsd:element ref="ns4:Date_x0020_Opened" minOccurs="0"/>
                <xsd:element ref="ns4:Date_x0020_Closed" minOccurs="0"/>
                <xsd:element ref="ns5:Retention_x0020_Label" minOccurs="0"/>
                <xsd:element ref="ns6:LegacyData" minOccurs="0"/>
                <xsd:element ref="ns3:_dlc_DocIdUrl" minOccurs="0"/>
                <xsd:element ref="ns7:Title_" minOccurs="0"/>
                <xsd:element ref="ns7:MediaServiceMetadata" minOccurs="0"/>
                <xsd:element ref="ns7:MediaServiceFastMetadata" minOccurs="0"/>
                <xsd:element ref="ns7:MediaServiceDateTaken" minOccurs="0"/>
                <xsd:element ref="ns7:MediaServiceAutoTags" minOccurs="0"/>
                <xsd:element ref="ns7:MediaServiceLocation" minOccurs="0"/>
                <xsd:element ref="ns7:MediaServiceGenerationTime" minOccurs="0"/>
                <xsd:element ref="ns7:MediaServiceEventHashCode" minOccurs="0"/>
                <xsd:element ref="ns3:SharedWithUsers" minOccurs="0"/>
                <xsd:element ref="ns3:SharedWithDetails" minOccurs="0"/>
                <xsd:element ref="ns7:MediaServiceAutoKeyPoints" minOccurs="0"/>
                <xsd:element ref="ns7:MediaServiceKeyPoints" minOccurs="0"/>
                <xsd:element ref="ns3:_dlc_DocId" minOccurs="0"/>
                <xsd:element ref="ns3:m975189f4ba442ecbf67d4147307b177" minOccurs="0"/>
                <xsd:element ref="ns3:_dlc_DocIdPersistId" minOccurs="0"/>
                <xsd:element ref="ns7:MediaLengthInSeconds" minOccurs="0"/>
                <xsd:element ref="ns3:TaxCatchAll" minOccurs="0"/>
                <xsd:element ref="ns7:lcf76f155ced4ddcb4097134ff3c332f" minOccurs="0"/>
                <xsd:element ref="ns7:MediaServiceOCR" minOccurs="0"/>
                <xsd:element ref="ns3:TaxCatchAllLabel" minOccurs="0"/>
                <xsd:element ref="ns7:MediaServiceObjectDetectorVersions" minOccurs="0"/>
                <xsd:element ref="ns7: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63f72e-ace3-48fb-9c1f-5b513408b31f" elementFormDefault="qualified">
    <xsd:import namespace="http://schemas.microsoft.com/office/2006/documentManagement/types"/>
    <xsd:import namespace="http://schemas.microsoft.com/office/infopath/2007/PartnerControls"/>
    <xsd:element name="Security_x0020_Classification" ma:index="2" nillable="true" ma:displayName="Security Classification" ma:default="OFFICIAL" ma:format="Dropdown" ma:indexed="true" ma:internalName="Security_x0020_Classification" ma:readOnly="false">
      <xsd:simpleType>
        <xsd:restriction base="dms:Choice">
          <xsd:enumeration value="OFFICIAL"/>
          <xsd:enumeration value="OFFICIAL - SENSITIVE"/>
        </xsd:restriction>
      </xsd:simpleType>
    </xsd:element>
    <xsd:element name="Descriptor" ma:index="3" nillable="true" ma:displayName="Descriptor" ma:default="" ma:format="Dropdown" ma:indexed="true" ma:internalName="Descriptor" ma:readOnly="false">
      <xsd:simpleType>
        <xsd:restriction base="dms:Choice">
          <xsd:enumeration value="COMMERCIAL"/>
          <xsd:enumeration value="PERSONAL"/>
          <xsd:enumeration value="LOCSEN"/>
        </xsd:restriction>
      </xsd:simpleType>
    </xsd:element>
  </xsd:schema>
  <xsd:schema xmlns:xsd="http://www.w3.org/2001/XMLSchema" xmlns:xs="http://www.w3.org/2001/XMLSchema" xmlns:dms="http://schemas.microsoft.com/office/2006/documentManagement/types" xmlns:pc="http://schemas.microsoft.com/office/infopath/2007/PartnerControls" targetNamespace="c278e07c-0436-44ae-bf20-0fa31c54bf35" elementFormDefault="qualified">
    <xsd:import namespace="http://schemas.microsoft.com/office/2006/documentManagement/types"/>
    <xsd:import namespace="http://schemas.microsoft.com/office/infopath/2007/PartnerControls"/>
    <xsd:element name="_dlc_DocIdUrl" ma:index="10"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SharedWithUsers" ma:index="26"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hidden="true" ma:internalName="SharedWithDetails" ma:readOnly="true">
      <xsd:simpleType>
        <xsd:restriction base="dms:Note"/>
      </xsd:simpleType>
    </xsd:element>
    <xsd:element name="_dlc_DocId" ma:index="30" nillable="true" ma:displayName="Document ID Value" ma:description="The value of the document ID assigned to this item." ma:hidden="true" ma:indexed="true" ma:internalName="_dlc_DocId" ma:readOnly="true">
      <xsd:simpleType>
        <xsd:restriction base="dms:Text"/>
      </xsd:simpleType>
    </xsd:element>
    <xsd:element name="m975189f4ba442ecbf67d4147307b177" ma:index="31" nillable="true" ma:taxonomy="true" ma:internalName="m975189f4ba442ecbf67d4147307b177" ma:taxonomyFieldName="Business_x0020_Unit" ma:displayName="Business Unit" ma:readOnly="false" ma:default="1;#Energy, Economics and Analysis|ad665203-77be-4374-9e87-14a4bc867ca8" ma:fieldId="{6975189f-4ba4-42ec-bf67-d4147307b177}" ma:sspId="9b0aeba9-2bce-41c2-8545-5d12d676a674" ma:termSetId="6f71e40e-3a2e-4baf-91d9-2069eb354530" ma:anchorId="00000000-0000-0000-0000-000000000000" ma:open="false" ma:isKeyword="false">
      <xsd:complexType>
        <xsd:sequence>
          <xsd:element ref="pc:Terms" minOccurs="0" maxOccurs="1"/>
        </xsd:sequence>
      </xsd:complexType>
    </xsd:element>
    <xsd:element name="_dlc_DocIdPersistId" ma:index="32" nillable="true" ma:displayName="Persist ID" ma:description="Keep ID on add." ma:hidden="true" ma:internalName="_dlc_DocIdPersistId" ma:readOnly="false">
      <xsd:simpleType>
        <xsd:restriction base="dms:Boolean"/>
      </xsd:simpleType>
    </xsd:element>
    <xsd:element name="TaxCatchAll" ma:index="34" nillable="true" ma:displayName="Taxonomy Catch All Column" ma:hidden="true" ma:list="{89afecb0-8ce9-450d-ae5e-05c49d4eb0ac}" ma:internalName="TaxCatchAll" ma:readOnly="false" ma:showField="CatchAllData" ma:web="c278e07c-0436-44ae-bf20-0fa31c54bf35">
      <xsd:complexType>
        <xsd:complexContent>
          <xsd:extension base="dms:MultiChoiceLookup">
            <xsd:sequence>
              <xsd:element name="Value" type="dms:Lookup" maxOccurs="unbounded" minOccurs="0" nillable="true"/>
            </xsd:sequence>
          </xsd:extension>
        </xsd:complexContent>
      </xsd:complexType>
    </xsd:element>
    <xsd:element name="TaxCatchAllLabel" ma:index="37" nillable="true" ma:displayName="Taxonomy Catch All Column1" ma:hidden="true" ma:list="{89afecb0-8ce9-450d-ae5e-05c49d4eb0ac}" ma:internalName="TaxCatchAllLabel" ma:readOnly="false" ma:showField="CatchAllDataLabel" ma:web="c278e07c-0436-44ae-bf20-0fa31c54bf3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413c3fd-5a3b-4239-b985-69032e371c04" elementFormDefault="qualified">
    <xsd:import namespace="http://schemas.microsoft.com/office/2006/documentManagement/types"/>
    <xsd:import namespace="http://schemas.microsoft.com/office/infopath/2007/PartnerControls"/>
    <xsd:element name="Government_x0020_Body" ma:index="5" nillable="true" ma:displayName="Government Body" ma:default="BEIS" ma:internalName="Government_x0020_Body" ma:readOnly="false">
      <xsd:simpleType>
        <xsd:restriction base="dms:Text">
          <xsd:maxLength value="255"/>
        </xsd:restriction>
      </xsd:simpleType>
    </xsd:element>
    <xsd:element name="Date_x0020_Opened" ma:index="6" nillable="true" ma:displayName="Date Opened" ma:default="[Today]" ma:format="DateOnly" ma:internalName="Date_x0020_Opened" ma:readOnly="false">
      <xsd:simpleType>
        <xsd:restriction base="dms:DateTime"/>
      </xsd:simpleType>
    </xsd:element>
    <xsd:element name="Date_x0020_Closed" ma:index="7" nillable="true" ma:displayName="Date Closed" ma:format="DateOnly" ma:internalName="Date_x0020_Clos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8f60570-4bd3-4f2b-950b-a996de8ab151" elementFormDefault="qualified">
    <xsd:import namespace="http://schemas.microsoft.com/office/2006/documentManagement/types"/>
    <xsd:import namespace="http://schemas.microsoft.com/office/infopath/2007/PartnerControls"/>
    <xsd:element name="Retention_x0020_Label" ma:index="8" nillable="true" ma:displayName="Retention Label" ma:internalName="Retention_x0020_Label"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acb922-5235-4a66-b188-303b9b46fbd7" elementFormDefault="qualified">
    <xsd:import namespace="http://schemas.microsoft.com/office/2006/documentManagement/types"/>
    <xsd:import namespace="http://schemas.microsoft.com/office/infopath/2007/PartnerControls"/>
    <xsd:element name="LegacyData" ma:index="9" nillable="true" ma:displayName="Legacy Data" ma:internalName="LegacyData"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e7ae58-aec4-4ab0-ae21-ab94226ea01a" elementFormDefault="qualified">
    <xsd:import namespace="http://schemas.microsoft.com/office/2006/documentManagement/types"/>
    <xsd:import namespace="http://schemas.microsoft.com/office/infopath/2007/PartnerControls"/>
    <xsd:element name="Title_" ma:index="12" nillable="true" ma:displayName="Title_" ma:format="Dropdown" ma:internalName="Title_" ma:readOnly="false">
      <xsd:simpleType>
        <xsd:restriction base="dms:Note">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hidden="true" ma:internalName="MediaServiceAutoTags" ma:readOnly="true">
      <xsd:simpleType>
        <xsd:restriction base="dms:Text"/>
      </xsd:simpleType>
    </xsd:element>
    <xsd:element name="MediaServiceLocation" ma:index="23" nillable="true" ma:displayName="Location" ma:hidden="true" ma:internalName="MediaServiceLocation" ma:readOnly="true">
      <xsd:simpleType>
        <xsd:restriction base="dms:Text"/>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hidden="true" ma:internalName="MediaServiceKeyPoints" ma:readOnly="true">
      <xsd:simpleType>
        <xsd:restriction base="dms:Note"/>
      </xsd:simpleType>
    </xsd:element>
    <xsd:element name="MediaLengthInSeconds" ma:index="33" nillable="true" ma:displayName="Length (seconds)" ma:hidden="true" ma:internalName="MediaLengthInSeconds" ma:readOnly="true">
      <xsd:simpleType>
        <xsd:restriction base="dms:Unknown"/>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9b0aeba9-2bce-41c2-8545-5d12d676a674" ma:termSetId="09814cd3-568e-fe90-9814-8d621ff8fb84" ma:anchorId="fba54fb3-c3e1-fe81-a776-ca4b69148c4d" ma:open="true" ma:isKeyword="false">
      <xsd:complexType>
        <xsd:sequence>
          <xsd:element ref="pc:Terms" minOccurs="0" maxOccurs="1"/>
        </xsd:sequence>
      </xsd:complexType>
    </xsd:element>
    <xsd:element name="MediaServiceOCR" ma:index="36" nillable="true" ma:displayName="Extracted Text" ma:hidden="true" ma:internalName="MediaServiceOCR" ma:readOnly="true">
      <xsd:simpleType>
        <xsd:restriction base="dms:Note"/>
      </xsd:simpleType>
    </xsd:element>
    <xsd:element name="MediaServiceObjectDetectorVersions" ma:index="3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Government_x0020_Body xmlns="b413c3fd-5a3b-4239-b985-69032e371c04">BEIS</Government_x0020_Body>
    <Date_x0020_Opened xmlns="b413c3fd-5a3b-4239-b985-69032e371c04">2023-05-04T13:11:44+00:00</Date_x0020_Opened>
    <LegacyData xmlns="aaacb922-5235-4a66-b188-303b9b46fbd7" xsi:nil="true"/>
    <Descriptor xmlns="0063f72e-ace3-48fb-9c1f-5b513408b31f" xsi:nil="true"/>
    <Security_x0020_Classification xmlns="0063f72e-ace3-48fb-9c1f-5b513408b31f">OFFICIAL</Security_x0020_Classification>
    <Retention_x0020_Label xmlns="a8f60570-4bd3-4f2b-950b-a996de8ab151" xsi:nil="true"/>
    <Date_x0020_Closed xmlns="b413c3fd-5a3b-4239-b985-69032e371c04" xsi:nil="true"/>
    <lcf76f155ced4ddcb4097134ff3c332f xmlns="75e7ae58-aec4-4ab0-ae21-ab94226ea01a">
      <Terms xmlns="http://schemas.microsoft.com/office/infopath/2007/PartnerControls"/>
    </lcf76f155ced4ddcb4097134ff3c332f>
    <m975189f4ba442ecbf67d4147307b177 xmlns="c278e07c-0436-44ae-bf20-0fa31c54bf35">
      <Terms xmlns="http://schemas.microsoft.com/office/infopath/2007/PartnerControls">
        <TermInfo xmlns="http://schemas.microsoft.com/office/infopath/2007/PartnerControls">
          <TermName xmlns="http://schemas.microsoft.com/office/infopath/2007/PartnerControls">Internal Communications</TermName>
          <TermId xmlns="http://schemas.microsoft.com/office/infopath/2007/PartnerControls">3633d5a3-731a-4af5-ab75-e2aba398c41c</TermId>
        </TermInfo>
      </Terms>
    </m975189f4ba442ecbf67d4147307b177>
    <TaxCatchAll xmlns="c278e07c-0436-44ae-bf20-0fa31c54bf35">
      <Value>5</Value>
    </TaxCatchAll>
    <_dlc_DocId xmlns="c278e07c-0436-44ae-bf20-0fa31c54bf35">5HFYA24XZEYF-1141082373-388870</_dlc_DocId>
    <_dlc_DocIdUrl xmlns="c278e07c-0436-44ae-bf20-0fa31c54bf35">
      <Url>https://beisgov.sharepoint.com/sites/EnergySecurityAnalysis/_layouts/15/DocIdRedir.aspx?ID=5HFYA24XZEYF-1141082373-388870</Url>
      <Description>5HFYA24XZEYF-1141082373-388870</Description>
    </_dlc_DocIdUrl>
    <_dlc_DocIdPersistId xmlns="c278e07c-0436-44ae-bf20-0fa31c54bf35" xsi:nil="true"/>
    <Title_ xmlns="75e7ae58-aec4-4ab0-ae21-ab94226ea01a" xsi:nil="true"/>
    <TaxCatchAllLabel xmlns="c278e07c-0436-44ae-bf20-0fa31c54bf35" xsi:nil="true"/>
    <SharedWithUsers xmlns="c278e07c-0436-44ae-bf20-0fa31c54bf35">
      <UserInfo>
        <DisplayName>Bailey, Paul (Energy Security)</DisplayName>
        <AccountId>299</AccountId>
        <AccountType/>
      </UserInfo>
    </SharedWithUsers>
  </documentManagement>
</p:properties>
</file>

<file path=customXml/itemProps1.xml><?xml version="1.0" encoding="utf-8"?>
<ds:datastoreItem xmlns:ds="http://schemas.openxmlformats.org/officeDocument/2006/customXml" ds:itemID="{F4B56F8F-1B87-4550-B7B1-12300482F2C7}">
  <ds:schemaRefs>
    <ds:schemaRef ds:uri="0063f72e-ace3-48fb-9c1f-5b513408b31f"/>
    <ds:schemaRef ds:uri="75e7ae58-aec4-4ab0-ae21-ab94226ea01a"/>
    <ds:schemaRef ds:uri="a8f60570-4bd3-4f2b-950b-a996de8ab151"/>
    <ds:schemaRef ds:uri="aaacb922-5235-4a66-b188-303b9b46fbd7"/>
    <ds:schemaRef ds:uri="b413c3fd-5a3b-4239-b985-69032e371c04"/>
    <ds:schemaRef ds:uri="c278e07c-0436-44ae-bf20-0fa31c54bf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DA04C75-FDF3-482D-B520-973358F0E3CD}">
  <ds:schemaRefs>
    <ds:schemaRef ds:uri="http://schemas.microsoft.com/sharepoint/events"/>
  </ds:schemaRefs>
</ds:datastoreItem>
</file>

<file path=customXml/itemProps3.xml><?xml version="1.0" encoding="utf-8"?>
<ds:datastoreItem xmlns:ds="http://schemas.openxmlformats.org/officeDocument/2006/customXml" ds:itemID="{8610F496-D2AA-4956-9FED-A0819FEBAF5B}">
  <ds:schemaRefs>
    <ds:schemaRef ds:uri="http://schemas.microsoft.com/sharepoint/v3/contenttype/forms"/>
  </ds:schemaRefs>
</ds:datastoreItem>
</file>

<file path=customXml/itemProps4.xml><?xml version="1.0" encoding="utf-8"?>
<ds:datastoreItem xmlns:ds="http://schemas.openxmlformats.org/officeDocument/2006/customXml" ds:itemID="{FD432B2F-7C05-4067-B91C-8BA0A8E23C4D}">
  <ds:schemaRefs>
    <ds:schemaRef ds:uri="http://purl.org/dc/elements/1.1/"/>
    <ds:schemaRef ds:uri="http://schemas.microsoft.com/office/infopath/2007/PartnerControls"/>
    <ds:schemaRef ds:uri="http://purl.org/dc/dcmitype/"/>
    <ds:schemaRef ds:uri="http://purl.org/dc/terms/"/>
    <ds:schemaRef ds:uri="0063f72e-ace3-48fb-9c1f-5b513408b31f"/>
    <ds:schemaRef ds:uri="c278e07c-0436-44ae-bf20-0fa31c54bf35"/>
    <ds:schemaRef ds:uri="http://schemas.microsoft.com/office/2006/documentManagement/types"/>
    <ds:schemaRef ds:uri="http://www.w3.org/XML/1998/namespace"/>
    <ds:schemaRef ds:uri="http://schemas.openxmlformats.org/package/2006/metadata/core-properties"/>
    <ds:schemaRef ds:uri="75e7ae58-aec4-4ab0-ae21-ab94226ea01a"/>
    <ds:schemaRef ds:uri="http://schemas.microsoft.com/office/2006/metadata/properties"/>
    <ds:schemaRef ds:uri="aaacb922-5235-4a66-b188-303b9b46fbd7"/>
    <ds:schemaRef ds:uri="a8f60570-4bd3-4f2b-950b-a996de8ab151"/>
    <ds:schemaRef ds:uri="b413c3fd-5a3b-4239-b985-69032e371c04"/>
  </ds:schemaRefs>
</ds:datastoreItem>
</file>

<file path=docProps/app.xml><?xml version="1.0" encoding="utf-8"?>
<Properties xmlns="http://schemas.openxmlformats.org/officeDocument/2006/extended-properties" xmlns:vt="http://schemas.openxmlformats.org/officeDocument/2006/docPropsVTypes">
  <TotalTime>5</TotalTime>
  <Words>1584</Words>
  <Application>Microsoft Office PowerPoint</Application>
  <PresentationFormat>Custom</PresentationFormat>
  <Paragraphs>110</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Courier New</vt:lpstr>
      <vt:lpstr>Helvetica Neue Light</vt:lpstr>
      <vt:lpstr>Aptos Display</vt:lpstr>
      <vt:lpstr>Helvetica Neue</vt:lpstr>
      <vt:lpstr>Arial</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Wright-Syed, Muaaz (Energy Security)</dc:creator>
  <cp:lastModifiedBy>Jacque  Woolley</cp:lastModifiedBy>
  <cp:revision>4</cp:revision>
  <dcterms:modified xsi:type="dcterms:W3CDTF">2024-06-11T15:06:45Z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0x010100F4582DC177B735439E316E7A5776D78C</vt:lpwstr>
  </property>
  <property fmtid="{D5CDD505-2E9C-101B-9397-08002B2CF9AE}" pid="3" name="_dlc_DocIdItemGuid">
    <vt:lpwstr>122348d2-b808-402f-a29b-4904fb4bcd88</vt:lpwstr>
  </property>
  <property fmtid="{D5CDD505-2E9C-101B-9397-08002B2CF9AE}" pid="4" name="MSIP_Label_ba62f585-b40f-4ab9-bafe-39150f03d124_Enabled">
    <vt:lpwstr>true</vt:lpwstr>
  </property>
  <property fmtid="{D5CDD505-2E9C-101B-9397-08002B2CF9AE}" pid="5" name="MSIP_Label_ba62f585-b40f-4ab9-bafe-39150f03d124_SetDate">
    <vt:lpwstr>2023-05-04T16:44:21Z</vt:lpwstr>
  </property>
  <property fmtid="{D5CDD505-2E9C-101B-9397-08002B2CF9AE}" pid="6" name="MSIP_Label_ba62f585-b40f-4ab9-bafe-39150f03d124_Method">
    <vt:lpwstr>Standard</vt:lpwstr>
  </property>
  <property fmtid="{D5CDD505-2E9C-101B-9397-08002B2CF9AE}" pid="7" name="MSIP_Label_ba62f585-b40f-4ab9-bafe-39150f03d124_Name">
    <vt:lpwstr>OFFICIAL</vt:lpwstr>
  </property>
  <property fmtid="{D5CDD505-2E9C-101B-9397-08002B2CF9AE}" pid="8" name="MSIP_Label_ba62f585-b40f-4ab9-bafe-39150f03d124_SiteId">
    <vt:lpwstr>cbac7005-02c1-43eb-b497-e6492d1b2dd8</vt:lpwstr>
  </property>
  <property fmtid="{D5CDD505-2E9C-101B-9397-08002B2CF9AE}" pid="9" name="MSIP_Label_ba62f585-b40f-4ab9-bafe-39150f03d124_ActionId">
    <vt:lpwstr>818c4d16-1361-4f80-8883-4501d182c396</vt:lpwstr>
  </property>
  <property fmtid="{D5CDD505-2E9C-101B-9397-08002B2CF9AE}" pid="10" name="MSIP_Label_ba62f585-b40f-4ab9-bafe-39150f03d124_ContentBits">
    <vt:lpwstr>0</vt:lpwstr>
  </property>
  <property fmtid="{D5CDD505-2E9C-101B-9397-08002B2CF9AE}" pid="11" name="Business Unit">
    <vt:lpwstr>5;#Internal Communications|3633d5a3-731a-4af5-ab75-e2aba398c41c</vt:lpwstr>
  </property>
  <property fmtid="{D5CDD505-2E9C-101B-9397-08002B2CF9AE}" pid="12" name="MediaServiceImageTags">
    <vt:lpwstr/>
  </property>
</Properties>
</file>