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3649" r:id="rId2"/>
  </p:sldMasterIdLst>
  <p:notesMasterIdLst>
    <p:notesMasterId r:id="rId14"/>
  </p:notesMasterIdLst>
  <p:handoutMasterIdLst>
    <p:handoutMasterId r:id="rId15"/>
  </p:handoutMasterIdLst>
  <p:sldIdLst>
    <p:sldId id="606" r:id="rId3"/>
    <p:sldId id="2147374833" r:id="rId4"/>
    <p:sldId id="2147374851" r:id="rId5"/>
    <p:sldId id="2147374834" r:id="rId6"/>
    <p:sldId id="2147374838" r:id="rId7"/>
    <p:sldId id="1142" r:id="rId8"/>
    <p:sldId id="2147374846" r:id="rId9"/>
    <p:sldId id="2147374848" r:id="rId10"/>
    <p:sldId id="2147374849" r:id="rId11"/>
    <p:sldId id="2147374850" r:id="rId12"/>
    <p:sldId id="2147374853" r:id="rId13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29"/>
  </p:normalViewPr>
  <p:slideViewPr>
    <p:cSldViewPr>
      <p:cViewPr varScale="1">
        <p:scale>
          <a:sx n="47" d="100"/>
          <a:sy n="47" d="100"/>
        </p:scale>
        <p:origin x="1416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82" y="-108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3B943842-1725-EDEF-4B7B-16539A4C89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7145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719D50A-0B26-51D6-E26F-B76DD78790D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43" y="1"/>
            <a:ext cx="2947144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033AB46-B2A2-3544-A9D4-60016BA69D7E}" type="datetimeFigureOut">
              <a:rPr lang="en-US" altLang="en-US"/>
              <a:pPr>
                <a:defRPr/>
              </a:pPr>
              <a:t>5/9/2024</a:t>
            </a:fld>
            <a:endParaRPr lang="en-US" altLang="en-US"/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3822D48B-9422-B6B5-5881-8F388BE162A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21"/>
            <a:ext cx="2947145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F674FAC0-9C54-BE33-B315-0E2E0499062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43" y="9428221"/>
            <a:ext cx="2947144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3D12611-233A-2743-AFF8-C7E524360C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2FC93C7-F6A4-85F9-352E-F158D5AE5E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7145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84EE1A4-2FD5-EECB-B6CE-C9161161CD3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443" y="1"/>
            <a:ext cx="2947144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0EA0E44-9EEC-B0A2-AA7B-05F17606534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4538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9F90423-CBE5-6DD9-1E20-8F91137B8A5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29" y="4715270"/>
            <a:ext cx="5436618" cy="446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5B5197F-883A-1535-FDD2-A9EECD5D862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21"/>
            <a:ext cx="2947145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9178099A-D6D2-9B40-0736-19142D5AB1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43" y="9428221"/>
            <a:ext cx="2947144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462CB4F-50F5-7543-864A-D64F310205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>
            <a:extLst>
              <a:ext uri="{FF2B5EF4-FFF2-40B4-BE49-F238E27FC236}">
                <a16:creationId xmlns:a16="http://schemas.microsoft.com/office/drawing/2014/main" id="{F435A334-735D-493D-86AC-D2674C3DF1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45AF766-9EA2-4DA8-BCDE-E904E541A6F4}" type="slidenum">
              <a:rPr lang="en-US" altLang="en-US" sz="1200" smtClean="0">
                <a:latin typeface="Times New Roman" panose="02020603050405020304" pitchFamily="18" charset="0"/>
              </a:rPr>
              <a:pPr/>
              <a:t>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050">
            <a:extLst>
              <a:ext uri="{FF2B5EF4-FFF2-40B4-BE49-F238E27FC236}">
                <a16:creationId xmlns:a16="http://schemas.microsoft.com/office/drawing/2014/main" id="{7C79EE25-BDB4-4BBA-A6B0-9C47100948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58371" name="Rectangle 2051">
            <a:extLst>
              <a:ext uri="{FF2B5EF4-FFF2-40B4-BE49-F238E27FC236}">
                <a16:creationId xmlns:a16="http://schemas.microsoft.com/office/drawing/2014/main" id="{8A5A7374-5458-4BAB-84B4-3F2D9A501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1320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sv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480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235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2775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4D09FC-2856-412F-AED1-88DF8574B7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2165158"/>
            <a:ext cx="7886700" cy="1765686"/>
          </a:xfrm>
          <a:prstGeom prst="rect">
            <a:avLst/>
          </a:prstGeom>
          <a:solidFill>
            <a:srgbClr val="FFB81C"/>
          </a:solidFill>
        </p:spPr>
        <p:txBody>
          <a:bodyPr vert="horz" lIns="360000" tIns="720000" rIns="360000" bIns="720000" rtlCol="0" anchor="ctr">
            <a:spAutoFit/>
          </a:bodyPr>
          <a:lstStyle>
            <a:lvl1pPr algn="ctr">
              <a:defRPr sz="2025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New Chapter Title</a:t>
            </a:r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9C0E91-B522-47F5-B4AB-8D12FAD39789}"/>
              </a:ext>
            </a:extLst>
          </p:cNvPr>
          <p:cNvSpPr/>
          <p:nvPr userDrawn="1"/>
        </p:nvSpPr>
        <p:spPr>
          <a:xfrm>
            <a:off x="3752357" y="6564969"/>
            <a:ext cx="1382110" cy="14433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2" indent="0" algn="ct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38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Myriad Pro" panose="020B0503030403020204" pitchFamily="34" charset="0"/>
                <a:ea typeface="+mn-ea"/>
                <a:cs typeface="Times New Roman" panose="02020603050405020304" pitchFamily="18" charset="0"/>
              </a:rPr>
              <a:t>All material is subject to copyright and is for personal use only. </a:t>
            </a:r>
          </a:p>
        </p:txBody>
      </p:sp>
    </p:spTree>
    <p:extLst>
      <p:ext uri="{BB962C8B-B14F-4D97-AF65-F5344CB8AC3E}">
        <p14:creationId xmlns:p14="http://schemas.microsoft.com/office/powerpoint/2010/main" val="2136981479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9F137BE-38AD-E44E-BB55-922C378556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901479" cy="6858000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EECBFB68-06CA-DD41-8DB0-6A6A65354F37}"/>
              </a:ext>
            </a:extLst>
          </p:cNvPr>
          <p:cNvSpPr txBox="1"/>
          <p:nvPr userDrawn="1"/>
        </p:nvSpPr>
        <p:spPr>
          <a:xfrm>
            <a:off x="236385" y="6365079"/>
            <a:ext cx="1243811" cy="1731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fld id="{87C90E6C-9667-3843-963F-E77CD1820349}" type="slidenum">
              <a:rPr lang="en-GB" sz="1125" smtClean="0">
                <a:latin typeface="Calibri" panose="020F0502020204030204" pitchFamily="34" charset="0"/>
                <a:cs typeface="Calibri" panose="020F0502020204030204" pitchFamily="34" charset="0"/>
              </a:rPr>
              <a:pPr algn="l"/>
              <a:t>‹#›</a:t>
            </a:fld>
            <a:endParaRPr lang="en-GB" sz="112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726C346-1038-CD46-B427-CCFBA0335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5011" y="2753360"/>
            <a:ext cx="6735576" cy="33362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9">
            <a:extLst>
              <a:ext uri="{FF2B5EF4-FFF2-40B4-BE49-F238E27FC236}">
                <a16:creationId xmlns:a16="http://schemas.microsoft.com/office/drawing/2014/main" id="{6B310806-72F7-0E47-AB3F-D471398EE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5011" y="1665607"/>
            <a:ext cx="6735576" cy="820653"/>
          </a:xfrm>
          <a:prstGeom prst="rect">
            <a:avLst/>
          </a:prstGeom>
        </p:spPr>
        <p:txBody>
          <a:bodyPr/>
          <a:lstStyle>
            <a:lvl1pPr>
              <a:defRPr sz="225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4FCD1542-810D-29E5-ACF7-F3B28C0E3B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r="78526"/>
          <a:stretch/>
        </p:blipFill>
        <p:spPr>
          <a:xfrm>
            <a:off x="242631" y="238338"/>
            <a:ext cx="579477" cy="763229"/>
          </a:xfrm>
          <a:prstGeom prst="rect">
            <a:avLst/>
          </a:prstGeom>
        </p:spPr>
      </p:pic>
      <p:pic>
        <p:nvPicPr>
          <p:cNvPr id="11" name="Image 11">
            <a:extLst>
              <a:ext uri="{FF2B5EF4-FFF2-40B4-BE49-F238E27FC236}">
                <a16:creationId xmlns:a16="http://schemas.microsoft.com/office/drawing/2014/main" id="{77158424-2A92-4114-B5DA-8A98BEBAF12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1597" y="326498"/>
            <a:ext cx="177981" cy="44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896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0628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765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30149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850" y="1125538"/>
            <a:ext cx="417195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17195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4208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48550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07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200" b="1" i="0" baseline="0"/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241D62-2FF4-592A-550B-08D5C6EA8A4E}"/>
              </a:ext>
            </a:extLst>
          </p:cNvPr>
          <p:cNvSpPr txBox="1"/>
          <p:nvPr userDrawn="1"/>
        </p:nvSpPr>
        <p:spPr>
          <a:xfrm>
            <a:off x="8244408" y="594928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9E7AFD15-F5FC-9541-8142-39079153EA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1513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57171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272222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1143872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4620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115888"/>
            <a:ext cx="2286000" cy="56181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115888"/>
            <a:ext cx="6705600" cy="56181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764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885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6514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7458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1734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A5E628-AE8E-EC22-60B1-A8EC618FAA05}"/>
              </a:ext>
            </a:extLst>
          </p:cNvPr>
          <p:cNvSpPr txBox="1"/>
          <p:nvPr userDrawn="1"/>
        </p:nvSpPr>
        <p:spPr>
          <a:xfrm>
            <a:off x="8244408" y="5877272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5D791F6-6A7D-7F46-840A-03E9824011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74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7908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00F54EC-1CD3-8568-6634-8DAEBF0F29F7}"/>
              </a:ext>
            </a:extLst>
          </p:cNvPr>
          <p:cNvSpPr/>
          <p:nvPr userDrawn="1"/>
        </p:nvSpPr>
        <p:spPr>
          <a:xfrm>
            <a:off x="8172450" y="5589588"/>
            <a:ext cx="971550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59164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id="{21020031-452A-B4C1-8E7A-3E7B61FB3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788" y="5756275"/>
            <a:ext cx="830262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8">
            <a:extLst>
              <a:ext uri="{FF2B5EF4-FFF2-40B4-BE49-F238E27FC236}">
                <a16:creationId xmlns:a16="http://schemas.microsoft.com/office/drawing/2014/main" id="{83649DA7-2BC2-B44C-8ABD-6E906C282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8438"/>
            <a:ext cx="9144000" cy="336550"/>
          </a:xfrm>
          <a:prstGeom prst="rect">
            <a:avLst/>
          </a:prstGeom>
          <a:solidFill>
            <a:srgbClr val="800000">
              <a:alpha val="94901"/>
            </a:srgb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altLang="en-US" sz="1600" b="1">
                <a:solidFill>
                  <a:schemeClr val="bg1"/>
                </a:solidFill>
                <a:latin typeface="Palatino"/>
                <a:ea typeface="+mn-ea"/>
              </a:rPr>
              <a:t>www.eprg.group.cam.ac.uk</a:t>
            </a:r>
            <a:endParaRPr lang="en-US" altLang="en-US" sz="1600" b="1">
              <a:solidFill>
                <a:schemeClr val="bg1"/>
              </a:solidFill>
              <a:latin typeface="Palatino"/>
              <a:ea typeface="+mn-ea"/>
            </a:endParaRPr>
          </a:p>
        </p:txBody>
      </p:sp>
      <p:sp>
        <p:nvSpPr>
          <p:cNvPr id="1028" name="Rectangle 10">
            <a:extLst>
              <a:ext uri="{FF2B5EF4-FFF2-40B4-BE49-F238E27FC236}">
                <a16:creationId xmlns:a16="http://schemas.microsoft.com/office/drawing/2014/main" id="{9795EADA-6F89-7CF1-56C3-1918DDC8E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8" y="825500"/>
            <a:ext cx="9144000" cy="73025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en-US">
              <a:ea typeface="+mn-ea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CF97B0-D064-674C-ED5B-E556071DEAB8}"/>
              </a:ext>
            </a:extLst>
          </p:cNvPr>
          <p:cNvSpPr/>
          <p:nvPr/>
        </p:nvSpPr>
        <p:spPr>
          <a:xfrm>
            <a:off x="8172450" y="5589588"/>
            <a:ext cx="971550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83" r:id="rId1"/>
    <p:sldLayoutId id="2147484784" r:id="rId2"/>
    <p:sldLayoutId id="2147484785" r:id="rId3"/>
    <p:sldLayoutId id="2147484786" r:id="rId4"/>
    <p:sldLayoutId id="2147484787" r:id="rId5"/>
    <p:sldLayoutId id="2147484788" r:id="rId6"/>
    <p:sldLayoutId id="2147484789" r:id="rId7"/>
    <p:sldLayoutId id="2147484790" r:id="rId8"/>
    <p:sldLayoutId id="2147484804" r:id="rId9"/>
    <p:sldLayoutId id="2147484791" r:id="rId10"/>
    <p:sldLayoutId id="2147484792" r:id="rId11"/>
    <p:sldLayoutId id="2147484805" r:id="rId12"/>
    <p:sldLayoutId id="2147484806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anose="020B0600070205080204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anose="020B0600070205080204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anose="020B0600070205080204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>
            <a:extLst>
              <a:ext uri="{FF2B5EF4-FFF2-40B4-BE49-F238E27FC236}">
                <a16:creationId xmlns:a16="http://schemas.microsoft.com/office/drawing/2014/main" id="{914B911B-F783-7C28-CB51-2789782D3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550" y="6021388"/>
            <a:ext cx="285750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Line 9">
            <a:extLst>
              <a:ext uri="{FF2B5EF4-FFF2-40B4-BE49-F238E27FC236}">
                <a16:creationId xmlns:a16="http://schemas.microsoft.com/office/drawing/2014/main" id="{05E1EBA3-F88D-04F6-5560-B95CD91334A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Rectangle 13">
            <a:extLst>
              <a:ext uri="{FF2B5EF4-FFF2-40B4-BE49-F238E27FC236}">
                <a16:creationId xmlns:a16="http://schemas.microsoft.com/office/drawing/2014/main" id="{7B6E889A-660A-4A15-96BD-AA2EE273D6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115888"/>
            <a:ext cx="91440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14">
            <a:extLst>
              <a:ext uri="{FF2B5EF4-FFF2-40B4-BE49-F238E27FC236}">
                <a16:creationId xmlns:a16="http://schemas.microsoft.com/office/drawing/2014/main" id="{A263EC2E-E186-7668-7887-1B566044A0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125538"/>
            <a:ext cx="84963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Text Box 15">
            <a:extLst>
              <a:ext uri="{FF2B5EF4-FFF2-40B4-BE49-F238E27FC236}">
                <a16:creationId xmlns:a16="http://schemas.microsoft.com/office/drawing/2014/main" id="{A83B7367-5411-B5D1-6A50-667A7ECEC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8438"/>
            <a:ext cx="9144000" cy="336550"/>
          </a:xfrm>
          <a:prstGeom prst="rect">
            <a:avLst/>
          </a:prstGeom>
          <a:solidFill>
            <a:srgbClr val="800000">
              <a:alpha val="94901"/>
            </a:srgb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altLang="en-US" sz="1600" b="1">
                <a:solidFill>
                  <a:schemeClr val="bg1"/>
                </a:solidFill>
                <a:latin typeface="Palatino"/>
                <a:ea typeface="+mn-ea"/>
              </a:rPr>
              <a:t>						           www.eprg.group.cam.ac.uk      </a:t>
            </a:r>
            <a:endParaRPr lang="en-US" altLang="en-US" sz="1600" b="1">
              <a:solidFill>
                <a:schemeClr val="bg1"/>
              </a:solidFill>
              <a:latin typeface="Palatino"/>
              <a:ea typeface="+mn-ea"/>
            </a:endParaRPr>
          </a:p>
        </p:txBody>
      </p:sp>
      <p:sp>
        <p:nvSpPr>
          <p:cNvPr id="2055" name="Text Box 16">
            <a:extLst>
              <a:ext uri="{FF2B5EF4-FFF2-40B4-BE49-F238E27FC236}">
                <a16:creationId xmlns:a16="http://schemas.microsoft.com/office/drawing/2014/main" id="{399C6BAC-D669-3205-3EFD-C7D6BA03D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2300" y="5832475"/>
            <a:ext cx="3540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fld id="{31E95C45-7E46-AF48-95F6-7554E6F1B3F4}" type="slidenum">
              <a:rPr lang="en-GB" altLang="en-US" sz="1100" b="1" smtClean="0">
                <a:latin typeface="Palatino" pitchFamily="2" charset="77"/>
                <a:cs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GB" altLang="en-US" sz="1100" b="1">
              <a:latin typeface="Palatino" pitchFamily="2" charset="77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93" r:id="rId1"/>
    <p:sldLayoutId id="2147484794" r:id="rId2"/>
    <p:sldLayoutId id="2147484795" r:id="rId3"/>
    <p:sldLayoutId id="2147484796" r:id="rId4"/>
    <p:sldLayoutId id="2147484797" r:id="rId5"/>
    <p:sldLayoutId id="2147484798" r:id="rId6"/>
    <p:sldLayoutId id="2147484799" r:id="rId7"/>
    <p:sldLayoutId id="2147484800" r:id="rId8"/>
    <p:sldLayoutId id="2147484801" r:id="rId9"/>
    <p:sldLayoutId id="2147484802" r:id="rId10"/>
    <p:sldLayoutId id="214748480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Palatino Linotype" pitchFamily="18" charset="0"/>
          <a:ea typeface="MS PGothic" panose="020B0600070205080204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Palatino Linotype" pitchFamily="18" charset="0"/>
          <a:ea typeface="MS PGothic" panose="020B0600070205080204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Palatino Linotype" pitchFamily="18" charset="0"/>
          <a:ea typeface="MS PGothic" panose="020B0600070205080204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Palatino Linotype" pitchFamily="18" charset="0"/>
          <a:ea typeface="MS PGothic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erre.eu/wp-content/uploads/2022/09/The-War-Economy-and-Energy-CERRE_edited-TC_2AM-PDF.pdf" TargetMode="External"/><Relationship Id="rId2" Type="http://schemas.openxmlformats.org/officeDocument/2006/relationships/hyperlink" Target="https://cerre.eu/wp-content/uploads/2022/12/CERRE_MarketDesign_Final.pdf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id="{6EFC31EE-A728-1CF8-2143-3230BB39F12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1268413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br>
              <a:rPr lang="en-GB" altLang="en-US" sz="4000" b="1" dirty="0">
                <a:solidFill>
                  <a:srgbClr val="CC3300"/>
                </a:solidFill>
              </a:rPr>
            </a:br>
            <a:r>
              <a:rPr lang="en-GB" altLang="en-US" sz="3200" b="1" dirty="0">
                <a:solidFill>
                  <a:schemeClr val="tx1"/>
                </a:solidFill>
              </a:rPr>
              <a:t>EU Energy Policy</a:t>
            </a:r>
            <a:br>
              <a:rPr lang="en-GB" altLang="en-US" sz="3200" b="1" dirty="0">
                <a:solidFill>
                  <a:schemeClr val="tx1"/>
                </a:solidFill>
              </a:rPr>
            </a:br>
            <a:r>
              <a:rPr lang="en-GB" altLang="en-US" sz="3200" b="1" dirty="0">
                <a:solidFill>
                  <a:schemeClr val="tx1"/>
                </a:solidFill>
              </a:rPr>
              <a:t>Lessons from the 2021-23 Energy Crisis</a:t>
            </a:r>
            <a:br>
              <a:rPr lang="en-GB" altLang="en-US" sz="4000" b="1" dirty="0">
                <a:solidFill>
                  <a:srgbClr val="CC3300"/>
                </a:solidFill>
              </a:rPr>
            </a:br>
            <a:endParaRPr lang="en-GB" altLang="en-US" sz="4000" b="1" dirty="0"/>
          </a:p>
        </p:txBody>
      </p:sp>
      <p:pic>
        <p:nvPicPr>
          <p:cNvPr id="6146" name="Picture 5" descr="EPRG logo new">
            <a:extLst>
              <a:ext uri="{FF2B5EF4-FFF2-40B4-BE49-F238E27FC236}">
                <a16:creationId xmlns:a16="http://schemas.microsoft.com/office/drawing/2014/main" id="{0712B29F-18C2-33DF-1E07-973E70252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19050"/>
            <a:ext cx="3754438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8">
            <a:extLst>
              <a:ext uri="{FF2B5EF4-FFF2-40B4-BE49-F238E27FC236}">
                <a16:creationId xmlns:a16="http://schemas.microsoft.com/office/drawing/2014/main" id="{CDAD2113-5484-6B9B-B60D-63FF8AC4D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3141663"/>
            <a:ext cx="7651750" cy="3741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sz="2400" i="1" dirty="0">
                <a:latin typeface="Cambria" pitchFamily="18" charset="0"/>
                <a:cs typeface="Times New Roman" pitchFamily="18" charset="0"/>
              </a:rPr>
              <a:t>Michael G. Pollitt</a:t>
            </a:r>
          </a:p>
          <a:p>
            <a:pPr algn="ctr"/>
            <a:endParaRPr lang="en-GB" sz="2000" i="1" dirty="0">
              <a:latin typeface="Cambria" pitchFamily="18" charset="0"/>
              <a:cs typeface="Times New Roman" pitchFamily="18" charset="0"/>
            </a:endParaRPr>
          </a:p>
          <a:p>
            <a:pPr algn="ctr"/>
            <a:r>
              <a:rPr lang="en-GB" sz="2000" b="1" i="1" dirty="0">
                <a:latin typeface="Cambria" pitchFamily="18" charset="0"/>
                <a:cs typeface="Times New Roman" pitchFamily="18" charset="0"/>
              </a:rPr>
              <a:t>Cambridge Judge Business School</a:t>
            </a:r>
          </a:p>
          <a:p>
            <a:pPr algn="ctr"/>
            <a:r>
              <a:rPr lang="en-GB" sz="2000" b="1" i="1" dirty="0">
                <a:latin typeface="Cambria" pitchFamily="18" charset="0"/>
                <a:cs typeface="Times New Roman" pitchFamily="18" charset="0"/>
              </a:rPr>
              <a:t>and</a:t>
            </a:r>
          </a:p>
          <a:p>
            <a:pPr algn="ctr"/>
            <a:r>
              <a:rPr lang="en-GB" sz="2000" b="1" i="1" dirty="0">
                <a:latin typeface="Cambria" pitchFamily="18" charset="0"/>
                <a:cs typeface="Times New Roman" pitchFamily="18" charset="0"/>
              </a:rPr>
              <a:t>Centre on Regulation in Europe</a:t>
            </a:r>
          </a:p>
          <a:p>
            <a:pPr algn="ctr"/>
            <a:endParaRPr lang="en-GB" sz="2000" b="1" i="1" dirty="0">
              <a:latin typeface="Cambria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GB" altLang="en-US" i="1" dirty="0">
                <a:solidFill>
                  <a:schemeClr val="tx2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17 May 2024</a:t>
            </a:r>
          </a:p>
          <a:p>
            <a:pPr algn="ctr"/>
            <a:endParaRPr lang="en-GB" altLang="en-US" sz="4500" i="1" dirty="0">
              <a:solidFill>
                <a:schemeClr val="tx2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en-GB" altLang="en-US" sz="4500" i="1" dirty="0">
              <a:solidFill>
                <a:schemeClr val="tx2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41F4775-A471-0BF9-4490-265E4AEE05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46440" y="26593"/>
            <a:ext cx="3616597" cy="7671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5594C5-008F-B3F4-DDBA-CA92E4BA8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19672" y="1268760"/>
            <a:ext cx="7128792" cy="352839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optimal taxation theory, </a:t>
            </a:r>
            <a:r>
              <a:rPr lang="en-GB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consumer support in the face of a price shock is best administered through the regular tax and welfare system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However, other considerations suggest </a:t>
            </a:r>
            <a:r>
              <a:rPr lang="en-GB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price interventions are likely when bills rise significantly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However, there are some important principles in intervening directly in energy bills: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First, </a:t>
            </a:r>
            <a:r>
              <a:rPr lang="en-GB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should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 exceptional and temporary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Second, at least for EU member states,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price interventions need to be </a:t>
            </a:r>
            <a:r>
              <a:rPr lang="en-US" sz="1800" u="sng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harmonised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when they affect energy-related trade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Third, the same welfare effect can be achieved with less cost and more demand response if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energy prices remain cost-reflective at the margin</a:t>
            </a:r>
            <a:r>
              <a:rPr lang="en-US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2B5FD0-503A-4A46-7D78-5FF8AE6C5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011" y="188640"/>
            <a:ext cx="6735576" cy="820653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</a:rPr>
              <a:t>Emergency intervention principles</a:t>
            </a:r>
          </a:p>
        </p:txBody>
      </p:sp>
    </p:spTree>
    <p:extLst>
      <p:ext uri="{BB962C8B-B14F-4D97-AF65-F5344CB8AC3E}">
        <p14:creationId xmlns:p14="http://schemas.microsoft.com/office/powerpoint/2010/main" val="3259282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7DCC0D0-916E-019F-8AE5-BAB5CBD63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3608" y="1556792"/>
            <a:ext cx="7466979" cy="453285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Pollitt, M. (2019), ‘The Single Market in Electricity: An Economic Assessment’, </a:t>
            </a:r>
            <a:r>
              <a:rPr lang="en-GB" sz="1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Review of Industrial Organization</a:t>
            </a:r>
            <a:r>
              <a:rPr lang="en-GB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55(1): 89-109.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Pollitt, M.G.</a:t>
            </a:r>
            <a:r>
              <a:rPr lang="en-GB" sz="16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GB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von der Fehr, N-H., Willems, B., Banet, C., Le Coq, C. and </a:t>
            </a:r>
            <a:r>
              <a:rPr lang="en-GB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Chyong</a:t>
            </a:r>
            <a:r>
              <a:rPr lang="en-GB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C.K. (2024), </a:t>
            </a:r>
            <a:r>
              <a:rPr lang="en-GB" sz="160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‘Recommendations for a Future-Proof Electricity Market Design in Europe in the light of the 2021-23 energy crisis’, </a:t>
            </a:r>
            <a:r>
              <a:rPr lang="en-GB" sz="1600" i="1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Energy Policy</a:t>
            </a:r>
            <a:r>
              <a:rPr lang="en-GB" sz="160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GB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188 (May)</a:t>
            </a:r>
            <a:r>
              <a:rPr lang="en-GB" sz="160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114051.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Pollitt, M.G., von der Fehr, N-H, Willems, B,, Banet, C., Le Coq, C., </a:t>
            </a:r>
            <a:r>
              <a:rPr lang="en-GB" sz="1600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Navia</a:t>
            </a: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D., and </a:t>
            </a:r>
            <a:r>
              <a:rPr lang="en-GB" sz="1600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Bennato</a:t>
            </a: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A.R. (2022), </a:t>
            </a:r>
            <a:r>
              <a:rPr lang="en-GB" sz="1600" i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Recommendations for a Future Proof Electricity Market Design</a:t>
            </a: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Centre on Regulation in Europe. </a:t>
            </a:r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https://cerre.eu/wp-content/uploads/2022/12/CERRE_MarketDesign_Final.pdf</a:t>
            </a:r>
            <a:endParaRPr lang="en-GB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Pollitt, M.G. (2022), </a:t>
            </a:r>
            <a:r>
              <a:rPr lang="en-GB" sz="16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Energy Market in Time of War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September 7, 2022, Centre on Regulation in Europe. </a:t>
            </a:r>
            <a:r>
              <a:rPr lang="en-GB" sz="1600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https://cerre.eu/wp-content/uploads/2022/09/The-War-Economy-and-Energy-CERRE_edited-TC_2AM-PDF.pdf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3AEAC7-7C99-3DE0-FF67-B31BFE7ED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333" y="188640"/>
            <a:ext cx="6735576" cy="820653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</a:rPr>
              <a:t>Further Reading</a:t>
            </a:r>
          </a:p>
        </p:txBody>
      </p:sp>
    </p:spTree>
    <p:extLst>
      <p:ext uri="{BB962C8B-B14F-4D97-AF65-F5344CB8AC3E}">
        <p14:creationId xmlns:p14="http://schemas.microsoft.com/office/powerpoint/2010/main" val="215044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96BAFB3B-83B4-9847-8118-FBE6BB7F3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-203094"/>
            <a:ext cx="6519418" cy="406187"/>
          </a:xfrm>
        </p:spPr>
        <p:txBody>
          <a:bodyPr/>
          <a:lstStyle/>
          <a:p>
            <a:br>
              <a:rPr lang="en-GB" dirty="0"/>
            </a:br>
            <a:r>
              <a:rPr lang="en-GB" sz="1800" b="1" dirty="0">
                <a:solidFill>
                  <a:schemeClr val="tx1"/>
                </a:solidFill>
              </a:rPr>
              <a:t>Wholesale natural gas prices reached historically unprecedented levels, have come down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92B0EC-E7C4-28C6-72A9-5C8093BC5512}"/>
              </a:ext>
            </a:extLst>
          </p:cNvPr>
          <p:cNvSpPr txBox="1"/>
          <p:nvPr/>
        </p:nvSpPr>
        <p:spPr>
          <a:xfrm>
            <a:off x="6572156" y="2108031"/>
            <a:ext cx="22105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Euro per MWh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2019 = </a:t>
            </a:r>
          </a:p>
          <a:p>
            <a:r>
              <a:rPr lang="en-US" dirty="0"/>
              <a:t>c.28 peak</a:t>
            </a:r>
          </a:p>
          <a:p>
            <a:endParaRPr lang="en-US" dirty="0"/>
          </a:p>
          <a:p>
            <a:r>
              <a:rPr lang="en-US" dirty="0"/>
              <a:t>2024 = </a:t>
            </a:r>
          </a:p>
          <a:p>
            <a:r>
              <a:rPr lang="en-US" dirty="0"/>
              <a:t>c.32</a:t>
            </a:r>
          </a:p>
          <a:p>
            <a:endParaRPr lang="en-US" dirty="0"/>
          </a:p>
          <a:p>
            <a:r>
              <a:rPr lang="en-US" dirty="0"/>
              <a:t>Euro HICP = </a:t>
            </a:r>
          </a:p>
          <a:p>
            <a:r>
              <a:rPr lang="en-US" dirty="0"/>
              <a:t>+21% since 2019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0A2D66-8427-7843-B36A-4446D11EB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556792"/>
            <a:ext cx="6134100" cy="424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951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841F291-DC49-DABE-5199-DEEF78170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60648"/>
            <a:ext cx="7560840" cy="615490"/>
          </a:xfrm>
        </p:spPr>
        <p:txBody>
          <a:bodyPr/>
          <a:lstStyle/>
          <a:p>
            <a:r>
              <a:rPr lang="en-US" sz="1800" b="1" dirty="0">
                <a:solidFill>
                  <a:schemeClr val="tx1"/>
                </a:solidFill>
              </a:rPr>
              <a:t>Carbon prices were at historic highs! Finally!!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E73661-BD2D-D8C6-60A8-874F640B7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700808"/>
            <a:ext cx="6184900" cy="4267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859952-DBD1-C681-42C1-2D6AD2F602E3}"/>
              </a:ext>
            </a:extLst>
          </p:cNvPr>
          <p:cNvSpPr txBox="1"/>
          <p:nvPr/>
        </p:nvSpPr>
        <p:spPr>
          <a:xfrm>
            <a:off x="6580436" y="2204864"/>
            <a:ext cx="258275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 per </a:t>
            </a:r>
            <a:r>
              <a:rPr lang="en-US" dirty="0" err="1"/>
              <a:t>tonne</a:t>
            </a:r>
            <a:endParaRPr lang="en-US" dirty="0"/>
          </a:p>
          <a:p>
            <a:r>
              <a:rPr lang="en-US" dirty="0"/>
              <a:t>CO2</a:t>
            </a:r>
          </a:p>
          <a:p>
            <a:endParaRPr lang="en-US" dirty="0"/>
          </a:p>
          <a:p>
            <a:r>
              <a:rPr lang="en-US" dirty="0"/>
              <a:t>Euro HICP:</a:t>
            </a:r>
          </a:p>
          <a:p>
            <a:r>
              <a:rPr lang="en-US" dirty="0"/>
              <a:t>+51% since 2005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+40 Euros / </a:t>
            </a:r>
            <a:r>
              <a:rPr lang="en-US" dirty="0" err="1"/>
              <a:t>tonne</a:t>
            </a:r>
            <a:endParaRPr lang="en-US" dirty="0"/>
          </a:p>
          <a:p>
            <a:r>
              <a:rPr lang="en-US" dirty="0"/>
              <a:t>Since 2019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= +16 Euro / MWh from</a:t>
            </a:r>
          </a:p>
          <a:p>
            <a:r>
              <a:rPr lang="en-US" dirty="0"/>
              <a:t>CCGT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987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96BAFB3B-83B4-9847-8118-FBE6BB7F3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188640"/>
            <a:ext cx="6879458" cy="406187"/>
          </a:xfrm>
        </p:spPr>
        <p:txBody>
          <a:bodyPr/>
          <a:lstStyle/>
          <a:p>
            <a:r>
              <a:rPr lang="en-GB" sz="1800" b="1" dirty="0">
                <a:solidFill>
                  <a:schemeClr val="tx1"/>
                </a:solidFill>
              </a:rPr>
              <a:t>Wholesale electricity prices were at historically high levels but remain elevated due to carbon price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92B0EC-E7C4-28C6-72A9-5C8093BC5512}"/>
              </a:ext>
            </a:extLst>
          </p:cNvPr>
          <p:cNvSpPr txBox="1"/>
          <p:nvPr/>
        </p:nvSpPr>
        <p:spPr>
          <a:xfrm>
            <a:off x="6855768" y="1037049"/>
            <a:ext cx="222918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Euro per MWh</a:t>
            </a:r>
          </a:p>
          <a:p>
            <a:endParaRPr lang="en-US" dirty="0"/>
          </a:p>
          <a:p>
            <a:r>
              <a:rPr lang="en-US" dirty="0"/>
              <a:t>2019 =</a:t>
            </a:r>
          </a:p>
          <a:p>
            <a:r>
              <a:rPr lang="en-US" dirty="0"/>
              <a:t>c.54 peak</a:t>
            </a:r>
          </a:p>
          <a:p>
            <a:endParaRPr lang="en-US" dirty="0"/>
          </a:p>
          <a:p>
            <a:r>
              <a:rPr lang="en-US" dirty="0"/>
              <a:t>2024 = </a:t>
            </a:r>
          </a:p>
          <a:p>
            <a:r>
              <a:rPr lang="en-US" dirty="0"/>
              <a:t>c.82</a:t>
            </a:r>
          </a:p>
          <a:p>
            <a:r>
              <a:rPr lang="en-US" dirty="0"/>
              <a:t>i.e. 66 (excluding carbon price effect)</a:t>
            </a:r>
          </a:p>
          <a:p>
            <a:endParaRPr lang="en-US" dirty="0"/>
          </a:p>
          <a:p>
            <a:r>
              <a:rPr lang="en-US" dirty="0"/>
              <a:t>Euro HICP: </a:t>
            </a:r>
          </a:p>
          <a:p>
            <a:r>
              <a:rPr lang="en-US" dirty="0"/>
              <a:t>+ 21% since 2019</a:t>
            </a:r>
          </a:p>
          <a:p>
            <a:endParaRPr lang="en-US" dirty="0"/>
          </a:p>
          <a:p>
            <a:r>
              <a:rPr lang="en-US" dirty="0"/>
              <a:t>Power price elevated by carbon price.</a:t>
            </a:r>
          </a:p>
          <a:p>
            <a:endParaRPr lang="en-US" dirty="0"/>
          </a:p>
          <a:p>
            <a:r>
              <a:rPr lang="en-US" dirty="0"/>
              <a:t>Back to 2019 levels adjusting for price of carbon.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EFC29C-0329-2467-3962-2D278C74A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037049"/>
            <a:ext cx="61722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036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074">
            <a:extLst>
              <a:ext uri="{FF2B5EF4-FFF2-40B4-BE49-F238E27FC236}">
                <a16:creationId xmlns:a16="http://schemas.microsoft.com/office/drawing/2014/main" id="{D1FEF4BB-DB3D-4BA4-964D-450AEB0714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altLang="en-US" sz="2100" b="1" dirty="0"/>
              <a:t>Following the crisis, </a:t>
            </a:r>
            <a:br>
              <a:rPr lang="en-US" altLang="en-US" sz="2100" b="1" dirty="0"/>
            </a:br>
            <a:r>
              <a:rPr lang="en-US" altLang="en-US" sz="2100" b="1" dirty="0"/>
              <a:t>what do we now know about electricity market design?</a:t>
            </a:r>
            <a:endParaRPr lang="en-GB" altLang="en-US" sz="2100" b="1" dirty="0"/>
          </a:p>
        </p:txBody>
      </p:sp>
    </p:spTree>
    <p:extLst>
      <p:ext uri="{BB962C8B-B14F-4D97-AF65-F5344CB8AC3E}">
        <p14:creationId xmlns:p14="http://schemas.microsoft.com/office/powerpoint/2010/main" val="337841360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5594C5-008F-B3F4-DDBA-CA92E4BA8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7664" y="1628800"/>
            <a:ext cx="6735576" cy="309634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EU, there has been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impressive integration of national wholesale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markets into a single market platform.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theory of well-functioning markets involves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paying the same price for identical units of consumption in real time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ongoing issue with any wide area single market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free-riding on the capacity provision of others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Wholesale markets might require the least adaption to zero marginal cost renewables when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 plus carbon prices are high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 seen in the European energy crisis.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2B5FD0-503A-4A46-7D78-5FF8AE6C5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011" y="188640"/>
            <a:ext cx="6735576" cy="820653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</a:rPr>
              <a:t>Wholesale market design principles</a:t>
            </a:r>
          </a:p>
        </p:txBody>
      </p:sp>
    </p:spTree>
    <p:extLst>
      <p:ext uri="{BB962C8B-B14F-4D97-AF65-F5344CB8AC3E}">
        <p14:creationId xmlns:p14="http://schemas.microsoft.com/office/powerpoint/2010/main" val="2526827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5594C5-008F-B3F4-DDBA-CA92E4BA8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7664" y="1196752"/>
            <a:ext cx="6735576" cy="352839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Retail electricity markets were a work in progress before the energy crisis.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 to 2021, around half of EU countries still had regulated residential prices, which offered a capped price to these customers based on a benchmark formula of expected retailer costs.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Retailers  are often selling power at a fixed price for a fixed period and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be considered as selling a bundle of products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electrical energy and a financial hedge limiting the impact of real-time power prices on consumers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Before the crisis, a key issue in retail markets was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encourage a more active demand side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whereby smaller consumers would be encouraged to invest in their generation, storage (‘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prosumagers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’) and active demand response in the face of the increasing importance of intermittent renewables.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2B5FD0-503A-4A46-7D78-5FF8AE6C5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011" y="188640"/>
            <a:ext cx="6735576" cy="820653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</a:rPr>
              <a:t>Retail market design principles</a:t>
            </a:r>
          </a:p>
        </p:txBody>
      </p:sp>
    </p:spTree>
    <p:extLst>
      <p:ext uri="{BB962C8B-B14F-4D97-AF65-F5344CB8AC3E}">
        <p14:creationId xmlns:p14="http://schemas.microsoft.com/office/powerpoint/2010/main" val="2167758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5594C5-008F-B3F4-DDBA-CA92E4BA8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7664" y="1484784"/>
            <a:ext cx="6735576" cy="352839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Wholesale and retail electricity markets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heavily regulated because of worries about companies' ability to gain excess profits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 excess profitability issues do exist in electricity markets, there is a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backdrop of the additional </a:t>
            </a:r>
            <a:r>
              <a:rPr lang="en-US" sz="1800" u="sng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subsidised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renewables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gradually reducing the profitability of fossil fuel generators and active switching and price regulation limiting retailers' profitability.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Assuming that the crisis created opportunities for excess profits, the issue is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(re-)capture them to benefit consumers/citizens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Economic theory says the best way to do this is by directly taxing excess profits.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2B5FD0-503A-4A46-7D78-5FF8AE6C5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011" y="188640"/>
            <a:ext cx="6735576" cy="820653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</a:rPr>
              <a:t>Excess profits in the electricity system</a:t>
            </a:r>
          </a:p>
        </p:txBody>
      </p:sp>
    </p:spTree>
    <p:extLst>
      <p:ext uri="{BB962C8B-B14F-4D97-AF65-F5344CB8AC3E}">
        <p14:creationId xmlns:p14="http://schemas.microsoft.com/office/powerpoint/2010/main" val="2699501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5594C5-008F-B3F4-DDBA-CA92E4BA8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19672" y="1268760"/>
            <a:ext cx="6735576" cy="352839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Renewable support and carbon pricing mechanisms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raise excess profitability issues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Renewable support design has traditionally been about offering higher support prices to renewables than the market price.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preferred support mechanism for renewables in Europe is now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procurement auction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which locks in a price for a fixed period.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Retail tariff models can help stabilise bills by allocating the benefits (and costs) of </a:t>
            </a:r>
            <a:r>
              <a:rPr lang="en-GB" sz="1800" u="sng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CfD</a:t>
            </a:r>
            <a:r>
              <a:rPr lang="en-GB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contracts among consumers or specific consumer groups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crisis has 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raised important issues as to whether low-carbon generation, which is beyond its initial subsidised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fixed price period, </a:t>
            </a:r>
            <a:r>
              <a:rPr lang="en-US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 be allowed to earn fossil fuel price-related rents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2B5FD0-503A-4A46-7D78-5FF8AE6C5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011" y="188640"/>
            <a:ext cx="6735576" cy="820653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</a:rPr>
              <a:t>Renewable support schemes </a:t>
            </a:r>
            <a:br>
              <a:rPr lang="en-US" sz="2000" b="1" dirty="0">
                <a:solidFill>
                  <a:schemeClr val="tx1"/>
                </a:solidFill>
              </a:rPr>
            </a:br>
            <a:r>
              <a:rPr lang="en-US" sz="2000" b="1" dirty="0">
                <a:solidFill>
                  <a:schemeClr val="tx1"/>
                </a:solidFill>
              </a:rPr>
              <a:t>and positional rents</a:t>
            </a:r>
          </a:p>
        </p:txBody>
      </p:sp>
    </p:spTree>
    <p:extLst>
      <p:ext uri="{BB962C8B-B14F-4D97-AF65-F5344CB8AC3E}">
        <p14:creationId xmlns:p14="http://schemas.microsoft.com/office/powerpoint/2010/main" val="345378696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PRG Presentations">
      <a:majorFont>
        <a:latin typeface="Palatino Linotype"/>
        <a:ea typeface=""/>
        <a:cs typeface=""/>
      </a:majorFont>
      <a:minorFont>
        <a:latin typeface="Cambr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PRG Presentations">
      <a:majorFont>
        <a:latin typeface="Palatino Linotype"/>
        <a:ea typeface=""/>
        <a:cs typeface=""/>
      </a:majorFont>
      <a:minorFont>
        <a:latin typeface="Cambr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prstDash val="solid"/>
          <a:tailEnd type="none" w="sm" len="sm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76200" cmpd="dbl">
          <a:solidFill>
            <a:srgbClr val="00B050"/>
          </a:solidFill>
          <a:prstDash val="sysDash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4335735</TotalTime>
  <Words>957</Words>
  <Application>Microsoft Office PowerPoint</Application>
  <PresentationFormat>On-screen Show (4:3)</PresentationFormat>
  <Paragraphs>101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Cambria</vt:lpstr>
      <vt:lpstr>Myriad Pro</vt:lpstr>
      <vt:lpstr>Palatino</vt:lpstr>
      <vt:lpstr>Palatino Linotype</vt:lpstr>
      <vt:lpstr>Times New Roman</vt:lpstr>
      <vt:lpstr>Verdana</vt:lpstr>
      <vt:lpstr>1_Custom Design</vt:lpstr>
      <vt:lpstr>Custom Design</vt:lpstr>
      <vt:lpstr> EU Energy Policy Lessons from the 2021-23 Energy Crisis </vt:lpstr>
      <vt:lpstr> Wholesale natural gas prices reached historically unprecedented levels, have come down</vt:lpstr>
      <vt:lpstr>Carbon prices were at historic highs! Finally!!</vt:lpstr>
      <vt:lpstr>Wholesale electricity prices were at historically high levels but remain elevated due to carbon price</vt:lpstr>
      <vt:lpstr>Following the crisis,  what do we now know about electricity market design?</vt:lpstr>
      <vt:lpstr>Wholesale market design principles</vt:lpstr>
      <vt:lpstr>Retail market design principles</vt:lpstr>
      <vt:lpstr>Excess profits in the electricity system</vt:lpstr>
      <vt:lpstr>Renewable support schemes  and positional rents</vt:lpstr>
      <vt:lpstr>Emergency intervention principles</vt:lpstr>
      <vt:lpstr>Further Reading</vt:lpstr>
    </vt:vector>
  </TitlesOfParts>
  <Company>eprg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sl492</dc:creator>
  <cp:lastModifiedBy>Jacque  Woolley</cp:lastModifiedBy>
  <cp:revision>2582</cp:revision>
  <cp:lastPrinted>2024-04-26T08:36:36Z</cp:lastPrinted>
  <dcterms:created xsi:type="dcterms:W3CDTF">2008-10-17T15:10:14Z</dcterms:created>
  <dcterms:modified xsi:type="dcterms:W3CDTF">2024-05-09T09:42:39Z</dcterms:modified>
</cp:coreProperties>
</file>