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heme/theme2.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FD5D8_1CF3A8F6.xml" ContentType="application/vnd.ms-powerpoint.comments+xml"/>
  <Override PartName="/ppt/tags/tag141.xml" ContentType="application/vnd.openxmlformats-officedocument.presentationml.tags+xml"/>
  <Override PartName="/ppt/notesSlides/notesSlide5.xml" ContentType="application/vnd.openxmlformats-officedocument.presentationml.notesSlide+xml"/>
  <Override PartName="/ppt/comments/modernComment_7FFFD62F_4815059F.xml" ContentType="application/vnd.ms-powerpoint.comments+xml"/>
  <Override PartName="/ppt/notesSlides/notesSlide6.xml" ContentType="application/vnd.openxmlformats-officedocument.presentationml.notesSlide+xml"/>
  <Override PartName="/ppt/comments/modernComment_7FFFD898_672FC181.xml" ContentType="application/vnd.ms-powerpoint.comments+xml"/>
  <Override PartName="/ppt/notesSlides/notesSlide7.xml" ContentType="application/vnd.openxmlformats-officedocument.presentationml.notesSlide+xml"/>
  <Override PartName="/ppt/comments/modernComment_7FFFD899_D3DE7FED.xml" ContentType="application/vnd.ms-powerpoint.comments+xml"/>
  <Override PartName="/ppt/notesSlides/notesSlide8.xml" ContentType="application/vnd.openxmlformats-officedocument.presentationml.notesSlide+xml"/>
  <Override PartName="/ppt/comments/modernComment_7FFFD89A_9A3438C8.xml" ContentType="application/vnd.ms-powerpoint.comments+xml"/>
  <Override PartName="/ppt/tags/tag142.xml" ContentType="application/vnd.openxmlformats-officedocument.presentationml.tags+xml"/>
  <Override PartName="/ppt/notesSlides/notesSlide9.xml" ContentType="application/vnd.openxmlformats-officedocument.presentationml.notesSlide+xml"/>
  <Override PartName="/ppt/comments/modernComment_7FFFEF57_54EDD5C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7FFFEF58_BEFDB237.xml" ContentType="application/vnd.ms-powerpoint.comments+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sldIdLst>
    <p:sldId id="274" r:id="rId5"/>
    <p:sldId id="301" r:id="rId6"/>
    <p:sldId id="2147473011" r:id="rId7"/>
    <p:sldId id="2147472856" r:id="rId8"/>
    <p:sldId id="2147472943" r:id="rId9"/>
    <p:sldId id="2147473560" r:id="rId10"/>
    <p:sldId id="2147473561" r:id="rId11"/>
    <p:sldId id="2147473562" r:id="rId12"/>
    <p:sldId id="2147479383" r:id="rId13"/>
    <p:sldId id="2147479384" r:id="rId14"/>
    <p:sldId id="2147479385" r:id="rId15"/>
  </p:sldIdLst>
  <p:sldSz cx="12192000" cy="6858000"/>
  <p:notesSz cx="6645275" cy="9775825"/>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151604-9E03-C2D0-3BBB-4658F5F1D86A}" name="Gimenez, Mathieu" initials="GM" userId="S::mgimenez@compasslexecon.com::ee14c72f-4a7e-4f12-bfd1-c31a481ad066" providerId="AD"/>
  <p188:author id="{40E2B104-3FFA-D2B4-75ED-A066D0641FAF}" name="Clémence Rainaut" initials="CR" userId="Clémence Rainaut" providerId="None"/>
  <p188:author id="{B4B09A20-0C34-087A-ED00-2B764BF4C3AD}" name="Roques, Fabien" initials="RF" userId="S::froques@compasslexecon.com::10ec54c2-7efe-4f64-bc98-ee3a45d5b72f" providerId="AD"/>
  <p188:author id="{45861A22-DF7A-AD1F-C12D-3090D26F82CD}" name="Augustin Lorne" initials="AL" userId="Augustin Lorne" providerId="None"/>
  <p188:author id="{F4E71F69-EBDA-1BAD-9791-18270DC3D084}" name="Amadio, Maxime" initials="AM" userId="S::mamadio@compasslexecon.com::d07cde5a-b8e5-426b-ace8-b92fd13cc050" providerId="AD"/>
  <p188:author id="{6D79E39B-78D3-CFE4-85F3-F815973ECA2F}" name="Verhaeghe, Charles" initials="VC" userId="S::cverhaeghe@Compasslexecon.com::42ff1e62-ab56-4b69-8b3a-4fafac31e2b1" providerId="AD"/>
  <p188:author id="{DFBB39CB-FF7B-A809-EB8A-065E55BDE5C1}" name="Lorne, Augustin" initials="LA" userId="S::alorne@compasslexecon.com::fce5aa12-6480-4462-9573-48bdede18f1e" providerId="AD"/>
  <p188:author id="{11EAA1D3-D6D7-27C6-149B-78997DADB20D}" name="Compass Lexecon" initials="CL" userId="Compass Lexecon" providerId="None"/>
  <p188:author id="{B5414CE1-FCC8-E1C1-DBAE-1C6359D75A20}" name="Fabien Roques" initials="FR" userId="Fabien Roque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CAD5E9"/>
    <a:srgbClr val="5F81BD"/>
    <a:srgbClr val="C00000"/>
    <a:srgbClr val="000000"/>
    <a:srgbClr val="7F7F7F"/>
    <a:srgbClr val="F3C6F5"/>
    <a:srgbClr val="80E0E4"/>
    <a:srgbClr val="DDDDDD"/>
    <a:srgbClr val="DC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027"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7FFFD5D8_1CF3A8F6.xml><?xml version="1.0" encoding="utf-8"?>
<p188:cmLst xmlns:a="http://schemas.openxmlformats.org/drawingml/2006/main" xmlns:r="http://schemas.openxmlformats.org/officeDocument/2006/relationships" xmlns:p188="http://schemas.microsoft.com/office/powerpoint/2018/8/main">
  <p188:cm id="{45689323-2FB2-4F97-B215-B2C81E53240B}" authorId="{DFBB39CB-FF7B-A809-EB8A-065E55BDE5C1}" status="resolved" created="2024-05-15T11:47:27.374" complete="100000">
    <pc:sldMkLst xmlns:pc="http://schemas.microsoft.com/office/powerpoint/2013/main/command">
      <pc:docMk/>
      <pc:sldMk cId="485730550" sldId="2147472856"/>
    </pc:sldMkLst>
    <p188:txBody>
      <a:bodyPr/>
      <a:lstStyle/>
      <a:p>
        <a:r>
          <a:rPr lang="fr-FR"/>
          <a:t>formatting</a:t>
        </a:r>
      </a:p>
    </p188:txBody>
  </p188:cm>
  <p188:cm id="{B591A558-7ED3-4C25-B0B1-199F406A21DA}" authorId="{DFBB39CB-FF7B-A809-EB8A-065E55BDE5C1}" created="2024-05-15T11:48:02.079">
    <pc:sldMkLst xmlns:pc="http://schemas.microsoft.com/office/powerpoint/2013/main/command">
      <pc:docMk/>
      <pc:sldMk cId="485730550" sldId="2147472856"/>
    </pc:sldMkLst>
    <p188:txBody>
      <a:bodyPr/>
      <a:lstStyle/>
      <a:p>
        <a:r>
          <a:rPr lang="fr-FR"/>
          <a:t>Structure à suivre dans la suite de la présentation</a:t>
        </a:r>
      </a:p>
    </p188:txBody>
  </p188:cm>
</p188:cmLst>
</file>

<file path=ppt/comments/modernComment_7FFFD62F_4815059F.xml><?xml version="1.0" encoding="utf-8"?>
<p188:cmLst xmlns:a="http://schemas.openxmlformats.org/drawingml/2006/main" xmlns:r="http://schemas.openxmlformats.org/officeDocument/2006/relationships" xmlns:p188="http://schemas.microsoft.com/office/powerpoint/2018/8/main">
  <p188:cm id="{D758102E-106D-4E80-BA61-F5DE4E289DF1}" authorId="{B5414CE1-FCC8-E1C1-DBAE-1C6359D75A20}" status="resolved" created="2024-05-15T11:31:27.917" complete="100000">
    <pc:sldMkLst xmlns:pc="http://schemas.microsoft.com/office/powerpoint/2013/main/command">
      <pc:docMk/>
      <pc:sldMk cId="1209337247" sldId="2147472943"/>
    </pc:sldMkLst>
    <p188:txBody>
      <a:bodyPr/>
      <a:lstStyle/>
      <a:p>
        <a:r>
          <a:rPr lang="en-GB"/>
          <a:t>Pour le 4 ajouter les grandes familles d'approche</a:t>
        </a:r>
      </a:p>
    </p188:txBody>
  </p188:cm>
  <p188:cm id="{58E4E5F2-D28F-42EA-8A18-D255CA1D2BC6}" authorId="{DFBB39CB-FF7B-A809-EB8A-065E55BDE5C1}" status="resolved" created="2024-05-15T11:54:00.652" complete="100000">
    <pc:sldMkLst xmlns:pc="http://schemas.microsoft.com/office/powerpoint/2013/main/command">
      <pc:docMk/>
      <pc:sldMk cId="1209337247" sldId="2147472943"/>
    </pc:sldMkLst>
    <p188:txBody>
      <a:bodyPr/>
      <a:lstStyle/>
      <a:p>
        <a:r>
          <a:rPr lang="fr-FR"/>
          <a:t>Il manque des boites pour le point 4 - ajouter les options. Reprendre le formatting de cette diapo </a:t>
        </a:r>
      </a:p>
    </p188:txBody>
  </p188:cm>
</p188:cmLst>
</file>

<file path=ppt/comments/modernComment_7FFFD898_672FC181.xml><?xml version="1.0" encoding="utf-8"?>
<p188:cmLst xmlns:a="http://schemas.openxmlformats.org/drawingml/2006/main" xmlns:r="http://schemas.openxmlformats.org/officeDocument/2006/relationships" xmlns:p188="http://schemas.microsoft.com/office/powerpoint/2018/8/main">
  <p188:cm id="{7493FB25-6986-41C8-B0AC-EAC4AA81754E}" authorId="{DFBB39CB-FF7B-A809-EB8A-065E55BDE5C1}" created="2024-05-15T11:49:38.230">
    <pc:sldMkLst xmlns:pc="http://schemas.microsoft.com/office/powerpoint/2013/main/command">
      <pc:docMk/>
      <pc:sldMk cId="1731182977" sldId="2147473560"/>
    </pc:sldMkLst>
    <p188:txBody>
      <a:bodyPr/>
      <a:lstStyle/>
      <a:p>
        <a:r>
          <a:rPr lang="fr-FR"/>
          <a:t>Montrer les besoins systèmes Eurelectric SOS - flexibility / mutidimensional + RES targets 
Reprendre un diagramme pour reprendre les dimensiosn qui comptent dans le system planning 
Conceptualiser le côté plannification des besoins de sécurité 
Au delà des besoins systèmes, il y a un besoin de méthodologie et de métriques - sur la meme diapo</a:t>
        </a:r>
      </a:p>
    </p188:txBody>
  </p188:cm>
</p188:cmLst>
</file>

<file path=ppt/comments/modernComment_7FFFD899_D3DE7FED.xml><?xml version="1.0" encoding="utf-8"?>
<p188:cmLst xmlns:a="http://schemas.openxmlformats.org/drawingml/2006/main" xmlns:r="http://schemas.openxmlformats.org/officeDocument/2006/relationships" xmlns:p188="http://schemas.microsoft.com/office/powerpoint/2018/8/main">
  <p188:cm id="{F25E8D71-4D6B-4BD3-996A-5DE8BA800C68}" authorId="{DFBB39CB-FF7B-A809-EB8A-065E55BDE5C1}" created="2024-05-15T11:50:37.352">
    <pc:sldMkLst xmlns:pc="http://schemas.microsoft.com/office/powerpoint/2013/main/command">
      <pc:docMk/>
      <pc:sldMk cId="3554574317" sldId="2147473561"/>
    </pc:sldMkLst>
    <p188:txBody>
      <a:bodyPr/>
      <a:lstStyle/>
      <a:p>
        <a:r>
          <a:rPr lang="fr-FR"/>
          <a:t>Mettre un résumé des dimensions des problèmes sur les CfD - mettre les problèmes/ dimensions - quels problemes se posent pour un CfD ? 
1-2 diapo, mais 1 idéalement </a:t>
        </a:r>
      </a:p>
    </p188:txBody>
  </p188:cm>
</p188:cmLst>
</file>

<file path=ppt/comments/modernComment_7FFFD89A_9A3438C8.xml><?xml version="1.0" encoding="utf-8"?>
<p188:cmLst xmlns:a="http://schemas.openxmlformats.org/drawingml/2006/main" xmlns:r="http://schemas.openxmlformats.org/officeDocument/2006/relationships" xmlns:p188="http://schemas.microsoft.com/office/powerpoint/2018/8/main">
  <p188:cm id="{8EF4259B-3188-4EEB-A41A-D40B52D5A193}" authorId="{DFBB39CB-FF7B-A809-EB8A-065E55BDE5C1}" status="resolved" created="2024-05-15T11:51:27.566" complete="100000">
    <pc:sldMkLst xmlns:pc="http://schemas.microsoft.com/office/powerpoint/2013/main/command">
      <pc:docMk/>
      <pc:sldMk cId="2587113672" sldId="2147473562"/>
    </pc:sldMkLst>
    <p188:txBody>
      <a:bodyPr/>
      <a:lstStyle/>
      <a:p>
        <a:r>
          <a:rPr lang="fr-FR"/>
          <a:t>Zoom - redistribution des couts des contrats - résumé 1 slide sur les grandes familles d'options (levy, tax etc. ) 
Quelles sont les problématiques qui se posent là dessus ? 
Bien poser la problématique </a:t>
        </a:r>
      </a:p>
    </p188:txBody>
  </p188:cm>
</p188:cmLst>
</file>

<file path=ppt/comments/modernComment_7FFFEF57_54EDD5CF.xml><?xml version="1.0" encoding="utf-8"?>
<p188:cmLst xmlns:a="http://schemas.openxmlformats.org/drawingml/2006/main" xmlns:r="http://schemas.openxmlformats.org/officeDocument/2006/relationships" xmlns:p188="http://schemas.microsoft.com/office/powerpoint/2018/8/main">
  <p188:cm id="{C909EE13-DB6E-46E8-B2AF-F86430E52413}" authorId="{DFBB39CB-FF7B-A809-EB8A-065E55BDE5C1}" status="resolved" created="2024-05-15T11:52:15.246">
    <pc:sldMkLst xmlns:pc="http://schemas.microsoft.com/office/powerpoint/2013/main/command">
      <pc:docMk/>
      <pc:sldMk cId="1330878466" sldId="2147473563"/>
    </pc:sldMkLst>
    <p188:replyLst>
      <p188:reply id="{81022B35-2018-46B0-87AB-B10D1BF1EB06}" authorId="{DFBB39CB-FF7B-A809-EB8A-065E55BDE5C1}" created="2024-05-16T11:50:40.500">
        <p188:txBody>
          <a:bodyPr/>
          <a:lstStyle/>
          <a:p>
            <a:r>
              <a:rPr lang="fr-FR"/>
              <a:t>-	Approche historique : balancing test
-	La conclusion des deux dernières diapos sur le besoin de revisiter le B test et donner de la prévisibilité</a:t>
            </a:r>
          </a:p>
        </p188:txBody>
      </p188:reply>
    </p188:replyLst>
    <p188:txBody>
      <a:bodyPr/>
      <a:lstStyle/>
      <a:p>
        <a:r>
          <a:rPr lang="fr-FR"/>
          <a:t>Résumé de la présentation competition issues 
Résumer le balancing test - il faut revisiter le BT à la lumière du changement de contexte - conclure en disant qu'il faut reviser les guidelines </a:t>
        </a:r>
      </a:p>
    </p188:txBody>
  </p188:cm>
</p188:cmLst>
</file>

<file path=ppt/comments/modernComment_7FFFEF58_BEFDB237.xml><?xml version="1.0" encoding="utf-8"?>
<p188:cmLst xmlns:a="http://schemas.openxmlformats.org/drawingml/2006/main" xmlns:r="http://schemas.openxmlformats.org/officeDocument/2006/relationships" xmlns:p188="http://schemas.microsoft.com/office/powerpoint/2018/8/main">
  <p188:cm id="{E78FC3D5-1F07-43A2-A680-33EF1C006BA2}" authorId="{DFBB39CB-FF7B-A809-EB8A-065E55BDE5C1}" status="resolved" created="2024-05-15T11:53:20.002">
    <pc:sldMkLst xmlns:pc="http://schemas.microsoft.com/office/powerpoint/2013/main/command">
      <pc:docMk/>
      <pc:sldMk cId="2840203906" sldId="2147473564"/>
    </pc:sldMkLst>
    <p188:txBody>
      <a:bodyPr/>
      <a:lstStyle/>
      <a:p>
        <a:r>
          <a:rPr lang="fr-FR"/>
          <a:t>Mettre l'ensemble de nos rapports avec les liens 
Eurelectric reports 
Rapport competition publié GCLC paper book LT contract  + the analysis 
Publication 2017 marché hybrides avec D; Finon (screenshot et ou lien)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C9B60B-0C2D-42A5-9AE6-635612DDAE8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300A7FA4-B1C5-4784-A498-6DA58B3DAC5A}">
      <dgm:prSet phldrT="[Text]" custT="1"/>
      <dgm:spPr/>
      <dgm:t>
        <a:bodyPr/>
        <a:lstStyle/>
        <a:p>
          <a:r>
            <a:rPr lang="en-GB" sz="1200" b="1" u="none" dirty="0"/>
            <a:t>Pro-competitive effects</a:t>
          </a:r>
        </a:p>
      </dgm:t>
    </dgm:pt>
    <dgm:pt modelId="{B9756D49-409E-41DC-A501-1B88859BA328}" type="parTrans" cxnId="{3D6ABA84-0797-45F5-BA8A-590E3546CDCF}">
      <dgm:prSet/>
      <dgm:spPr/>
      <dgm:t>
        <a:bodyPr/>
        <a:lstStyle/>
        <a:p>
          <a:endParaRPr lang="en-GB" sz="1200"/>
        </a:p>
      </dgm:t>
    </dgm:pt>
    <dgm:pt modelId="{86D9CCF4-52E7-4DDD-AA5D-F41EF95ADEAB}" type="sibTrans" cxnId="{3D6ABA84-0797-45F5-BA8A-590E3546CDCF}">
      <dgm:prSet/>
      <dgm:spPr/>
      <dgm:t>
        <a:bodyPr/>
        <a:lstStyle/>
        <a:p>
          <a:endParaRPr lang="en-GB" sz="1200"/>
        </a:p>
      </dgm:t>
    </dgm:pt>
    <dgm:pt modelId="{0AFA7DB6-16C5-487D-AB93-8F7BD4575F51}">
      <dgm:prSet phldrT="[Text]" custT="1"/>
      <dgm:spPr/>
      <dgm:t>
        <a:bodyPr/>
        <a:lstStyle/>
        <a:p>
          <a:r>
            <a:rPr lang="en-GB" sz="1200" b="1" u="none" dirty="0"/>
            <a:t>Anti-competitive effects</a:t>
          </a:r>
        </a:p>
      </dgm:t>
    </dgm:pt>
    <dgm:pt modelId="{E3170027-FFE1-4672-BAE8-CA5E68C3C822}" type="parTrans" cxnId="{4DBEACCF-4263-4E69-AD76-9BA3BC67AB6D}">
      <dgm:prSet/>
      <dgm:spPr/>
      <dgm:t>
        <a:bodyPr/>
        <a:lstStyle/>
        <a:p>
          <a:endParaRPr lang="en-GB" sz="1200"/>
        </a:p>
      </dgm:t>
    </dgm:pt>
    <dgm:pt modelId="{07742282-902A-4100-A5AB-AA35F02A0945}" type="sibTrans" cxnId="{4DBEACCF-4263-4E69-AD76-9BA3BC67AB6D}">
      <dgm:prSet/>
      <dgm:spPr/>
      <dgm:t>
        <a:bodyPr/>
        <a:lstStyle/>
        <a:p>
          <a:endParaRPr lang="en-GB" sz="1200"/>
        </a:p>
      </dgm:t>
    </dgm:pt>
    <dgm:pt modelId="{B9311DC9-C31D-459A-ACF7-2AA744CB4EF1}">
      <dgm:prSet custT="1"/>
      <dgm:spPr>
        <a:solidFill>
          <a:schemeClr val="accent5"/>
        </a:solidFill>
      </dgm:spPr>
      <dgm:t>
        <a:bodyPr/>
        <a:lstStyle/>
        <a:p>
          <a:r>
            <a:rPr lang="en-GB" sz="1200" u="none" dirty="0"/>
            <a:t>Dry up spot market liquidity</a:t>
          </a:r>
        </a:p>
      </dgm:t>
    </dgm:pt>
    <dgm:pt modelId="{D6DFCA90-5813-4CD6-8BD6-E22C79565E65}" type="parTrans" cxnId="{A9ADA0A8-7129-4B37-8D52-D4F14FB7E886}">
      <dgm:prSet/>
      <dgm:spPr/>
      <dgm:t>
        <a:bodyPr/>
        <a:lstStyle/>
        <a:p>
          <a:endParaRPr lang="en-GB" sz="1200"/>
        </a:p>
      </dgm:t>
    </dgm:pt>
    <dgm:pt modelId="{B647EB72-4A6A-42B1-8AC0-66F160B94C0A}" type="sibTrans" cxnId="{A9ADA0A8-7129-4B37-8D52-D4F14FB7E886}">
      <dgm:prSet/>
      <dgm:spPr/>
      <dgm:t>
        <a:bodyPr/>
        <a:lstStyle/>
        <a:p>
          <a:endParaRPr lang="en-GB" sz="1200"/>
        </a:p>
      </dgm:t>
    </dgm:pt>
    <dgm:pt modelId="{0AAA4A3A-15C6-4257-B904-EAFFC856A94A}">
      <dgm:prSet phldrT="[Text]" custT="1"/>
      <dgm:spPr>
        <a:solidFill>
          <a:schemeClr val="accent5"/>
        </a:solidFill>
      </dgm:spPr>
      <dgm:t>
        <a:bodyPr/>
        <a:lstStyle/>
        <a:p>
          <a:r>
            <a:rPr lang="en-GB" sz="1200" u="none" dirty="0"/>
            <a:t>Foreclosure of actual or potential rivals</a:t>
          </a:r>
        </a:p>
      </dgm:t>
    </dgm:pt>
    <dgm:pt modelId="{63CA35D9-A69C-471E-ABCD-524ABC7C9504}" type="parTrans" cxnId="{6CBF95D5-4145-4A84-96FC-9A2817C0A59E}">
      <dgm:prSet/>
      <dgm:spPr/>
      <dgm:t>
        <a:bodyPr/>
        <a:lstStyle/>
        <a:p>
          <a:endParaRPr lang="en-GB" sz="1200"/>
        </a:p>
      </dgm:t>
    </dgm:pt>
    <dgm:pt modelId="{5D5F64A0-4561-46C3-BDFB-14284C9EFC6A}" type="sibTrans" cxnId="{6CBF95D5-4145-4A84-96FC-9A2817C0A59E}">
      <dgm:prSet/>
      <dgm:spPr/>
      <dgm:t>
        <a:bodyPr/>
        <a:lstStyle/>
        <a:p>
          <a:endParaRPr lang="en-GB" sz="1200"/>
        </a:p>
      </dgm:t>
    </dgm:pt>
    <dgm:pt modelId="{D9C18960-6E79-41E4-8B7E-050F1D32E309}">
      <dgm:prSet phldrT="[Text]" custT="1"/>
      <dgm:spPr>
        <a:solidFill>
          <a:schemeClr val="accent2"/>
        </a:solidFill>
      </dgm:spPr>
      <dgm:t>
        <a:bodyPr/>
        <a:lstStyle/>
        <a:p>
          <a:r>
            <a:rPr lang="en-GB" sz="1200" u="none" dirty="0"/>
            <a:t>Facilitates / coordinates investment</a:t>
          </a:r>
        </a:p>
      </dgm:t>
    </dgm:pt>
    <dgm:pt modelId="{A465654F-38F0-451A-8908-8CB075F59CCA}" type="parTrans" cxnId="{46BD4F69-0AAA-4D03-A157-23EA93DEB95F}">
      <dgm:prSet/>
      <dgm:spPr/>
      <dgm:t>
        <a:bodyPr/>
        <a:lstStyle/>
        <a:p>
          <a:endParaRPr lang="en-GB" sz="1200"/>
        </a:p>
      </dgm:t>
    </dgm:pt>
    <dgm:pt modelId="{2F52C9A0-98E2-4AC2-9624-67C3B189DCA1}" type="sibTrans" cxnId="{46BD4F69-0AAA-4D03-A157-23EA93DEB95F}">
      <dgm:prSet/>
      <dgm:spPr/>
      <dgm:t>
        <a:bodyPr/>
        <a:lstStyle/>
        <a:p>
          <a:endParaRPr lang="en-GB" sz="1200"/>
        </a:p>
      </dgm:t>
    </dgm:pt>
    <dgm:pt modelId="{A6D3ED00-A246-4893-8287-5A19DF2A862F}">
      <dgm:prSet phldrT="[Text]" custT="1"/>
      <dgm:spPr>
        <a:solidFill>
          <a:schemeClr val="accent2"/>
        </a:solidFill>
      </dgm:spPr>
      <dgm:t>
        <a:bodyPr/>
        <a:lstStyle/>
        <a:p>
          <a:r>
            <a:rPr lang="en-GB" sz="1200" u="none" dirty="0"/>
            <a:t>Mitigate risk of market power abuse in the spot market</a:t>
          </a:r>
        </a:p>
      </dgm:t>
    </dgm:pt>
    <dgm:pt modelId="{0D686E24-097C-463B-8262-6F5685715CDB}" type="parTrans" cxnId="{0FC0C630-E494-4EDB-AC9B-2FB382FCF36C}">
      <dgm:prSet/>
      <dgm:spPr/>
      <dgm:t>
        <a:bodyPr/>
        <a:lstStyle/>
        <a:p>
          <a:endParaRPr lang="en-GB" sz="1200"/>
        </a:p>
      </dgm:t>
    </dgm:pt>
    <dgm:pt modelId="{0B7B4736-8237-44EF-ADE5-5C06B096CE8B}" type="sibTrans" cxnId="{0FC0C630-E494-4EDB-AC9B-2FB382FCF36C}">
      <dgm:prSet/>
      <dgm:spPr/>
      <dgm:t>
        <a:bodyPr/>
        <a:lstStyle/>
        <a:p>
          <a:endParaRPr lang="en-GB" sz="1200"/>
        </a:p>
      </dgm:t>
    </dgm:pt>
    <dgm:pt modelId="{B00F2D96-BC9B-49FE-BD59-BB41FC4408F0}" type="pres">
      <dgm:prSet presAssocID="{EFC9B60B-0C2D-42A5-9AE6-635612DDAE87}" presName="outerComposite" presStyleCnt="0">
        <dgm:presLayoutVars>
          <dgm:chMax val="2"/>
          <dgm:animLvl val="lvl"/>
          <dgm:resizeHandles val="exact"/>
        </dgm:presLayoutVars>
      </dgm:prSet>
      <dgm:spPr/>
    </dgm:pt>
    <dgm:pt modelId="{D71D6C05-7DBF-4B49-BCD1-7567DDFEFDDE}" type="pres">
      <dgm:prSet presAssocID="{EFC9B60B-0C2D-42A5-9AE6-635612DDAE87}" presName="dummyMaxCanvas" presStyleCnt="0"/>
      <dgm:spPr/>
    </dgm:pt>
    <dgm:pt modelId="{65CB8C06-E7CE-467C-A47A-DAD956C98F05}" type="pres">
      <dgm:prSet presAssocID="{EFC9B60B-0C2D-42A5-9AE6-635612DDAE87}" presName="parentComposite" presStyleCnt="0"/>
      <dgm:spPr/>
    </dgm:pt>
    <dgm:pt modelId="{76AEE25F-24C4-462A-936C-31789AE54793}" type="pres">
      <dgm:prSet presAssocID="{EFC9B60B-0C2D-42A5-9AE6-635612DDAE87}" presName="parent1" presStyleLbl="alignAccFollowNode1" presStyleIdx="0" presStyleCnt="4" custScaleX="130646" custScaleY="58268">
        <dgm:presLayoutVars>
          <dgm:chMax val="4"/>
        </dgm:presLayoutVars>
      </dgm:prSet>
      <dgm:spPr/>
    </dgm:pt>
    <dgm:pt modelId="{82266CE1-B265-495B-897B-691CCA4EC9C6}" type="pres">
      <dgm:prSet presAssocID="{EFC9B60B-0C2D-42A5-9AE6-635612DDAE87}" presName="parent2" presStyleLbl="alignAccFollowNode1" presStyleIdx="1" presStyleCnt="4" custScaleX="130646" custScaleY="58268" custLinFactNeighborY="59159">
        <dgm:presLayoutVars>
          <dgm:chMax val="4"/>
        </dgm:presLayoutVars>
      </dgm:prSet>
      <dgm:spPr/>
    </dgm:pt>
    <dgm:pt modelId="{9AFC90E5-673A-4AAE-A240-93624C7416E1}" type="pres">
      <dgm:prSet presAssocID="{EFC9B60B-0C2D-42A5-9AE6-635612DDAE87}" presName="childrenComposite" presStyleCnt="0"/>
      <dgm:spPr/>
    </dgm:pt>
    <dgm:pt modelId="{C3661E61-77AA-4C06-9EFF-0CA28DF0828C}" type="pres">
      <dgm:prSet presAssocID="{EFC9B60B-0C2D-42A5-9AE6-635612DDAE87}" presName="dummyMaxCanvas_ChildArea" presStyleCnt="0"/>
      <dgm:spPr/>
    </dgm:pt>
    <dgm:pt modelId="{72DB9897-7639-43A4-B779-C7267C65D2FC}" type="pres">
      <dgm:prSet presAssocID="{EFC9B60B-0C2D-42A5-9AE6-635612DDAE87}" presName="fulcrum" presStyleLbl="alignAccFollowNode1" presStyleIdx="2" presStyleCnt="4"/>
      <dgm:spPr>
        <a:solidFill>
          <a:schemeClr val="tx2">
            <a:alpha val="90000"/>
          </a:schemeClr>
        </a:solidFill>
      </dgm:spPr>
    </dgm:pt>
    <dgm:pt modelId="{816B94FF-8297-4E4C-A9C9-784B57C24A56}" type="pres">
      <dgm:prSet presAssocID="{EFC9B60B-0C2D-42A5-9AE6-635612DDAE87}" presName="balance_22" presStyleLbl="alignAccFollowNode1" presStyleIdx="3" presStyleCnt="4" custAng="622783" custLinFactNeighborY="94002">
        <dgm:presLayoutVars>
          <dgm:bulletEnabled val="1"/>
        </dgm:presLayoutVars>
      </dgm:prSet>
      <dgm:spPr>
        <a:solidFill>
          <a:schemeClr val="tx2">
            <a:alpha val="90000"/>
          </a:schemeClr>
        </a:solidFill>
      </dgm:spPr>
    </dgm:pt>
    <dgm:pt modelId="{0B93DEBE-7706-41E6-85E6-5B72E1ADE9A6}" type="pres">
      <dgm:prSet presAssocID="{EFC9B60B-0C2D-42A5-9AE6-635612DDAE87}" presName="right_22_1" presStyleLbl="node1" presStyleIdx="0" presStyleCnt="4" custScaleX="115576" custLinFactNeighborX="-3402" custLinFactNeighborY="22219">
        <dgm:presLayoutVars>
          <dgm:bulletEnabled val="1"/>
        </dgm:presLayoutVars>
      </dgm:prSet>
      <dgm:spPr/>
    </dgm:pt>
    <dgm:pt modelId="{E4BF32AB-CB8D-4AAD-8786-545BD31D93E1}" type="pres">
      <dgm:prSet presAssocID="{EFC9B60B-0C2D-42A5-9AE6-635612DDAE87}" presName="right_22_2" presStyleLbl="node1" presStyleIdx="1" presStyleCnt="4" custScaleX="115576" custLinFactNeighborX="-3402" custLinFactNeighborY="23997">
        <dgm:presLayoutVars>
          <dgm:bulletEnabled val="1"/>
        </dgm:presLayoutVars>
      </dgm:prSet>
      <dgm:spPr/>
    </dgm:pt>
    <dgm:pt modelId="{2066CDF3-E95B-4148-96A0-E229235C47DB}" type="pres">
      <dgm:prSet presAssocID="{EFC9B60B-0C2D-42A5-9AE6-635612DDAE87}" presName="left_22_1" presStyleLbl="node1" presStyleIdx="2" presStyleCnt="4" custScaleX="115576" custLinFactNeighborX="-1896" custLinFactNeighborY="-16885">
        <dgm:presLayoutVars>
          <dgm:bulletEnabled val="1"/>
        </dgm:presLayoutVars>
      </dgm:prSet>
      <dgm:spPr/>
    </dgm:pt>
    <dgm:pt modelId="{F8236723-A18A-4C93-87B7-C95AC527BE2B}" type="pres">
      <dgm:prSet presAssocID="{EFC9B60B-0C2D-42A5-9AE6-635612DDAE87}" presName="left_22_2" presStyleLbl="node1" presStyleIdx="3" presStyleCnt="4" custScaleX="115576" custLinFactNeighborX="-2528" custLinFactNeighborY="-15177">
        <dgm:presLayoutVars>
          <dgm:bulletEnabled val="1"/>
        </dgm:presLayoutVars>
      </dgm:prSet>
      <dgm:spPr/>
    </dgm:pt>
  </dgm:ptLst>
  <dgm:cxnLst>
    <dgm:cxn modelId="{21AA4210-0399-46AA-A0B2-C90301F83A88}" type="presOf" srcId="{300A7FA4-B1C5-4784-A498-6DA58B3DAC5A}" destId="{76AEE25F-24C4-462A-936C-31789AE54793}" srcOrd="0" destOrd="0" presId="urn:microsoft.com/office/officeart/2005/8/layout/balance1"/>
    <dgm:cxn modelId="{0FC0C630-E494-4EDB-AC9B-2FB382FCF36C}" srcId="{300A7FA4-B1C5-4784-A498-6DA58B3DAC5A}" destId="{A6D3ED00-A246-4893-8287-5A19DF2A862F}" srcOrd="1" destOrd="0" parTransId="{0D686E24-097C-463B-8262-6F5685715CDB}" sibTransId="{0B7B4736-8237-44EF-ADE5-5C06B096CE8B}"/>
    <dgm:cxn modelId="{46BD4F69-0AAA-4D03-A157-23EA93DEB95F}" srcId="{300A7FA4-B1C5-4784-A498-6DA58B3DAC5A}" destId="{D9C18960-6E79-41E4-8B7E-050F1D32E309}" srcOrd="0" destOrd="0" parTransId="{A465654F-38F0-451A-8908-8CB075F59CCA}" sibTransId="{2F52C9A0-98E2-4AC2-9624-67C3B189DCA1}"/>
    <dgm:cxn modelId="{3D6ABA84-0797-45F5-BA8A-590E3546CDCF}" srcId="{EFC9B60B-0C2D-42A5-9AE6-635612DDAE87}" destId="{300A7FA4-B1C5-4784-A498-6DA58B3DAC5A}" srcOrd="0" destOrd="0" parTransId="{B9756D49-409E-41DC-A501-1B88859BA328}" sibTransId="{86D9CCF4-52E7-4DDD-AA5D-F41EF95ADEAB}"/>
    <dgm:cxn modelId="{1DF9C493-3982-4D97-8D66-45101D04D7D4}" type="presOf" srcId="{0AAA4A3A-15C6-4257-B904-EAFFC856A94A}" destId="{E4BF32AB-CB8D-4AAD-8786-545BD31D93E1}" srcOrd="0" destOrd="0" presId="urn:microsoft.com/office/officeart/2005/8/layout/balance1"/>
    <dgm:cxn modelId="{E5A1209D-585E-4B15-8D28-2DEA229C79F8}" type="presOf" srcId="{EFC9B60B-0C2D-42A5-9AE6-635612DDAE87}" destId="{B00F2D96-BC9B-49FE-BD59-BB41FC4408F0}" srcOrd="0" destOrd="0" presId="urn:microsoft.com/office/officeart/2005/8/layout/balance1"/>
    <dgm:cxn modelId="{A9ADA0A8-7129-4B37-8D52-D4F14FB7E886}" srcId="{0AFA7DB6-16C5-487D-AB93-8F7BD4575F51}" destId="{B9311DC9-C31D-459A-ACF7-2AA744CB4EF1}" srcOrd="0" destOrd="0" parTransId="{D6DFCA90-5813-4CD6-8BD6-E22C79565E65}" sibTransId="{B647EB72-4A6A-42B1-8AC0-66F160B94C0A}"/>
    <dgm:cxn modelId="{17FA9DB7-E639-4593-9D5D-9D967148F3E4}" type="presOf" srcId="{0AFA7DB6-16C5-487D-AB93-8F7BD4575F51}" destId="{82266CE1-B265-495B-897B-691CCA4EC9C6}" srcOrd="0" destOrd="0" presId="urn:microsoft.com/office/officeart/2005/8/layout/balance1"/>
    <dgm:cxn modelId="{E7839FBD-1DD5-48C7-A927-F4C3585638E0}" type="presOf" srcId="{D9C18960-6E79-41E4-8B7E-050F1D32E309}" destId="{2066CDF3-E95B-4148-96A0-E229235C47DB}" srcOrd="0" destOrd="0" presId="urn:microsoft.com/office/officeart/2005/8/layout/balance1"/>
    <dgm:cxn modelId="{4DBEACCF-4263-4E69-AD76-9BA3BC67AB6D}" srcId="{EFC9B60B-0C2D-42A5-9AE6-635612DDAE87}" destId="{0AFA7DB6-16C5-487D-AB93-8F7BD4575F51}" srcOrd="1" destOrd="0" parTransId="{E3170027-FFE1-4672-BAE8-CA5E68C3C822}" sibTransId="{07742282-902A-4100-A5AB-AA35F02A0945}"/>
    <dgm:cxn modelId="{6CBF95D5-4145-4A84-96FC-9A2817C0A59E}" srcId="{0AFA7DB6-16C5-487D-AB93-8F7BD4575F51}" destId="{0AAA4A3A-15C6-4257-B904-EAFFC856A94A}" srcOrd="1" destOrd="0" parTransId="{63CA35D9-A69C-471E-ABCD-524ABC7C9504}" sibTransId="{5D5F64A0-4561-46C3-BDFB-14284C9EFC6A}"/>
    <dgm:cxn modelId="{542E3CF0-3DFD-426B-A187-FCBE609F5A5A}" type="presOf" srcId="{B9311DC9-C31D-459A-ACF7-2AA744CB4EF1}" destId="{0B93DEBE-7706-41E6-85E6-5B72E1ADE9A6}" srcOrd="0" destOrd="0" presId="urn:microsoft.com/office/officeart/2005/8/layout/balance1"/>
    <dgm:cxn modelId="{89D774F9-F842-403A-BFA4-16991DB4C28A}" type="presOf" srcId="{A6D3ED00-A246-4893-8287-5A19DF2A862F}" destId="{F8236723-A18A-4C93-87B7-C95AC527BE2B}" srcOrd="0" destOrd="0" presId="urn:microsoft.com/office/officeart/2005/8/layout/balance1"/>
    <dgm:cxn modelId="{8EC5E6D5-70B7-4893-969D-471380B6AD15}" type="presParOf" srcId="{B00F2D96-BC9B-49FE-BD59-BB41FC4408F0}" destId="{D71D6C05-7DBF-4B49-BCD1-7567DDFEFDDE}" srcOrd="0" destOrd="0" presId="urn:microsoft.com/office/officeart/2005/8/layout/balance1"/>
    <dgm:cxn modelId="{B90EC7BE-1098-46BF-99FB-7E0CE83A5AD8}" type="presParOf" srcId="{B00F2D96-BC9B-49FE-BD59-BB41FC4408F0}" destId="{65CB8C06-E7CE-467C-A47A-DAD956C98F05}" srcOrd="1" destOrd="0" presId="urn:microsoft.com/office/officeart/2005/8/layout/balance1"/>
    <dgm:cxn modelId="{AC4DBF9F-1E8C-4476-B959-91EE7FEEB6E4}" type="presParOf" srcId="{65CB8C06-E7CE-467C-A47A-DAD956C98F05}" destId="{76AEE25F-24C4-462A-936C-31789AE54793}" srcOrd="0" destOrd="0" presId="urn:microsoft.com/office/officeart/2005/8/layout/balance1"/>
    <dgm:cxn modelId="{F4644DF6-1BBC-4B77-A0DA-DD7519AFE96C}" type="presParOf" srcId="{65CB8C06-E7CE-467C-A47A-DAD956C98F05}" destId="{82266CE1-B265-495B-897B-691CCA4EC9C6}" srcOrd="1" destOrd="0" presId="urn:microsoft.com/office/officeart/2005/8/layout/balance1"/>
    <dgm:cxn modelId="{F0254945-4799-454F-BE90-2883EA44078E}" type="presParOf" srcId="{B00F2D96-BC9B-49FE-BD59-BB41FC4408F0}" destId="{9AFC90E5-673A-4AAE-A240-93624C7416E1}" srcOrd="2" destOrd="0" presId="urn:microsoft.com/office/officeart/2005/8/layout/balance1"/>
    <dgm:cxn modelId="{1DF59761-17AE-44A8-A9A2-156D14EECF74}" type="presParOf" srcId="{9AFC90E5-673A-4AAE-A240-93624C7416E1}" destId="{C3661E61-77AA-4C06-9EFF-0CA28DF0828C}" srcOrd="0" destOrd="0" presId="urn:microsoft.com/office/officeart/2005/8/layout/balance1"/>
    <dgm:cxn modelId="{3F0069C9-6E08-4EB7-9544-3D79A50B18AA}" type="presParOf" srcId="{9AFC90E5-673A-4AAE-A240-93624C7416E1}" destId="{72DB9897-7639-43A4-B779-C7267C65D2FC}" srcOrd="1" destOrd="0" presId="urn:microsoft.com/office/officeart/2005/8/layout/balance1"/>
    <dgm:cxn modelId="{B39F4408-065D-4E4F-A535-2B2CF19ACE87}" type="presParOf" srcId="{9AFC90E5-673A-4AAE-A240-93624C7416E1}" destId="{816B94FF-8297-4E4C-A9C9-784B57C24A56}" srcOrd="2" destOrd="0" presId="urn:microsoft.com/office/officeart/2005/8/layout/balance1"/>
    <dgm:cxn modelId="{8D5B04B9-71E8-4F94-85FF-48ABD24EC13D}" type="presParOf" srcId="{9AFC90E5-673A-4AAE-A240-93624C7416E1}" destId="{0B93DEBE-7706-41E6-85E6-5B72E1ADE9A6}" srcOrd="3" destOrd="0" presId="urn:microsoft.com/office/officeart/2005/8/layout/balance1"/>
    <dgm:cxn modelId="{D01DF640-7749-4E01-833C-84C85FB1C995}" type="presParOf" srcId="{9AFC90E5-673A-4AAE-A240-93624C7416E1}" destId="{E4BF32AB-CB8D-4AAD-8786-545BD31D93E1}" srcOrd="4" destOrd="0" presId="urn:microsoft.com/office/officeart/2005/8/layout/balance1"/>
    <dgm:cxn modelId="{2A979F81-0988-4025-986A-1F2CBBB16AC7}" type="presParOf" srcId="{9AFC90E5-673A-4AAE-A240-93624C7416E1}" destId="{2066CDF3-E95B-4148-96A0-E229235C47DB}" srcOrd="5" destOrd="0" presId="urn:microsoft.com/office/officeart/2005/8/layout/balance1"/>
    <dgm:cxn modelId="{A72A8A4A-078E-4A7B-AA81-40695E2DF2C7}" type="presParOf" srcId="{9AFC90E5-673A-4AAE-A240-93624C7416E1}" destId="{F8236723-A18A-4C93-87B7-C95AC527BE2B}" srcOrd="6"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EE25F-24C4-462A-936C-31789AE54793}">
      <dsp:nvSpPr>
        <dsp:cNvPr id="0" name=""/>
        <dsp:cNvSpPr/>
      </dsp:nvSpPr>
      <dsp:spPr>
        <a:xfrm>
          <a:off x="3773271" y="122813"/>
          <a:ext cx="1384128" cy="34295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none" kern="1200" dirty="0"/>
            <a:t>Pro-competitive effects</a:t>
          </a:r>
        </a:p>
      </dsp:txBody>
      <dsp:txXfrm>
        <a:off x="3783316" y="132858"/>
        <a:ext cx="1364038" cy="322865"/>
      </dsp:txXfrm>
    </dsp:sp>
    <dsp:sp modelId="{82266CE1-B265-495B-897B-691CCA4EC9C6}">
      <dsp:nvSpPr>
        <dsp:cNvPr id="0" name=""/>
        <dsp:cNvSpPr/>
      </dsp:nvSpPr>
      <dsp:spPr>
        <a:xfrm>
          <a:off x="5303588" y="471013"/>
          <a:ext cx="1384128" cy="34295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none" kern="1200" dirty="0"/>
            <a:t>Anti-competitive effects</a:t>
          </a:r>
        </a:p>
      </dsp:txBody>
      <dsp:txXfrm>
        <a:off x="5313633" y="481058"/>
        <a:ext cx="1364038" cy="322865"/>
      </dsp:txXfrm>
    </dsp:sp>
    <dsp:sp modelId="{72DB9897-7639-43A4-B779-C7267C65D2FC}">
      <dsp:nvSpPr>
        <dsp:cNvPr id="0" name=""/>
        <dsp:cNvSpPr/>
      </dsp:nvSpPr>
      <dsp:spPr>
        <a:xfrm>
          <a:off x="5009775" y="2501478"/>
          <a:ext cx="441437" cy="441437"/>
        </a:xfrm>
        <a:prstGeom prst="triangle">
          <a:avLst/>
        </a:prstGeom>
        <a:solidFill>
          <a:schemeClr val="tx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6B94FF-8297-4E4C-A9C9-784B57C24A56}">
      <dsp:nvSpPr>
        <dsp:cNvPr id="0" name=""/>
        <dsp:cNvSpPr/>
      </dsp:nvSpPr>
      <dsp:spPr>
        <a:xfrm rot="622783">
          <a:off x="3906182" y="2484860"/>
          <a:ext cx="2648624" cy="178929"/>
        </a:xfrm>
        <a:prstGeom prst="rect">
          <a:avLst/>
        </a:prstGeom>
        <a:solidFill>
          <a:schemeClr val="tx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93DEBE-7706-41E6-85E6-5B72E1ADE9A6}">
      <dsp:nvSpPr>
        <dsp:cNvPr id="0" name=""/>
        <dsp:cNvSpPr/>
      </dsp:nvSpPr>
      <dsp:spPr>
        <a:xfrm>
          <a:off x="5347375" y="1709482"/>
          <a:ext cx="1224469" cy="753386"/>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u="none" kern="1200" dirty="0"/>
            <a:t>Dry up spot market liquidity</a:t>
          </a:r>
        </a:p>
      </dsp:txBody>
      <dsp:txXfrm>
        <a:off x="5384152" y="1746259"/>
        <a:ext cx="1150915" cy="679832"/>
      </dsp:txXfrm>
    </dsp:sp>
    <dsp:sp modelId="{E4BF32AB-CB8D-4AAD-8786-545BD31D93E1}">
      <dsp:nvSpPr>
        <dsp:cNvPr id="0" name=""/>
        <dsp:cNvSpPr/>
      </dsp:nvSpPr>
      <dsp:spPr>
        <a:xfrm>
          <a:off x="5347375" y="934176"/>
          <a:ext cx="1224469" cy="753386"/>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u="none" kern="1200" dirty="0"/>
            <a:t>Foreclosure of actual or potential rivals</a:t>
          </a:r>
        </a:p>
      </dsp:txBody>
      <dsp:txXfrm>
        <a:off x="5384152" y="970953"/>
        <a:ext cx="1150915" cy="679832"/>
      </dsp:txXfrm>
    </dsp:sp>
    <dsp:sp modelId="{2066CDF3-E95B-4148-96A0-E229235C47DB}">
      <dsp:nvSpPr>
        <dsp:cNvPr id="0" name=""/>
        <dsp:cNvSpPr/>
      </dsp:nvSpPr>
      <dsp:spPr>
        <a:xfrm>
          <a:off x="3833014" y="1414878"/>
          <a:ext cx="1224469" cy="753386"/>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u="none" kern="1200" dirty="0"/>
            <a:t>Facilitates / coordinates investment</a:t>
          </a:r>
        </a:p>
      </dsp:txBody>
      <dsp:txXfrm>
        <a:off x="3869791" y="1451655"/>
        <a:ext cx="1150915" cy="679832"/>
      </dsp:txXfrm>
    </dsp:sp>
    <dsp:sp modelId="{F8236723-A18A-4C93-87B7-C95AC527BE2B}">
      <dsp:nvSpPr>
        <dsp:cNvPr id="0" name=""/>
        <dsp:cNvSpPr/>
      </dsp:nvSpPr>
      <dsp:spPr>
        <a:xfrm>
          <a:off x="3826318" y="639045"/>
          <a:ext cx="1224469" cy="753386"/>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u="none" kern="1200" dirty="0"/>
            <a:t>Mitigate risk of market power abuse in the spot market</a:t>
          </a:r>
        </a:p>
      </dsp:txBody>
      <dsp:txXfrm>
        <a:off x="3863095" y="675822"/>
        <a:ext cx="1150915" cy="67983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619" cy="4904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64118" y="0"/>
            <a:ext cx="2879619" cy="490489"/>
          </a:xfrm>
          <a:prstGeom prst="rect">
            <a:avLst/>
          </a:prstGeom>
        </p:spPr>
        <p:txBody>
          <a:bodyPr vert="horz" lIns="91440" tIns="45720" rIns="91440" bIns="45720" rtlCol="0"/>
          <a:lstStyle>
            <a:lvl1pPr algn="r">
              <a:defRPr sz="1200"/>
            </a:lvl1pPr>
          </a:lstStyle>
          <a:p>
            <a:fld id="{F08BE005-DD76-45B4-B785-A0FEB7131C79}" type="datetimeFigureOut">
              <a:rPr lang="en-GB" smtClean="0"/>
              <a:t>16/05/2024</a:t>
            </a:fld>
            <a:endParaRPr lang="en-GB"/>
          </a:p>
        </p:txBody>
      </p:sp>
      <p:sp>
        <p:nvSpPr>
          <p:cNvPr id="4" name="Slide Image Placeholder 3"/>
          <p:cNvSpPr>
            <a:spLocks noGrp="1" noRot="1" noChangeAspect="1"/>
          </p:cNvSpPr>
          <p:nvPr>
            <p:ph type="sldImg" idx="2"/>
          </p:nvPr>
        </p:nvSpPr>
        <p:spPr>
          <a:xfrm>
            <a:off x="390525" y="1222375"/>
            <a:ext cx="5864225" cy="32988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4528" y="4704616"/>
            <a:ext cx="5316220" cy="38492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5338"/>
            <a:ext cx="2879619" cy="4904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64118" y="9285338"/>
            <a:ext cx="2879619" cy="490488"/>
          </a:xfrm>
          <a:prstGeom prst="rect">
            <a:avLst/>
          </a:prstGeom>
        </p:spPr>
        <p:txBody>
          <a:bodyPr vert="horz" lIns="91440" tIns="45720" rIns="91440" bIns="45720" rtlCol="0" anchor="b"/>
          <a:lstStyle>
            <a:lvl1pPr algn="r">
              <a:defRPr sz="1200"/>
            </a:lvl1pPr>
          </a:lstStyle>
          <a:p>
            <a:fld id="{BA03E7DE-77E2-4476-B2DD-B9E7E24A7D19}" type="slidenum">
              <a:rPr lang="en-GB" smtClean="0"/>
              <a:t>‹#›</a:t>
            </a:fld>
            <a:endParaRPr lang="en-GB"/>
          </a:p>
        </p:txBody>
      </p:sp>
    </p:spTree>
    <p:extLst>
      <p:ext uri="{BB962C8B-B14F-4D97-AF65-F5344CB8AC3E}">
        <p14:creationId xmlns:p14="http://schemas.microsoft.com/office/powerpoint/2010/main" val="985915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BA03E7DE-77E2-4476-B2DD-B9E7E24A7D19}" type="slidenum">
              <a:rPr lang="en-GB" smtClean="0"/>
              <a:t>1</a:t>
            </a:fld>
            <a:endParaRPr lang="en-GB" dirty="0"/>
          </a:p>
        </p:txBody>
      </p:sp>
    </p:spTree>
    <p:extLst>
      <p:ext uri="{BB962C8B-B14F-4D97-AF65-F5344CB8AC3E}">
        <p14:creationId xmlns:p14="http://schemas.microsoft.com/office/powerpoint/2010/main" val="238351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3E7DE-77E2-4476-B2DD-B9E7E24A7D19}" type="slidenum">
              <a:rPr lang="en-GB" smtClean="0"/>
              <a:t>10</a:t>
            </a:fld>
            <a:endParaRPr lang="en-GB"/>
          </a:p>
        </p:txBody>
      </p:sp>
    </p:spTree>
    <p:extLst>
      <p:ext uri="{BB962C8B-B14F-4D97-AF65-F5344CB8AC3E}">
        <p14:creationId xmlns:p14="http://schemas.microsoft.com/office/powerpoint/2010/main" val="99306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3E7DE-77E2-4476-B2DD-B9E7E24A7D19}" type="slidenum">
              <a:rPr lang="en-GB" smtClean="0"/>
              <a:t>11</a:t>
            </a:fld>
            <a:endParaRPr lang="en-GB"/>
          </a:p>
        </p:txBody>
      </p:sp>
    </p:spTree>
    <p:extLst>
      <p:ext uri="{BB962C8B-B14F-4D97-AF65-F5344CB8AC3E}">
        <p14:creationId xmlns:p14="http://schemas.microsoft.com/office/powerpoint/2010/main" val="287161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BA03E7DE-77E2-4476-B2DD-B9E7E24A7D19}" type="slidenum">
              <a:rPr lang="en-GB" smtClean="0"/>
              <a:t>2</a:t>
            </a:fld>
            <a:endParaRPr lang="en-GB" dirty="0"/>
          </a:p>
        </p:txBody>
      </p:sp>
    </p:spTree>
    <p:extLst>
      <p:ext uri="{BB962C8B-B14F-4D97-AF65-F5344CB8AC3E}">
        <p14:creationId xmlns:p14="http://schemas.microsoft.com/office/powerpoint/2010/main" val="364372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3E7DE-77E2-4476-B2DD-B9E7E24A7D19}" type="slidenum">
              <a:rPr lang="en-GB" smtClean="0"/>
              <a:t>3</a:t>
            </a:fld>
            <a:endParaRPr lang="en-GB" dirty="0"/>
          </a:p>
        </p:txBody>
      </p:sp>
    </p:spTree>
    <p:extLst>
      <p:ext uri="{BB962C8B-B14F-4D97-AF65-F5344CB8AC3E}">
        <p14:creationId xmlns:p14="http://schemas.microsoft.com/office/powerpoint/2010/main" val="392294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14172E9-876D-49E6-AE25-3C288311E876}" type="slidenum">
              <a:rPr lang="en-GB" smtClean="0"/>
              <a:t>4</a:t>
            </a:fld>
            <a:endParaRPr lang="en-GB" dirty="0"/>
          </a:p>
        </p:txBody>
      </p:sp>
    </p:spTree>
    <p:extLst>
      <p:ext uri="{BB962C8B-B14F-4D97-AF65-F5344CB8AC3E}">
        <p14:creationId xmlns:p14="http://schemas.microsoft.com/office/powerpoint/2010/main" val="426103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14172E9-876D-49E6-AE25-3C288311E876}" type="slidenum">
              <a:rPr lang="en-GB" smtClean="0"/>
              <a:t>5</a:t>
            </a:fld>
            <a:endParaRPr lang="en-GB" dirty="0"/>
          </a:p>
        </p:txBody>
      </p:sp>
    </p:spTree>
    <p:extLst>
      <p:ext uri="{BB962C8B-B14F-4D97-AF65-F5344CB8AC3E}">
        <p14:creationId xmlns:p14="http://schemas.microsoft.com/office/powerpoint/2010/main" val="27643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3E7DE-77E2-4476-B2DD-B9E7E24A7D19}" type="slidenum">
              <a:rPr lang="en-GB" smtClean="0"/>
              <a:t>6</a:t>
            </a:fld>
            <a:endParaRPr lang="en-GB" dirty="0"/>
          </a:p>
        </p:txBody>
      </p:sp>
    </p:spTree>
    <p:extLst>
      <p:ext uri="{BB962C8B-B14F-4D97-AF65-F5344CB8AC3E}">
        <p14:creationId xmlns:p14="http://schemas.microsoft.com/office/powerpoint/2010/main" val="3491103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3E7DE-77E2-4476-B2DD-B9E7E24A7D19}" type="slidenum">
              <a:rPr lang="en-GB" smtClean="0"/>
              <a:t>7</a:t>
            </a:fld>
            <a:endParaRPr lang="en-GB" dirty="0"/>
          </a:p>
        </p:txBody>
      </p:sp>
    </p:spTree>
    <p:extLst>
      <p:ext uri="{BB962C8B-B14F-4D97-AF65-F5344CB8AC3E}">
        <p14:creationId xmlns:p14="http://schemas.microsoft.com/office/powerpoint/2010/main" val="109292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3E7DE-77E2-4476-B2DD-B9E7E24A7D19}" type="slidenum">
              <a:rPr lang="en-GB" smtClean="0"/>
              <a:t>8</a:t>
            </a:fld>
            <a:endParaRPr lang="en-GB" dirty="0"/>
          </a:p>
        </p:txBody>
      </p:sp>
    </p:spTree>
    <p:extLst>
      <p:ext uri="{BB962C8B-B14F-4D97-AF65-F5344CB8AC3E}">
        <p14:creationId xmlns:p14="http://schemas.microsoft.com/office/powerpoint/2010/main" val="39470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3E7DE-77E2-4476-B2DD-B9E7E24A7D19}" type="slidenum">
              <a:rPr lang="en-GB" smtClean="0"/>
              <a:t>9</a:t>
            </a:fld>
            <a:endParaRPr lang="en-GB"/>
          </a:p>
        </p:txBody>
      </p:sp>
    </p:spTree>
    <p:extLst>
      <p:ext uri="{BB962C8B-B14F-4D97-AF65-F5344CB8AC3E}">
        <p14:creationId xmlns:p14="http://schemas.microsoft.com/office/powerpoint/2010/main" val="18388703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2.sv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Master" Target="../slideMasters/slideMaster1.xml"/><Relationship Id="rId5" Type="http://schemas.openxmlformats.org/officeDocument/2006/relationships/tags" Target="../tags/tag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slideMaster" Target="../slideMasters/slideMaster1.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1.xml"/><Relationship Id="rId5" Type="http://schemas.openxmlformats.org/officeDocument/2006/relationships/tags" Target="../tags/tag110.xml"/><Relationship Id="rId4" Type="http://schemas.openxmlformats.org/officeDocument/2006/relationships/tags" Target="../tags/tag109.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18.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2.sv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1.png"/><Relationship Id="rId5" Type="http://schemas.openxmlformats.org/officeDocument/2006/relationships/tags" Target="../tags/tag115.xml"/><Relationship Id="rId10" Type="http://schemas.openxmlformats.org/officeDocument/2006/relationships/slideMaster" Target="../slideMasters/slideMaster1.xml"/><Relationship Id="rId4" Type="http://schemas.openxmlformats.org/officeDocument/2006/relationships/tags" Target="../tags/tag114.xml"/><Relationship Id="rId9" Type="http://schemas.openxmlformats.org/officeDocument/2006/relationships/tags" Target="../tags/tag1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10" Type="http://schemas.openxmlformats.org/officeDocument/2006/relationships/image" Target="../media/image2.svg"/><Relationship Id="rId4" Type="http://schemas.openxmlformats.org/officeDocument/2006/relationships/tags" Target="../tags/tag123.xml"/><Relationship Id="rId9"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xml"/><Relationship Id="rId5" Type="http://schemas.openxmlformats.org/officeDocument/2006/relationships/tags" Target="../tags/tag25.xml"/><Relationship Id="rId4"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slideMaster" Target="../slideMasters/slideMaster1.xml"/><Relationship Id="rId4" Type="http://schemas.openxmlformats.org/officeDocument/2006/relationships/tags" Target="../tags/tag34.xml"/><Relationship Id="rId9" Type="http://schemas.openxmlformats.org/officeDocument/2006/relationships/tags" Target="../tags/tag39.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slideMaster" Target="../slideMasters/slideMaster1.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slideMaster" Target="../slideMasters/slideMaster1.xml"/><Relationship Id="rId5" Type="http://schemas.openxmlformats.org/officeDocument/2006/relationships/tags" Target="../tags/tag6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Master" Target="../slideMasters/slideMaster1.xml"/><Relationship Id="rId5" Type="http://schemas.openxmlformats.org/officeDocument/2006/relationships/tags" Target="../tags/tag75.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695923-004C-4E08-982D-4DA8B503A24A}"/>
              </a:ext>
            </a:extLst>
          </p:cNvPr>
          <p:cNvCxnSpPr>
            <a:cxnSpLocks/>
          </p:cNvCxnSpPr>
          <p:nvPr userDrawn="1">
            <p:custDataLst>
              <p:tags r:id="rId1"/>
            </p:custDataLst>
          </p:nvPr>
        </p:nvCxnSpPr>
        <p:spPr>
          <a:xfrm>
            <a:off x="366317" y="6258985"/>
            <a:ext cx="900354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722F281-E8C0-489D-9F1B-972444865F85}"/>
              </a:ext>
            </a:extLst>
          </p:cNvPr>
          <p:cNvSpPr/>
          <p:nvPr userDrawn="1">
            <p:custDataLst>
              <p:tags r:id="rId2"/>
            </p:custDataLst>
          </p:nvPr>
        </p:nvSpPr>
        <p:spPr>
          <a:xfrm>
            <a:off x="366317" y="6231985"/>
            <a:ext cx="612000" cy="54000"/>
          </a:xfrm>
          <a:prstGeom prst="rect">
            <a:avLst/>
          </a:prstGeom>
          <a:solidFill>
            <a:srgbClr val="DC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uthors">
            <a:extLst>
              <a:ext uri="{FF2B5EF4-FFF2-40B4-BE49-F238E27FC236}">
                <a16:creationId xmlns:a16="http://schemas.microsoft.com/office/drawing/2014/main" id="{DD1CC337-66B0-4ECD-BF77-50CB29621A4C}"/>
              </a:ext>
            </a:extLst>
          </p:cNvPr>
          <p:cNvSpPr>
            <a:spLocks noGrp="1"/>
          </p:cNvSpPr>
          <p:nvPr>
            <p:ph type="body" sz="quarter" idx="11" hasCustomPrompt="1"/>
            <p:custDataLst>
              <p:tags r:id="rId3"/>
            </p:custDataLst>
          </p:nvPr>
        </p:nvSpPr>
        <p:spPr>
          <a:xfrm>
            <a:off x="360000" y="4910570"/>
            <a:ext cx="6146800" cy="195751"/>
          </a:xfrm>
        </p:spPr>
        <p:txBody>
          <a:bodyPr/>
          <a:lstStyle>
            <a:lvl1pPr marL="0" indent="0">
              <a:spcAft>
                <a:spcPts val="0"/>
              </a:spcAft>
              <a:buNone/>
              <a:defRPr sz="1200" b="1">
                <a:solidFill>
                  <a:schemeClr val="tx2"/>
                </a:solidFill>
              </a:defRPr>
            </a:lvl1pPr>
            <a:lvl2pPr marL="0" indent="0">
              <a:spcAft>
                <a:spcPts val="0"/>
              </a:spcAft>
              <a:buNone/>
              <a:defRPr sz="1200" b="1">
                <a:solidFill>
                  <a:schemeClr val="tx2"/>
                </a:solidFill>
              </a:defRPr>
            </a:lvl2pPr>
            <a:lvl3pPr marL="0" indent="0">
              <a:spcBef>
                <a:spcPts val="0"/>
              </a:spcBef>
              <a:spcAft>
                <a:spcPts val="0"/>
              </a:spcAft>
              <a:buNone/>
              <a:defRPr sz="1200" b="1">
                <a:solidFill>
                  <a:schemeClr val="tx2"/>
                </a:solidFill>
              </a:defRPr>
            </a:lvl3pPr>
            <a:lvl4pPr marL="0" indent="0">
              <a:spcBef>
                <a:spcPts val="0"/>
              </a:spcBef>
              <a:spcAft>
                <a:spcPts val="0"/>
              </a:spcAft>
              <a:buNone/>
              <a:defRPr sz="1200" b="1">
                <a:solidFill>
                  <a:schemeClr val="tx2"/>
                </a:solidFill>
              </a:defRPr>
            </a:lvl4pPr>
            <a:lvl5pPr marL="0" indent="0">
              <a:spcAft>
                <a:spcPts val="0"/>
              </a:spcAft>
              <a:buNone/>
              <a:defRPr sz="1200" b="1">
                <a:solidFill>
                  <a:schemeClr val="tx2"/>
                </a:solidFill>
              </a:defRPr>
            </a:lvl5pPr>
            <a:lvl6pPr marL="180975" indent="0">
              <a:spcAft>
                <a:spcPts val="0"/>
              </a:spcAft>
              <a:buNone/>
              <a:defRPr sz="1200" b="1">
                <a:solidFill>
                  <a:schemeClr val="tx2"/>
                </a:solidFill>
              </a:defRPr>
            </a:lvl6pPr>
            <a:lvl7pPr marL="0" indent="0">
              <a:spcAft>
                <a:spcPts val="0"/>
              </a:spcAft>
              <a:buNone/>
              <a:defRPr sz="1200" b="1">
                <a:solidFill>
                  <a:schemeClr val="tx2"/>
                </a:solidFill>
              </a:defRPr>
            </a:lvl7pPr>
            <a:lvl8pPr marL="0" indent="0">
              <a:spcAft>
                <a:spcPts val="0"/>
              </a:spcAft>
              <a:buNone/>
              <a:defRPr sz="1200" b="1">
                <a:solidFill>
                  <a:schemeClr val="tx2"/>
                </a:solidFill>
              </a:defRPr>
            </a:lvl8pPr>
            <a:lvl9pPr marL="0" indent="0">
              <a:spcAft>
                <a:spcPts val="0"/>
              </a:spcAft>
              <a:buNone/>
              <a:defRPr sz="1200" b="1">
                <a:solidFill>
                  <a:schemeClr val="tx2"/>
                </a:solidFill>
              </a:defRPr>
            </a:lvl9pPr>
          </a:lstStyle>
          <a:p>
            <a:pPr lvl="0"/>
            <a:r>
              <a:rPr lang="en-GB" dirty="0"/>
              <a:t>Authors</a:t>
            </a:r>
          </a:p>
        </p:txBody>
      </p:sp>
      <p:pic>
        <p:nvPicPr>
          <p:cNvPr id="23" name="Graphic 22">
            <a:extLst>
              <a:ext uri="{FF2B5EF4-FFF2-40B4-BE49-F238E27FC236}">
                <a16:creationId xmlns:a16="http://schemas.microsoft.com/office/drawing/2014/main" id="{2B28C616-33F8-496C-95EB-2ECA0960D3F0}"/>
              </a:ext>
            </a:extLst>
          </p:cNvPr>
          <p:cNvPicPr>
            <a:picLocks noChangeAspect="1"/>
          </p:cNvPicPr>
          <p:nvPr userDrawn="1">
            <p:custDataLst>
              <p:tags r:id="rId4"/>
            </p:custDataLst>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547877" y="5993139"/>
            <a:ext cx="2304000" cy="531692"/>
          </a:xfrm>
          <a:prstGeom prst="rect">
            <a:avLst/>
          </a:prstGeom>
        </p:spPr>
      </p:pic>
      <p:sp>
        <p:nvSpPr>
          <p:cNvPr id="4" name="Guides" hidden="1">
            <a:extLst>
              <a:ext uri="{FF2B5EF4-FFF2-40B4-BE49-F238E27FC236}">
                <a16:creationId xmlns:a16="http://schemas.microsoft.com/office/drawing/2014/main" id="{9FDB696B-1AD3-4AF7-992E-190BCC0B628D}"/>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6" name="Status">
            <a:extLst>
              <a:ext uri="{FF2B5EF4-FFF2-40B4-BE49-F238E27FC236}">
                <a16:creationId xmlns:a16="http://schemas.microsoft.com/office/drawing/2014/main" id="{16A66A00-664A-4142-AC2F-F6575B1DD106}"/>
              </a:ext>
            </a:extLst>
          </p:cNvPr>
          <p:cNvSpPr txBox="1"/>
          <p:nvPr userDrawn="1">
            <p:custDataLst>
              <p:tags r:id="rId6"/>
            </p:custDataLst>
          </p:nvPr>
        </p:nvSpPr>
        <p:spPr>
          <a:xfrm>
            <a:off x="359999" y="5607780"/>
            <a:ext cx="6146800" cy="195751"/>
          </a:xfrm>
          <a:prstGeom prst="rect">
            <a:avLst/>
          </a:prstGeom>
        </p:spPr>
        <p:txBody>
          <a:bodyPr vert="horz" lIns="0" tIns="0" rIns="0" bIns="0" rtlCol="0">
            <a:noAutofit/>
          </a:bodyPr>
          <a:lstStyle>
            <a:lvl1pPr lvl="0" indent="0">
              <a:lnSpc>
                <a:spcPct val="102000"/>
              </a:lnSpc>
              <a:spcBef>
                <a:spcPts val="0"/>
              </a:spcBef>
              <a:spcAft>
                <a:spcPts val="0"/>
              </a:spcAft>
              <a:buClr>
                <a:schemeClr val="tx2"/>
              </a:buClr>
              <a:buFont typeface="Wingdings" panose="05000000000000000000" pitchFamily="2" charset="2"/>
              <a:buNone/>
              <a:defRPr sz="1200" b="1" cap="all" baseline="0">
                <a:solidFill>
                  <a:schemeClr val="tx2"/>
                </a:solidFill>
              </a:defRPr>
            </a:lvl1pPr>
            <a:lvl2pPr marL="0" indent="0">
              <a:lnSpc>
                <a:spcPct val="102000"/>
              </a:lnSpc>
              <a:spcBef>
                <a:spcPts val="0"/>
              </a:spcBef>
              <a:spcAft>
                <a:spcPts val="0"/>
              </a:spcAft>
              <a:buFont typeface="Wingdings" panose="05000000000000000000" pitchFamily="2" charset="2"/>
              <a:buNone/>
              <a:defRPr sz="1200" b="1">
                <a:solidFill>
                  <a:schemeClr val="tx2"/>
                </a:solidFill>
              </a:defRPr>
            </a:lvl2pPr>
            <a:lvl3pPr marL="0" indent="0">
              <a:lnSpc>
                <a:spcPct val="102000"/>
              </a:lnSpc>
              <a:spcBef>
                <a:spcPts val="0"/>
              </a:spcBef>
              <a:spcAft>
                <a:spcPts val="0"/>
              </a:spcAft>
              <a:buFont typeface="Wingdings" panose="05000000000000000000" pitchFamily="2" charset="2"/>
              <a:buNone/>
              <a:defRPr sz="1200" b="1">
                <a:solidFill>
                  <a:schemeClr val="tx2"/>
                </a:solidFill>
              </a:defRPr>
            </a:lvl3pPr>
            <a:lvl4pPr marL="0" indent="0">
              <a:lnSpc>
                <a:spcPct val="102000"/>
              </a:lnSpc>
              <a:spcBef>
                <a:spcPts val="0"/>
              </a:spcBef>
              <a:spcAft>
                <a:spcPts val="0"/>
              </a:spcAft>
              <a:buFont typeface="Wingdings" panose="05000000000000000000" pitchFamily="2" charset="2"/>
              <a:buNone/>
              <a:defRPr sz="1200" b="1">
                <a:solidFill>
                  <a:schemeClr val="tx2"/>
                </a:solidFill>
              </a:defRPr>
            </a:lvl4pPr>
            <a:lvl5pPr marL="0" indent="0">
              <a:lnSpc>
                <a:spcPct val="102000"/>
              </a:lnSpc>
              <a:spcBef>
                <a:spcPts val="0"/>
              </a:spcBef>
              <a:spcAft>
                <a:spcPts val="0"/>
              </a:spcAft>
              <a:buFont typeface="Wingdings" panose="05000000000000000000" pitchFamily="2" charset="2"/>
              <a:buNone/>
              <a:defRPr sz="1200" b="1">
                <a:solidFill>
                  <a:schemeClr val="tx2"/>
                </a:solidFill>
              </a:defRPr>
            </a:lvl5pPr>
            <a:lvl6pPr marL="180975" indent="0">
              <a:lnSpc>
                <a:spcPct val="102000"/>
              </a:lnSpc>
              <a:spcBef>
                <a:spcPts val="0"/>
              </a:spcBef>
              <a:spcAft>
                <a:spcPts val="0"/>
              </a:spcAft>
              <a:buFont typeface="Arial" panose="020B0604020202020204" pitchFamily="34" charset="0"/>
              <a:buNone/>
              <a:defRPr sz="1200" b="1">
                <a:solidFill>
                  <a:schemeClr val="tx2"/>
                </a:solidFill>
              </a:defRPr>
            </a:lvl6pPr>
            <a:lvl7pPr marL="0" indent="0">
              <a:lnSpc>
                <a:spcPct val="102000"/>
              </a:lnSpc>
              <a:spcBef>
                <a:spcPts val="0"/>
              </a:spcBef>
              <a:spcAft>
                <a:spcPts val="0"/>
              </a:spcAft>
              <a:buFont typeface="Arial" panose="020B0604020202020204" pitchFamily="34" charset="0"/>
              <a:buNone/>
              <a:defRPr sz="1200" b="1">
                <a:solidFill>
                  <a:schemeClr val="tx2"/>
                </a:solidFill>
              </a:defRPr>
            </a:lvl7pPr>
            <a:lvl8pPr marL="0" indent="0">
              <a:lnSpc>
                <a:spcPct val="102000"/>
              </a:lnSpc>
              <a:spcBef>
                <a:spcPts val="0"/>
              </a:spcBef>
              <a:spcAft>
                <a:spcPts val="0"/>
              </a:spcAft>
              <a:buFont typeface="Arial" panose="020B0604020202020204" pitchFamily="34" charset="0"/>
              <a:buNone/>
              <a:defRPr sz="1200" b="1">
                <a:solidFill>
                  <a:schemeClr val="tx2"/>
                </a:solidFill>
              </a:defRPr>
            </a:lvl8pPr>
            <a:lvl9pPr marL="0" indent="0">
              <a:lnSpc>
                <a:spcPct val="102000"/>
              </a:lnSpc>
              <a:spcBef>
                <a:spcPts val="0"/>
              </a:spcBef>
              <a:spcAft>
                <a:spcPts val="0"/>
              </a:spcAft>
              <a:buFont typeface="Arial" panose="020B0604020202020204" pitchFamily="34" charset="0"/>
              <a:buNone/>
              <a:defRPr sz="1200" b="1">
                <a:solidFill>
                  <a:schemeClr val="tx2"/>
                </a:solidFill>
              </a:defRPr>
            </a:lvl9pPr>
          </a:lstStyle>
          <a:p>
            <a:r>
              <a:rPr lang="en-GB" dirty="0"/>
              <a:t>Confidential</a:t>
            </a:r>
          </a:p>
        </p:txBody>
      </p:sp>
      <p:sp>
        <p:nvSpPr>
          <p:cNvPr id="3" name="CoverPicture">
            <a:extLst>
              <a:ext uri="{FF2B5EF4-FFF2-40B4-BE49-F238E27FC236}">
                <a16:creationId xmlns:a16="http://schemas.microsoft.com/office/drawing/2014/main" id="{BDBA5211-2670-49C9-B3CF-3E1393B61D3C}"/>
              </a:ext>
            </a:extLst>
          </p:cNvPr>
          <p:cNvSpPr>
            <a:spLocks noGrp="1"/>
          </p:cNvSpPr>
          <p:nvPr>
            <p:ph type="pic" sz="quarter" idx="16" hasCustomPrompt="1"/>
          </p:nvPr>
        </p:nvSpPr>
        <p:spPr>
          <a:xfrm>
            <a:off x="-1" y="-1"/>
            <a:ext cx="12192000" cy="3420001"/>
          </a:xfrm>
        </p:spPr>
        <p:txBody>
          <a:bodyPr/>
          <a:lstStyle>
            <a:lvl1pPr marL="0" indent="0">
              <a:buNone/>
              <a:defRPr/>
            </a:lvl1pPr>
          </a:lstStyle>
          <a:p>
            <a:r>
              <a:rPr lang="en-GB" dirty="0"/>
              <a:t>Insert pictures from FP/Library</a:t>
            </a:r>
          </a:p>
        </p:txBody>
      </p:sp>
      <p:sp>
        <p:nvSpPr>
          <p:cNvPr id="2" name="Title">
            <a:extLst>
              <a:ext uri="{FF2B5EF4-FFF2-40B4-BE49-F238E27FC236}">
                <a16:creationId xmlns:a16="http://schemas.microsoft.com/office/drawing/2014/main" id="{7285178C-378C-4996-81E5-61A857CF7CB7}"/>
              </a:ext>
            </a:extLst>
          </p:cNvPr>
          <p:cNvSpPr>
            <a:spLocks noGrp="1"/>
          </p:cNvSpPr>
          <p:nvPr>
            <p:ph type="title" hasCustomPrompt="1"/>
            <p:custDataLst>
              <p:tags r:id="rId7"/>
            </p:custDataLst>
          </p:nvPr>
        </p:nvSpPr>
        <p:spPr>
          <a:xfrm>
            <a:off x="360002" y="3760251"/>
            <a:ext cx="9089683" cy="360000"/>
          </a:xfrm>
        </p:spPr>
        <p:txBody>
          <a:bodyPr/>
          <a:lstStyle>
            <a:lvl1pPr>
              <a:defRPr cap="none" baseline="0"/>
            </a:lvl1pPr>
          </a:lstStyle>
          <a:p>
            <a:r>
              <a:rPr lang="en-GB" dirty="0"/>
              <a:t>Type title</a:t>
            </a:r>
          </a:p>
        </p:txBody>
      </p:sp>
      <p:sp>
        <p:nvSpPr>
          <p:cNvPr id="12" name="SubTitle">
            <a:extLst>
              <a:ext uri="{FF2B5EF4-FFF2-40B4-BE49-F238E27FC236}">
                <a16:creationId xmlns:a16="http://schemas.microsoft.com/office/drawing/2014/main" id="{A247C146-B90D-4C68-81E5-2010A0A02EDD}"/>
              </a:ext>
            </a:extLst>
          </p:cNvPr>
          <p:cNvSpPr>
            <a:spLocks noGrp="1"/>
          </p:cNvSpPr>
          <p:nvPr>
            <p:ph type="body" sz="quarter" idx="17" hasCustomPrompt="1"/>
            <p:custDataLst>
              <p:tags r:id="rId8"/>
            </p:custDataLst>
          </p:nvPr>
        </p:nvSpPr>
        <p:spPr>
          <a:xfrm>
            <a:off x="360001" y="4120252"/>
            <a:ext cx="9089683" cy="326314"/>
          </a:xfrm>
        </p:spPr>
        <p:txBody>
          <a:bodyPr vert="horz" lIns="0" tIns="0" rIns="0" bIns="0" rtlCol="0" anchor="t" anchorCtr="0">
            <a:noAutofit/>
          </a:bodyPr>
          <a:lstStyle>
            <a:lvl1pPr>
              <a:defRPr lang="en-GB" sz="2100" cap="none" baseline="0" dirty="0">
                <a:solidFill>
                  <a:schemeClr val="accent2"/>
                </a:solidFill>
              </a:defRPr>
            </a:lvl1pPr>
          </a:lstStyle>
          <a:p>
            <a:pPr marL="0" lvl="0" indent="0">
              <a:spcAft>
                <a:spcPts val="1200"/>
              </a:spcAft>
              <a:buClr>
                <a:schemeClr val="tx2"/>
              </a:buClr>
              <a:buNone/>
            </a:pPr>
            <a:r>
              <a:rPr lang="en-GB" dirty="0"/>
              <a:t>Type Subtitle</a:t>
            </a:r>
          </a:p>
        </p:txBody>
      </p:sp>
      <p:sp>
        <p:nvSpPr>
          <p:cNvPr id="13" name="WebPage">
            <a:extLst>
              <a:ext uri="{FF2B5EF4-FFF2-40B4-BE49-F238E27FC236}">
                <a16:creationId xmlns:a16="http://schemas.microsoft.com/office/drawing/2014/main" id="{09F7131B-060B-401B-B057-E8892A92BFCB}"/>
              </a:ext>
            </a:extLst>
          </p:cNvPr>
          <p:cNvSpPr txBox="1"/>
          <p:nvPr userDrawn="1">
            <p:custDataLst>
              <p:tags r:id="rId9"/>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4" name="Date">
            <a:extLst>
              <a:ext uri="{FF2B5EF4-FFF2-40B4-BE49-F238E27FC236}">
                <a16:creationId xmlns:a16="http://schemas.microsoft.com/office/drawing/2014/main" id="{C2D7DE70-ABEA-4AC9-9E43-5D17E5AA2B4B}"/>
              </a:ext>
            </a:extLst>
          </p:cNvPr>
          <p:cNvSpPr>
            <a:spLocks noGrp="1"/>
          </p:cNvSpPr>
          <p:nvPr>
            <p:ph type="body" sz="quarter" idx="18" hasCustomPrompt="1"/>
            <p:custDataLst>
              <p:tags r:id="rId10"/>
            </p:custDataLst>
          </p:nvPr>
        </p:nvSpPr>
        <p:spPr>
          <a:xfrm>
            <a:off x="359999" y="5133321"/>
            <a:ext cx="6146800" cy="195752"/>
          </a:xfrm>
        </p:spPr>
        <p:txBody>
          <a:bodyPr vert="horz" lIns="0" tIns="0" rIns="0" bIns="0" rtlCol="0">
            <a:noAutofit/>
          </a:bodyPr>
          <a:lstStyle>
            <a:lvl1pPr>
              <a:defRPr lang="en-GB" dirty="0">
                <a:solidFill>
                  <a:schemeClr val="tx2"/>
                </a:solidFill>
              </a:defRPr>
            </a:lvl1pPr>
          </a:lstStyle>
          <a:p>
            <a:r>
              <a:rPr lang="en-GB" dirty="0"/>
              <a:t>10 October 2023</a:t>
            </a:r>
          </a:p>
        </p:txBody>
      </p:sp>
    </p:spTree>
    <p:extLst>
      <p:ext uri="{BB962C8B-B14F-4D97-AF65-F5344CB8AC3E}">
        <p14:creationId xmlns:p14="http://schemas.microsoft.com/office/powerpoint/2010/main" val="2010456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graphy 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CCA9-A94B-4EA4-BA7D-382FAA60C18B}"/>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0288B040-C65E-4DD1-8B2C-A5851F4A3C9E}"/>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26CFEF96-C953-4781-972F-8E5B3088FBBE}"/>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B4AD3137-2A25-4FF8-AE0B-4D9B2DCF1A41}"/>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Guides" hidden="1">
            <a:extLst>
              <a:ext uri="{FF2B5EF4-FFF2-40B4-BE49-F238E27FC236}">
                <a16:creationId xmlns:a16="http://schemas.microsoft.com/office/drawing/2014/main" id="{F273D93B-2B0E-4B99-9810-63D5CBC2AB7B}"/>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Picture Placeholder 8">
            <a:extLst>
              <a:ext uri="{FF2B5EF4-FFF2-40B4-BE49-F238E27FC236}">
                <a16:creationId xmlns:a16="http://schemas.microsoft.com/office/drawing/2014/main" id="{BDE1DAC0-B00E-40BA-BEE2-8D336F554D07}"/>
              </a:ext>
            </a:extLst>
          </p:cNvPr>
          <p:cNvSpPr>
            <a:spLocks noGrp="1"/>
          </p:cNvSpPr>
          <p:nvPr>
            <p:ph type="pic" sz="quarter" idx="13"/>
            <p:custDataLst>
              <p:tags r:id="rId6"/>
            </p:custDataLst>
          </p:nvPr>
        </p:nvSpPr>
        <p:spPr>
          <a:xfrm>
            <a:off x="971550" y="1655763"/>
            <a:ext cx="2243138" cy="2243137"/>
          </a:xfrm>
        </p:spPr>
        <p:txBody>
          <a:bodyPr tIns="144000"/>
          <a:lstStyle>
            <a:lvl1pPr marL="0" indent="0" algn="ctr">
              <a:buFont typeface="+mj-lt"/>
              <a:buNone/>
              <a:defRPr/>
            </a:lvl1pPr>
          </a:lstStyle>
          <a:p>
            <a:r>
              <a:rPr lang="en-GB" dirty="0"/>
              <a:t>Click icon to add picture</a:t>
            </a:r>
          </a:p>
        </p:txBody>
      </p:sp>
      <p:sp>
        <p:nvSpPr>
          <p:cNvPr id="12" name="Text Placeholder 11">
            <a:extLst>
              <a:ext uri="{FF2B5EF4-FFF2-40B4-BE49-F238E27FC236}">
                <a16:creationId xmlns:a16="http://schemas.microsoft.com/office/drawing/2014/main" id="{6C5E193E-D21E-4120-9633-82B832A29948}"/>
              </a:ext>
            </a:extLst>
          </p:cNvPr>
          <p:cNvSpPr>
            <a:spLocks noGrp="1"/>
          </p:cNvSpPr>
          <p:nvPr>
            <p:ph type="body" sz="quarter" idx="14" hasCustomPrompt="1"/>
            <p:custDataLst>
              <p:tags r:id="rId7"/>
            </p:custDataLst>
          </p:nvPr>
        </p:nvSpPr>
        <p:spPr>
          <a:xfrm>
            <a:off x="971550" y="4013201"/>
            <a:ext cx="2743200" cy="1747838"/>
          </a:xfrm>
        </p:spPr>
        <p:txBody>
          <a:bodyPr/>
          <a:lstStyle>
            <a:lvl1pPr marL="0" indent="0">
              <a:spcAft>
                <a:spcPts val="600"/>
              </a:spcAft>
              <a:buNone/>
              <a:defRPr sz="1200" b="1" cap="all" baseline="0">
                <a:solidFill>
                  <a:schemeClr val="tx2"/>
                </a:solidFill>
              </a:defRPr>
            </a:lvl1pPr>
            <a:lvl2pPr marL="0" indent="0">
              <a:spcAft>
                <a:spcPts val="600"/>
              </a:spcAft>
              <a:buNone/>
              <a:defRPr sz="1000" b="0">
                <a:solidFill>
                  <a:schemeClr val="accent2"/>
                </a:solidFill>
              </a:defRPr>
            </a:lvl2pPr>
            <a:lvl3pPr marL="0" indent="0">
              <a:spcBef>
                <a:spcPts val="0"/>
              </a:spcBef>
              <a:spcAft>
                <a:spcPts val="600"/>
              </a:spcAft>
              <a:buNone/>
              <a:defRPr sz="1000" b="0">
                <a:solidFill>
                  <a:schemeClr val="accent2"/>
                </a:solidFill>
              </a:defRPr>
            </a:lvl3pPr>
            <a:lvl4pPr marL="0" indent="0">
              <a:spcBef>
                <a:spcPts val="0"/>
              </a:spcBef>
              <a:spcAft>
                <a:spcPts val="600"/>
              </a:spcAft>
              <a:buNone/>
              <a:defRPr sz="1000" b="0">
                <a:solidFill>
                  <a:schemeClr val="accent2"/>
                </a:solidFill>
              </a:defRPr>
            </a:lvl4pPr>
            <a:lvl5pPr marL="0" indent="0">
              <a:spcAft>
                <a:spcPts val="0"/>
              </a:spcAft>
              <a:buNone/>
              <a:defRPr sz="1000" b="0">
                <a:solidFill>
                  <a:schemeClr val="accent2"/>
                </a:solidFill>
              </a:defRPr>
            </a:lvl5pPr>
            <a:lvl6pPr marL="0" indent="0">
              <a:spcAft>
                <a:spcPts val="0"/>
              </a:spcAft>
              <a:buNone/>
              <a:defRPr sz="1000">
                <a:solidFill>
                  <a:schemeClr val="accent2"/>
                </a:solidFill>
              </a:defRPr>
            </a:lvl6pPr>
            <a:lvl7pPr marL="0" indent="0">
              <a:spcAft>
                <a:spcPts val="0"/>
              </a:spcAft>
              <a:buNone/>
              <a:defRPr sz="1000">
                <a:solidFill>
                  <a:schemeClr val="accent2"/>
                </a:solidFill>
              </a:defRPr>
            </a:lvl7pPr>
            <a:lvl8pPr marL="0" indent="0">
              <a:spcAft>
                <a:spcPts val="0"/>
              </a:spcAft>
              <a:buNone/>
              <a:defRPr sz="1000" b="0">
                <a:solidFill>
                  <a:schemeClr val="accent2"/>
                </a:solidFill>
              </a:defRPr>
            </a:lvl8pPr>
            <a:lvl9pPr marL="0" indent="0">
              <a:buNone/>
              <a:defRPr sz="1000">
                <a:solidFill>
                  <a:schemeClr val="accent2"/>
                </a:solidFill>
              </a:defRPr>
            </a:lvl9pPr>
          </a:lstStyle>
          <a:p>
            <a:pPr lvl="0"/>
            <a:r>
              <a:rPr lang="en-GB" dirty="0"/>
              <a:t>name</a:t>
            </a:r>
          </a:p>
          <a:p>
            <a:pPr lvl="1"/>
            <a:r>
              <a:rPr lang="en-GB" dirty="0"/>
              <a:t>Job Title</a:t>
            </a:r>
          </a:p>
          <a:p>
            <a:pPr lvl="2"/>
            <a:r>
              <a:rPr lang="en-GB" dirty="0"/>
              <a:t>Email</a:t>
            </a:r>
          </a:p>
          <a:p>
            <a:pPr lvl="3"/>
            <a:r>
              <a:rPr lang="en-GB" dirty="0"/>
              <a:t>Tel. No</a:t>
            </a:r>
          </a:p>
          <a:p>
            <a:pPr lvl="4"/>
            <a:r>
              <a:rPr lang="en-GB" dirty="0"/>
              <a:t>Address</a:t>
            </a:r>
          </a:p>
        </p:txBody>
      </p:sp>
      <p:sp>
        <p:nvSpPr>
          <p:cNvPr id="14" name="Text Placeholder 13">
            <a:extLst>
              <a:ext uri="{FF2B5EF4-FFF2-40B4-BE49-F238E27FC236}">
                <a16:creationId xmlns:a16="http://schemas.microsoft.com/office/drawing/2014/main" id="{2A2AD9A0-AFD5-41BC-A0FB-D057BC4368D8}"/>
              </a:ext>
            </a:extLst>
          </p:cNvPr>
          <p:cNvSpPr>
            <a:spLocks noGrp="1"/>
          </p:cNvSpPr>
          <p:nvPr>
            <p:ph type="body" sz="quarter" idx="15" hasCustomPrompt="1"/>
            <p:custDataLst>
              <p:tags r:id="rId8"/>
            </p:custDataLst>
          </p:nvPr>
        </p:nvSpPr>
        <p:spPr>
          <a:xfrm>
            <a:off x="3984000" y="1654176"/>
            <a:ext cx="7848000" cy="4121150"/>
          </a:xfrm>
        </p:spPr>
        <p:txBody>
          <a:bodyPr numCol="2" spcCol="216000"/>
          <a:lstStyle>
            <a:lvl1pPr>
              <a:spcAft>
                <a:spcPts val="600"/>
              </a:spcAft>
              <a:defRPr lang="en-US" sz="1200" b="0" kern="1200" dirty="0" smtClean="0">
                <a:solidFill>
                  <a:schemeClr val="tx1"/>
                </a:solidFill>
                <a:latin typeface="+mn-lt"/>
                <a:ea typeface="+mn-ea"/>
                <a:cs typeface="+mn-cs"/>
              </a:defRPr>
            </a:lvl1pPr>
            <a:lvl2pPr>
              <a:spcAft>
                <a:spcPts val="1200"/>
              </a:spcAft>
              <a:defRPr lang="en-US" sz="1400" b="1" kern="1200" dirty="0" smtClean="0">
                <a:solidFill>
                  <a:schemeClr val="tx2"/>
                </a:solidFill>
                <a:latin typeface="+mn-lt"/>
                <a:ea typeface="+mn-ea"/>
                <a:cs typeface="+mn-cs"/>
              </a:defRPr>
            </a:lvl2pPr>
            <a:lvl3pPr marL="361950" indent="-180975">
              <a:buClr>
                <a:schemeClr val="tx1"/>
              </a:buClr>
              <a:buFont typeface="Wingdings" panose="05000000000000000000" pitchFamily="2" charset="2"/>
              <a:buChar char="§"/>
              <a:defRPr sz="1200"/>
            </a:lvl3pPr>
            <a:lvl4pPr marL="534988" indent="-180975">
              <a:buClr>
                <a:schemeClr val="tx1"/>
              </a:buClr>
              <a:buFont typeface="Arial" panose="020B0604020202020204" pitchFamily="34" charset="0"/>
              <a:buChar char="–"/>
              <a:defRPr lang="en-US" sz="1000" b="0" kern="1200" dirty="0">
                <a:solidFill>
                  <a:schemeClr val="tx1"/>
                </a:solidFill>
                <a:latin typeface="+mn-lt"/>
                <a:ea typeface="+mn-ea"/>
                <a:cs typeface="+mn-cs"/>
              </a:defRPr>
            </a:lvl4pPr>
            <a:lvl5pPr>
              <a:defRPr sz="1400">
                <a:solidFill>
                  <a:schemeClr val="accent2"/>
                </a:solidFill>
              </a:defRPr>
            </a:lvl5pPr>
            <a:lvl6pPr>
              <a:defRPr sz="1000"/>
            </a:lvl6pPr>
            <a:lvl7pPr>
              <a:defRPr sz="1000"/>
            </a:lvl7pPr>
          </a:lstStyle>
          <a:p>
            <a:pPr lvl="0"/>
            <a:r>
              <a:rPr lang="en-GB" dirty="0"/>
              <a:t>Body text</a:t>
            </a:r>
          </a:p>
          <a:p>
            <a:pPr lvl="1"/>
            <a:r>
              <a:rPr lang="en-GB" dirty="0"/>
              <a:t>Intro text</a:t>
            </a:r>
          </a:p>
          <a:p>
            <a:pPr lvl="2"/>
            <a:r>
              <a:rPr lang="en-GB" dirty="0"/>
              <a:t>Third level</a:t>
            </a:r>
          </a:p>
          <a:p>
            <a:pPr lvl="3"/>
            <a:r>
              <a:rPr lang="en-GB" dirty="0"/>
              <a:t>Fourth level</a:t>
            </a:r>
          </a:p>
          <a:p>
            <a:pPr lvl="4"/>
            <a:r>
              <a:rPr lang="en-GB" dirty="0"/>
              <a:t>Fifth level</a:t>
            </a:r>
          </a:p>
        </p:txBody>
      </p:sp>
      <p:sp>
        <p:nvSpPr>
          <p:cNvPr id="10" name="Text Placeholder 8">
            <a:extLst>
              <a:ext uri="{FF2B5EF4-FFF2-40B4-BE49-F238E27FC236}">
                <a16:creationId xmlns:a16="http://schemas.microsoft.com/office/drawing/2014/main" id="{53E904FC-006A-4FF6-B416-C47E3DDD92B9}"/>
              </a:ext>
            </a:extLst>
          </p:cNvPr>
          <p:cNvSpPr>
            <a:spLocks noGrp="1"/>
          </p:cNvSpPr>
          <p:nvPr>
            <p:ph type="body" sz="quarter" idx="16" hasCustomPrompt="1"/>
            <p:custDataLst>
              <p:tags r:id="rId9"/>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13" name="WebPage">
            <a:extLst>
              <a:ext uri="{FF2B5EF4-FFF2-40B4-BE49-F238E27FC236}">
                <a16:creationId xmlns:a16="http://schemas.microsoft.com/office/drawing/2014/main" id="{26D98914-A9AF-44B2-B88E-7DCF651F829E}"/>
              </a:ext>
            </a:extLst>
          </p:cNvPr>
          <p:cNvSpPr txBox="1"/>
          <p:nvPr userDrawn="1">
            <p:custDataLst>
              <p:tags r:id="rId10"/>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6" name="FP_Sensitivity">
            <a:extLst>
              <a:ext uri="{FF2B5EF4-FFF2-40B4-BE49-F238E27FC236}">
                <a16:creationId xmlns:a16="http://schemas.microsoft.com/office/drawing/2014/main" id="{8B2ECFBB-CFAF-40D9-8BEB-37EDDA916D66}"/>
              </a:ext>
            </a:extLst>
          </p:cNvPr>
          <p:cNvSpPr txBox="1"/>
          <p:nvPr userDrawn="1">
            <p:custDataLst>
              <p:tags r:id="rId11"/>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3168828307"/>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1092" userDrawn="1">
          <p15:clr>
            <a:srgbClr val="FF96FF"/>
          </p15:clr>
        </p15:guide>
        <p15:guide id="7" pos="1319" userDrawn="1">
          <p15:clr>
            <a:srgbClr val="FF96FF"/>
          </p15:clr>
        </p15:guide>
        <p15:guide id="8" pos="1799" userDrawn="1">
          <p15:clr>
            <a:srgbClr val="FF96FF"/>
          </p15:clr>
        </p15:guide>
        <p15:guide id="9" pos="2025" userDrawn="1">
          <p15:clr>
            <a:srgbClr val="FF96FF"/>
          </p15:clr>
        </p15:guide>
        <p15:guide id="10" pos="2505" userDrawn="1">
          <p15:clr>
            <a:srgbClr val="FF96FF"/>
          </p15:clr>
        </p15:guide>
        <p15:guide id="11" pos="2732" userDrawn="1">
          <p15:clr>
            <a:srgbClr val="FF96FF"/>
          </p15:clr>
        </p15:guide>
        <p15:guide id="12" pos="3205" userDrawn="1">
          <p15:clr>
            <a:srgbClr val="FF96FF"/>
          </p15:clr>
        </p15:guide>
        <p15:guide id="13" pos="3439" userDrawn="1">
          <p15:clr>
            <a:srgbClr val="FF96FF"/>
          </p15:clr>
        </p15:guide>
        <p15:guide id="14" pos="3919" userDrawn="1">
          <p15:clr>
            <a:srgbClr val="FF96FF"/>
          </p15:clr>
        </p15:guide>
        <p15:guide id="15" pos="4146" userDrawn="1">
          <p15:clr>
            <a:srgbClr val="FF96FF"/>
          </p15:clr>
        </p15:guide>
        <p15:guide id="16" pos="4626" userDrawn="1">
          <p15:clr>
            <a:srgbClr val="FF96FF"/>
          </p15:clr>
        </p15:guide>
        <p15:guide id="17" pos="4852" userDrawn="1">
          <p15:clr>
            <a:srgbClr val="FF96FF"/>
          </p15:clr>
        </p15:guide>
        <p15:guide id="18" pos="5332" userDrawn="1">
          <p15:clr>
            <a:srgbClr val="FF96FF"/>
          </p15:clr>
        </p15:guide>
        <p15:guide id="19" pos="5559" userDrawn="1">
          <p15:clr>
            <a:srgbClr val="FF96FF"/>
          </p15:clr>
        </p15:guide>
        <p15:guide id="20" pos="6039" userDrawn="1">
          <p15:clr>
            <a:srgbClr val="FF96FF"/>
          </p15:clr>
        </p15:guide>
        <p15:guide id="21" pos="6266" userDrawn="1">
          <p15:clr>
            <a:srgbClr val="FF96FF"/>
          </p15:clr>
        </p15:guide>
        <p15:guide id="22" pos="6746" userDrawn="1">
          <p15:clr>
            <a:srgbClr val="FF96FF"/>
          </p15:clr>
        </p15:guide>
        <p15:guide id="23" pos="6973" userDrawn="1">
          <p15:clr>
            <a:srgbClr val="FF96FF"/>
          </p15:clr>
        </p15:guide>
        <p15:guide id="24" pos="7453" userDrawn="1">
          <p15:clr>
            <a:srgbClr val="FF96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ography 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CCA9-A94B-4EA4-BA7D-382FAA60C18B}"/>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0288B040-C65E-4DD1-8B2C-A5851F4A3C9E}"/>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26CFEF96-C953-4781-972F-8E5B3088FBBE}"/>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B4AD3137-2A25-4FF8-AE0B-4D9B2DCF1A41}"/>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Guides" hidden="1">
            <a:extLst>
              <a:ext uri="{FF2B5EF4-FFF2-40B4-BE49-F238E27FC236}">
                <a16:creationId xmlns:a16="http://schemas.microsoft.com/office/drawing/2014/main" id="{F273D93B-2B0E-4B99-9810-63D5CBC2AB7B}"/>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Picture Placeholder 8">
            <a:extLst>
              <a:ext uri="{FF2B5EF4-FFF2-40B4-BE49-F238E27FC236}">
                <a16:creationId xmlns:a16="http://schemas.microsoft.com/office/drawing/2014/main" id="{BDE1DAC0-B00E-40BA-BEE2-8D336F554D07}"/>
              </a:ext>
            </a:extLst>
          </p:cNvPr>
          <p:cNvSpPr>
            <a:spLocks noGrp="1"/>
          </p:cNvSpPr>
          <p:nvPr>
            <p:ph type="pic" sz="quarter" idx="13"/>
            <p:custDataLst>
              <p:tags r:id="rId6"/>
            </p:custDataLst>
          </p:nvPr>
        </p:nvSpPr>
        <p:spPr>
          <a:xfrm>
            <a:off x="971550" y="1655763"/>
            <a:ext cx="2243138" cy="2243137"/>
          </a:xfrm>
        </p:spPr>
        <p:txBody>
          <a:bodyPr tIns="144000"/>
          <a:lstStyle>
            <a:lvl1pPr marL="0" indent="0" algn="ctr">
              <a:buFont typeface="+mj-lt"/>
              <a:buNone/>
              <a:defRPr/>
            </a:lvl1pPr>
          </a:lstStyle>
          <a:p>
            <a:r>
              <a:rPr lang="en-GB" dirty="0"/>
              <a:t>Click icon to add picture</a:t>
            </a:r>
          </a:p>
        </p:txBody>
      </p:sp>
      <p:sp>
        <p:nvSpPr>
          <p:cNvPr id="12" name="Text Placeholder 11">
            <a:extLst>
              <a:ext uri="{FF2B5EF4-FFF2-40B4-BE49-F238E27FC236}">
                <a16:creationId xmlns:a16="http://schemas.microsoft.com/office/drawing/2014/main" id="{6C5E193E-D21E-4120-9633-82B832A29948}"/>
              </a:ext>
            </a:extLst>
          </p:cNvPr>
          <p:cNvSpPr>
            <a:spLocks noGrp="1"/>
          </p:cNvSpPr>
          <p:nvPr>
            <p:ph type="body" sz="quarter" idx="14" hasCustomPrompt="1"/>
            <p:custDataLst>
              <p:tags r:id="rId7"/>
            </p:custDataLst>
          </p:nvPr>
        </p:nvSpPr>
        <p:spPr>
          <a:xfrm>
            <a:off x="971550" y="4013201"/>
            <a:ext cx="2652088" cy="1747838"/>
          </a:xfrm>
        </p:spPr>
        <p:txBody>
          <a:bodyPr/>
          <a:lstStyle>
            <a:lvl1pPr marL="0" indent="0">
              <a:spcAft>
                <a:spcPts val="600"/>
              </a:spcAft>
              <a:buNone/>
              <a:defRPr sz="1200" b="1" cap="all" baseline="0">
                <a:solidFill>
                  <a:schemeClr val="tx2"/>
                </a:solidFill>
              </a:defRPr>
            </a:lvl1pPr>
            <a:lvl2pPr marL="0" indent="0">
              <a:spcAft>
                <a:spcPts val="600"/>
              </a:spcAft>
              <a:buNone/>
              <a:defRPr sz="1000" b="0">
                <a:solidFill>
                  <a:schemeClr val="accent2"/>
                </a:solidFill>
              </a:defRPr>
            </a:lvl2pPr>
            <a:lvl3pPr marL="0" indent="0">
              <a:spcBef>
                <a:spcPts val="0"/>
              </a:spcBef>
              <a:spcAft>
                <a:spcPts val="600"/>
              </a:spcAft>
              <a:buNone/>
              <a:defRPr sz="1000" b="0">
                <a:solidFill>
                  <a:schemeClr val="accent2"/>
                </a:solidFill>
              </a:defRPr>
            </a:lvl3pPr>
            <a:lvl4pPr marL="0" indent="0">
              <a:spcBef>
                <a:spcPts val="0"/>
              </a:spcBef>
              <a:spcAft>
                <a:spcPts val="600"/>
              </a:spcAft>
              <a:buNone/>
              <a:defRPr sz="1000" b="0">
                <a:solidFill>
                  <a:schemeClr val="accent2"/>
                </a:solidFill>
              </a:defRPr>
            </a:lvl4pPr>
            <a:lvl5pPr marL="0" indent="0">
              <a:spcAft>
                <a:spcPts val="0"/>
              </a:spcAft>
              <a:buNone/>
              <a:defRPr sz="1000" b="0">
                <a:solidFill>
                  <a:schemeClr val="accent2"/>
                </a:solidFill>
              </a:defRPr>
            </a:lvl5pPr>
            <a:lvl6pPr marL="0" indent="0">
              <a:spcAft>
                <a:spcPts val="0"/>
              </a:spcAft>
              <a:buNone/>
              <a:defRPr sz="1000">
                <a:solidFill>
                  <a:schemeClr val="accent2"/>
                </a:solidFill>
              </a:defRPr>
            </a:lvl6pPr>
            <a:lvl7pPr marL="0" indent="0">
              <a:spcAft>
                <a:spcPts val="0"/>
              </a:spcAft>
              <a:buNone/>
              <a:defRPr sz="1000">
                <a:solidFill>
                  <a:schemeClr val="accent2"/>
                </a:solidFill>
              </a:defRPr>
            </a:lvl7pPr>
            <a:lvl8pPr marL="0" indent="0">
              <a:spcAft>
                <a:spcPts val="0"/>
              </a:spcAft>
              <a:buNone/>
              <a:defRPr sz="1000" b="0">
                <a:solidFill>
                  <a:schemeClr val="accent2"/>
                </a:solidFill>
              </a:defRPr>
            </a:lvl8pPr>
            <a:lvl9pPr marL="0" indent="0">
              <a:buNone/>
              <a:defRPr sz="1000">
                <a:solidFill>
                  <a:schemeClr val="accent2"/>
                </a:solidFill>
              </a:defRPr>
            </a:lvl9pPr>
          </a:lstStyle>
          <a:p>
            <a:pPr lvl="0"/>
            <a:r>
              <a:rPr lang="en-GB" dirty="0"/>
              <a:t>name</a:t>
            </a:r>
          </a:p>
          <a:p>
            <a:pPr lvl="1"/>
            <a:r>
              <a:rPr lang="en-GB" dirty="0"/>
              <a:t>Job Title</a:t>
            </a:r>
          </a:p>
          <a:p>
            <a:pPr lvl="2"/>
            <a:r>
              <a:rPr lang="en-GB" dirty="0"/>
              <a:t>Email</a:t>
            </a:r>
          </a:p>
          <a:p>
            <a:pPr lvl="3"/>
            <a:r>
              <a:rPr lang="en-GB" dirty="0"/>
              <a:t>Tel. No</a:t>
            </a:r>
          </a:p>
          <a:p>
            <a:pPr lvl="4"/>
            <a:r>
              <a:rPr lang="en-GB" dirty="0"/>
              <a:t>Address</a:t>
            </a:r>
          </a:p>
        </p:txBody>
      </p:sp>
      <p:sp>
        <p:nvSpPr>
          <p:cNvPr id="10" name="Picture Placeholder 81">
            <a:extLst>
              <a:ext uri="{FF2B5EF4-FFF2-40B4-BE49-F238E27FC236}">
                <a16:creationId xmlns:a16="http://schemas.microsoft.com/office/drawing/2014/main" id="{8BF17C71-CE63-47FD-BF37-51C191CB8C1F}"/>
              </a:ext>
            </a:extLst>
          </p:cNvPr>
          <p:cNvSpPr>
            <a:spLocks noGrp="1"/>
          </p:cNvSpPr>
          <p:nvPr>
            <p:ph type="pic" sz="quarter" idx="16"/>
            <p:custDataLst>
              <p:tags r:id="rId8"/>
            </p:custDataLst>
          </p:nvPr>
        </p:nvSpPr>
        <p:spPr>
          <a:xfrm>
            <a:off x="6581775" y="1655763"/>
            <a:ext cx="2243138" cy="2243137"/>
          </a:xfrm>
        </p:spPr>
        <p:txBody>
          <a:bodyPr tIns="144000"/>
          <a:lstStyle>
            <a:lvl1pPr marL="0" indent="0" algn="ctr">
              <a:buFont typeface="+mj-lt"/>
              <a:buNone/>
              <a:defRPr/>
            </a:lvl1pPr>
          </a:lstStyle>
          <a:p>
            <a:r>
              <a:rPr lang="en-GB" dirty="0"/>
              <a:t>Click icon to add picture</a:t>
            </a:r>
          </a:p>
        </p:txBody>
      </p:sp>
      <p:sp>
        <p:nvSpPr>
          <p:cNvPr id="13" name="Text Placeholder 10">
            <a:extLst>
              <a:ext uri="{FF2B5EF4-FFF2-40B4-BE49-F238E27FC236}">
                <a16:creationId xmlns:a16="http://schemas.microsoft.com/office/drawing/2014/main" id="{95DC1918-7935-4BBE-9ED6-C6F8A44FE7FC}"/>
              </a:ext>
            </a:extLst>
          </p:cNvPr>
          <p:cNvSpPr>
            <a:spLocks noGrp="1"/>
          </p:cNvSpPr>
          <p:nvPr>
            <p:ph type="body" sz="quarter" idx="18" hasCustomPrompt="1"/>
            <p:custDataLst>
              <p:tags r:id="rId9"/>
            </p:custDataLst>
          </p:nvPr>
        </p:nvSpPr>
        <p:spPr>
          <a:xfrm>
            <a:off x="6581775" y="4032251"/>
            <a:ext cx="2647950" cy="1747838"/>
          </a:xfrm>
        </p:spPr>
        <p:txBody>
          <a:bodyPr/>
          <a:lstStyle>
            <a:lvl1pPr marL="0" indent="0">
              <a:spcAft>
                <a:spcPts val="600"/>
              </a:spcAft>
              <a:buNone/>
              <a:defRPr sz="1200" b="1" cap="all" baseline="0">
                <a:solidFill>
                  <a:schemeClr val="tx2"/>
                </a:solidFill>
              </a:defRPr>
            </a:lvl1pPr>
            <a:lvl2pPr marL="0" indent="0">
              <a:spcAft>
                <a:spcPts val="600"/>
              </a:spcAft>
              <a:buNone/>
              <a:defRPr sz="1000" b="0">
                <a:solidFill>
                  <a:schemeClr val="accent2"/>
                </a:solidFill>
              </a:defRPr>
            </a:lvl2pPr>
            <a:lvl3pPr marL="0" indent="0">
              <a:spcBef>
                <a:spcPts val="0"/>
              </a:spcBef>
              <a:spcAft>
                <a:spcPts val="600"/>
              </a:spcAft>
              <a:buNone/>
              <a:defRPr sz="1000" b="0">
                <a:solidFill>
                  <a:schemeClr val="accent2"/>
                </a:solidFill>
              </a:defRPr>
            </a:lvl3pPr>
            <a:lvl4pPr marL="0" indent="0">
              <a:spcBef>
                <a:spcPts val="0"/>
              </a:spcBef>
              <a:spcAft>
                <a:spcPts val="600"/>
              </a:spcAft>
              <a:buNone/>
              <a:defRPr sz="1000" b="0">
                <a:solidFill>
                  <a:schemeClr val="accent2"/>
                </a:solidFill>
              </a:defRPr>
            </a:lvl4pPr>
            <a:lvl5pPr marL="0" indent="0">
              <a:spcAft>
                <a:spcPts val="0"/>
              </a:spcAft>
              <a:buNone/>
              <a:defRPr sz="1000" b="0">
                <a:solidFill>
                  <a:schemeClr val="accent2"/>
                </a:solidFill>
              </a:defRPr>
            </a:lvl5pPr>
            <a:lvl6pPr marL="0" indent="0">
              <a:spcAft>
                <a:spcPts val="0"/>
              </a:spcAft>
              <a:buNone/>
              <a:defRPr sz="1000">
                <a:solidFill>
                  <a:schemeClr val="accent2"/>
                </a:solidFill>
              </a:defRPr>
            </a:lvl6pPr>
            <a:lvl7pPr marL="0" indent="0">
              <a:spcAft>
                <a:spcPts val="0"/>
              </a:spcAft>
              <a:buNone/>
              <a:defRPr sz="1000">
                <a:solidFill>
                  <a:schemeClr val="accent2"/>
                </a:solidFill>
              </a:defRPr>
            </a:lvl7pPr>
            <a:lvl8pPr marL="0" indent="0">
              <a:spcAft>
                <a:spcPts val="0"/>
              </a:spcAft>
              <a:buNone/>
              <a:defRPr sz="1000" b="0">
                <a:solidFill>
                  <a:schemeClr val="accent2"/>
                </a:solidFill>
              </a:defRPr>
            </a:lvl8pPr>
            <a:lvl9pPr marL="0" indent="0">
              <a:buNone/>
              <a:defRPr sz="1000">
                <a:solidFill>
                  <a:schemeClr val="accent2"/>
                </a:solidFill>
              </a:defRPr>
            </a:lvl9pPr>
          </a:lstStyle>
          <a:p>
            <a:pPr lvl="0"/>
            <a:r>
              <a:rPr lang="en-GB" dirty="0"/>
              <a:t>name</a:t>
            </a:r>
          </a:p>
          <a:p>
            <a:pPr lvl="1"/>
            <a:r>
              <a:rPr lang="en-GB" dirty="0"/>
              <a:t>Job Title</a:t>
            </a:r>
          </a:p>
          <a:p>
            <a:pPr lvl="2"/>
            <a:r>
              <a:rPr lang="en-GB" dirty="0"/>
              <a:t>Email</a:t>
            </a:r>
          </a:p>
          <a:p>
            <a:pPr lvl="3"/>
            <a:r>
              <a:rPr lang="en-GB" dirty="0"/>
              <a:t>Tel. No</a:t>
            </a:r>
          </a:p>
          <a:p>
            <a:pPr lvl="4"/>
            <a:r>
              <a:rPr lang="en-GB" dirty="0"/>
              <a:t>Address</a:t>
            </a:r>
          </a:p>
        </p:txBody>
      </p:sp>
      <p:sp>
        <p:nvSpPr>
          <p:cNvPr id="15" name="Text Placeholder 8">
            <a:extLst>
              <a:ext uri="{FF2B5EF4-FFF2-40B4-BE49-F238E27FC236}">
                <a16:creationId xmlns:a16="http://schemas.microsoft.com/office/drawing/2014/main" id="{9FD4D95B-A96F-4774-9E1E-4A09D2C14BD1}"/>
              </a:ext>
            </a:extLst>
          </p:cNvPr>
          <p:cNvSpPr>
            <a:spLocks noGrp="1"/>
          </p:cNvSpPr>
          <p:nvPr>
            <p:ph type="body" sz="quarter" idx="20" hasCustomPrompt="1"/>
            <p:custDataLst>
              <p:tags r:id="rId10"/>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18" name="WebPage">
            <a:extLst>
              <a:ext uri="{FF2B5EF4-FFF2-40B4-BE49-F238E27FC236}">
                <a16:creationId xmlns:a16="http://schemas.microsoft.com/office/drawing/2014/main" id="{D10F1993-84B0-4000-8854-2095D6530FD2}"/>
              </a:ext>
            </a:extLst>
          </p:cNvPr>
          <p:cNvSpPr txBox="1"/>
          <p:nvPr userDrawn="1">
            <p:custDataLst>
              <p:tags r:id="rId11"/>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7" name="FP_Sensitivity">
            <a:extLst>
              <a:ext uri="{FF2B5EF4-FFF2-40B4-BE49-F238E27FC236}">
                <a16:creationId xmlns:a16="http://schemas.microsoft.com/office/drawing/2014/main" id="{19CA3DF7-668F-4F73-BD46-84369AA8B37D}"/>
              </a:ext>
            </a:extLst>
          </p:cNvPr>
          <p:cNvSpPr txBox="1"/>
          <p:nvPr userDrawn="1">
            <p:custDataLst>
              <p:tags r:id="rId12"/>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
        <p:nvSpPr>
          <p:cNvPr id="19" name="Text Placeholder 13">
            <a:extLst>
              <a:ext uri="{FF2B5EF4-FFF2-40B4-BE49-F238E27FC236}">
                <a16:creationId xmlns:a16="http://schemas.microsoft.com/office/drawing/2014/main" id="{16F17E56-87FF-60BE-D9B1-D4C7C7258405}"/>
              </a:ext>
            </a:extLst>
          </p:cNvPr>
          <p:cNvSpPr>
            <a:spLocks noGrp="1"/>
          </p:cNvSpPr>
          <p:nvPr>
            <p:ph type="body" sz="quarter" idx="21" hasCustomPrompt="1"/>
            <p:custDataLst>
              <p:tags r:id="rId13"/>
            </p:custDataLst>
          </p:nvPr>
        </p:nvSpPr>
        <p:spPr>
          <a:xfrm>
            <a:off x="3983999" y="1654176"/>
            <a:ext cx="2233277" cy="4121150"/>
          </a:xfrm>
        </p:spPr>
        <p:txBody>
          <a:bodyPr numCol="2" spcCol="216000"/>
          <a:lstStyle>
            <a:lvl1pPr>
              <a:spcAft>
                <a:spcPts val="600"/>
              </a:spcAft>
              <a:defRPr lang="en-US" sz="1200" b="0" kern="1200" dirty="0" smtClean="0">
                <a:solidFill>
                  <a:schemeClr val="tx1"/>
                </a:solidFill>
                <a:latin typeface="+mn-lt"/>
                <a:ea typeface="+mn-ea"/>
                <a:cs typeface="+mn-cs"/>
              </a:defRPr>
            </a:lvl1pPr>
            <a:lvl2pPr>
              <a:spcAft>
                <a:spcPts val="1200"/>
              </a:spcAft>
              <a:defRPr lang="en-US" sz="1400" b="1" kern="1200" dirty="0" smtClean="0">
                <a:solidFill>
                  <a:schemeClr val="tx2"/>
                </a:solidFill>
                <a:latin typeface="+mn-lt"/>
                <a:ea typeface="+mn-ea"/>
                <a:cs typeface="+mn-cs"/>
              </a:defRPr>
            </a:lvl2pPr>
            <a:lvl3pPr marL="361950" indent="-180975">
              <a:buClr>
                <a:schemeClr val="tx1"/>
              </a:buClr>
              <a:buFont typeface="Wingdings" panose="05000000000000000000" pitchFamily="2" charset="2"/>
              <a:buChar char="§"/>
              <a:defRPr sz="1200"/>
            </a:lvl3pPr>
            <a:lvl4pPr marL="534988" indent="-180975">
              <a:buClr>
                <a:schemeClr val="tx1"/>
              </a:buClr>
              <a:buFont typeface="Arial" panose="020B0604020202020204" pitchFamily="34" charset="0"/>
              <a:buChar char="–"/>
              <a:defRPr lang="en-US" sz="1000" b="0" kern="1200" dirty="0">
                <a:solidFill>
                  <a:schemeClr val="tx1"/>
                </a:solidFill>
                <a:latin typeface="+mn-lt"/>
                <a:ea typeface="+mn-ea"/>
                <a:cs typeface="+mn-cs"/>
              </a:defRPr>
            </a:lvl4pPr>
            <a:lvl5pPr>
              <a:defRPr sz="1400">
                <a:solidFill>
                  <a:schemeClr val="accent2"/>
                </a:solidFill>
              </a:defRPr>
            </a:lvl5pPr>
            <a:lvl6pPr>
              <a:defRPr sz="1000"/>
            </a:lvl6pPr>
            <a:lvl7pPr>
              <a:defRPr sz="1000"/>
            </a:lvl7pPr>
          </a:lstStyle>
          <a:p>
            <a:pPr lvl="0"/>
            <a:r>
              <a:rPr lang="en-GB" dirty="0"/>
              <a:t>Body text</a:t>
            </a:r>
          </a:p>
          <a:p>
            <a:pPr lvl="1"/>
            <a:r>
              <a:rPr lang="en-GB" dirty="0"/>
              <a:t>Intro text</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id="{1C23C8C2-C04D-6D96-AFE4-90058075644E}"/>
              </a:ext>
            </a:extLst>
          </p:cNvPr>
          <p:cNvSpPr>
            <a:spLocks noGrp="1"/>
          </p:cNvSpPr>
          <p:nvPr>
            <p:ph type="body" sz="quarter" idx="22" hasCustomPrompt="1"/>
            <p:custDataLst>
              <p:tags r:id="rId14"/>
            </p:custDataLst>
          </p:nvPr>
        </p:nvSpPr>
        <p:spPr>
          <a:xfrm>
            <a:off x="9594223" y="1654176"/>
            <a:ext cx="2237414" cy="4121150"/>
          </a:xfrm>
        </p:spPr>
        <p:txBody>
          <a:bodyPr numCol="2" spcCol="216000"/>
          <a:lstStyle>
            <a:lvl1pPr>
              <a:spcAft>
                <a:spcPts val="600"/>
              </a:spcAft>
              <a:defRPr lang="en-US" sz="1200" b="0" kern="1200" dirty="0" smtClean="0">
                <a:solidFill>
                  <a:schemeClr val="tx1"/>
                </a:solidFill>
                <a:latin typeface="+mn-lt"/>
                <a:ea typeface="+mn-ea"/>
                <a:cs typeface="+mn-cs"/>
              </a:defRPr>
            </a:lvl1pPr>
            <a:lvl2pPr>
              <a:spcAft>
                <a:spcPts val="1200"/>
              </a:spcAft>
              <a:defRPr lang="en-US" sz="1400" b="1" kern="1200" dirty="0" smtClean="0">
                <a:solidFill>
                  <a:schemeClr val="tx2"/>
                </a:solidFill>
                <a:latin typeface="+mn-lt"/>
                <a:ea typeface="+mn-ea"/>
                <a:cs typeface="+mn-cs"/>
              </a:defRPr>
            </a:lvl2pPr>
            <a:lvl3pPr marL="361950" indent="-180975">
              <a:buClr>
                <a:schemeClr val="tx1"/>
              </a:buClr>
              <a:buFont typeface="Wingdings" panose="05000000000000000000" pitchFamily="2" charset="2"/>
              <a:buChar char="§"/>
              <a:defRPr sz="1200"/>
            </a:lvl3pPr>
            <a:lvl4pPr marL="534988" indent="-180975">
              <a:buClr>
                <a:schemeClr val="tx1"/>
              </a:buClr>
              <a:buFont typeface="Arial" panose="020B0604020202020204" pitchFamily="34" charset="0"/>
              <a:buChar char="–"/>
              <a:defRPr lang="en-US" sz="1000" b="0" kern="1200" dirty="0">
                <a:solidFill>
                  <a:schemeClr val="tx1"/>
                </a:solidFill>
                <a:latin typeface="+mn-lt"/>
                <a:ea typeface="+mn-ea"/>
                <a:cs typeface="+mn-cs"/>
              </a:defRPr>
            </a:lvl4pPr>
            <a:lvl5pPr>
              <a:defRPr sz="1400">
                <a:solidFill>
                  <a:schemeClr val="accent2"/>
                </a:solidFill>
              </a:defRPr>
            </a:lvl5pPr>
            <a:lvl6pPr>
              <a:defRPr sz="1000"/>
            </a:lvl6pPr>
            <a:lvl7pPr>
              <a:defRPr sz="1000"/>
            </a:lvl7pPr>
          </a:lstStyle>
          <a:p>
            <a:pPr lvl="0"/>
            <a:r>
              <a:rPr lang="en-GB" dirty="0"/>
              <a:t>Body text</a:t>
            </a:r>
          </a:p>
          <a:p>
            <a:pPr lvl="1"/>
            <a:r>
              <a:rPr lang="en-GB" dirty="0"/>
              <a:t>Intro text</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05883851"/>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1092" userDrawn="1">
          <p15:clr>
            <a:srgbClr val="FF96FF"/>
          </p15:clr>
        </p15:guide>
        <p15:guide id="7" pos="1319" userDrawn="1">
          <p15:clr>
            <a:srgbClr val="FF96FF"/>
          </p15:clr>
        </p15:guide>
        <p15:guide id="8" pos="1799" userDrawn="1">
          <p15:clr>
            <a:srgbClr val="FF96FF"/>
          </p15:clr>
        </p15:guide>
        <p15:guide id="9" pos="2025" userDrawn="1">
          <p15:clr>
            <a:srgbClr val="FF96FF"/>
          </p15:clr>
        </p15:guide>
        <p15:guide id="10" pos="2505" userDrawn="1">
          <p15:clr>
            <a:srgbClr val="FF96FF"/>
          </p15:clr>
        </p15:guide>
        <p15:guide id="11" pos="2732" userDrawn="1">
          <p15:clr>
            <a:srgbClr val="FF96FF"/>
          </p15:clr>
        </p15:guide>
        <p15:guide id="12" pos="3212" userDrawn="1">
          <p15:clr>
            <a:srgbClr val="FF96FF"/>
          </p15:clr>
        </p15:guide>
        <p15:guide id="13" pos="3439" userDrawn="1">
          <p15:clr>
            <a:srgbClr val="FF96FF"/>
          </p15:clr>
        </p15:guide>
        <p15:guide id="14" pos="3919" userDrawn="1">
          <p15:clr>
            <a:srgbClr val="FF96FF"/>
          </p15:clr>
        </p15:guide>
        <p15:guide id="15" pos="4146" userDrawn="1">
          <p15:clr>
            <a:srgbClr val="FF96FF"/>
          </p15:clr>
        </p15:guide>
        <p15:guide id="16" pos="4626" userDrawn="1">
          <p15:clr>
            <a:srgbClr val="FF96FF"/>
          </p15:clr>
        </p15:guide>
        <p15:guide id="17" pos="4852" userDrawn="1">
          <p15:clr>
            <a:srgbClr val="FF96FF"/>
          </p15:clr>
        </p15:guide>
        <p15:guide id="18" pos="5332" userDrawn="1">
          <p15:clr>
            <a:srgbClr val="FF96FF"/>
          </p15:clr>
        </p15:guide>
        <p15:guide id="19" pos="5559" userDrawn="1">
          <p15:clr>
            <a:srgbClr val="FF96FF"/>
          </p15:clr>
        </p15:guide>
        <p15:guide id="20" pos="6039" userDrawn="1">
          <p15:clr>
            <a:srgbClr val="FF96FF"/>
          </p15:clr>
        </p15:guide>
        <p15:guide id="21" pos="6266" userDrawn="1">
          <p15:clr>
            <a:srgbClr val="FF96FF"/>
          </p15:clr>
        </p15:guide>
        <p15:guide id="22" pos="6746" userDrawn="1">
          <p15:clr>
            <a:srgbClr val="FF96FF"/>
          </p15:clr>
        </p15:guide>
        <p15:guide id="23" pos="6973" userDrawn="1">
          <p15:clr>
            <a:srgbClr val="FF96FF"/>
          </p15:clr>
        </p15:guide>
        <p15:guide id="24" pos="7453" userDrawn="1">
          <p15:clr>
            <a:srgbClr val="FF96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A34F-BB61-4640-AE2F-338D6C7CCCFD}"/>
              </a:ext>
            </a:extLst>
          </p:cNvPr>
          <p:cNvSpPr>
            <a:spLocks noGrp="1"/>
          </p:cNvSpPr>
          <p:nvPr>
            <p:ph type="title"/>
            <p:custDataLst>
              <p:tags r:id="rId1"/>
            </p:custDataLst>
          </p:nvPr>
        </p:nvSpPr>
        <p:spPr/>
        <p:txBody>
          <a:bodyPr/>
          <a:lstStyle/>
          <a:p>
            <a:r>
              <a:rPr lang="en-GB" dirty="0"/>
              <a:t>Click to edit Master title style</a:t>
            </a:r>
          </a:p>
        </p:txBody>
      </p:sp>
      <p:sp>
        <p:nvSpPr>
          <p:cNvPr id="10" name="Slide Number Placeholder 9">
            <a:extLst>
              <a:ext uri="{FF2B5EF4-FFF2-40B4-BE49-F238E27FC236}">
                <a16:creationId xmlns:a16="http://schemas.microsoft.com/office/drawing/2014/main" id="{3CE639F7-AA0F-4349-8BEA-A8A03A4ACB21}"/>
              </a:ext>
            </a:extLst>
          </p:cNvPr>
          <p:cNvSpPr>
            <a:spLocks noGrp="1"/>
          </p:cNvSpPr>
          <p:nvPr>
            <p:ph type="sldNum" sz="quarter" idx="12"/>
            <p:custDataLst>
              <p:tags r:id="rId2"/>
            </p:custDataLst>
          </p:nvPr>
        </p:nvSpPr>
        <p:spPr/>
        <p:txBody>
          <a:bodyPr/>
          <a:lstStyle/>
          <a:p>
            <a:fld id="{2A7E23D2-26F6-45E0-8E02-0D663AE6062C}" type="slidenum">
              <a:rPr lang="en-GB" smtClean="0"/>
              <a:pPr/>
              <a:t>‹#›</a:t>
            </a:fld>
            <a:endParaRPr lang="en-GB" dirty="0"/>
          </a:p>
        </p:txBody>
      </p:sp>
      <p:sp>
        <p:nvSpPr>
          <p:cNvPr id="11" name="Guides" hidden="1">
            <a:extLst>
              <a:ext uri="{FF2B5EF4-FFF2-40B4-BE49-F238E27FC236}">
                <a16:creationId xmlns:a16="http://schemas.microsoft.com/office/drawing/2014/main" id="{B14BC1C1-53EB-49B0-9388-8CD11F0B06ED}"/>
              </a:ext>
            </a:extLst>
          </p:cNvPr>
          <p:cNvSpPr/>
          <p:nvPr userDrawn="1">
            <p:custDataLst>
              <p:tags r:id="rId3"/>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6" name="WebPage">
            <a:extLst>
              <a:ext uri="{FF2B5EF4-FFF2-40B4-BE49-F238E27FC236}">
                <a16:creationId xmlns:a16="http://schemas.microsoft.com/office/drawing/2014/main" id="{8AFEA7C9-4EED-47A2-8331-F7A4ED1E2617}"/>
              </a:ext>
            </a:extLst>
          </p:cNvPr>
          <p:cNvSpPr txBox="1"/>
          <p:nvPr userDrawn="1">
            <p:custDataLst>
              <p:tags r:id="rId4"/>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8" name="FP_Sensitivity">
            <a:extLst>
              <a:ext uri="{FF2B5EF4-FFF2-40B4-BE49-F238E27FC236}">
                <a16:creationId xmlns:a16="http://schemas.microsoft.com/office/drawing/2014/main" id="{5AB0A946-A673-42A0-BB0A-45C5F3ADD674}"/>
              </a:ext>
            </a:extLst>
          </p:cNvPr>
          <p:cNvSpPr txBox="1"/>
          <p:nvPr userDrawn="1">
            <p:custDataLst>
              <p:tags r:id="rId5"/>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2020283128"/>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2741" userDrawn="1">
          <p15:clr>
            <a:srgbClr val="FF96FF"/>
          </p15:clr>
        </p15:guide>
        <p15:guide id="7" pos="2968" userDrawn="1">
          <p15:clr>
            <a:srgbClr val="FF96FF"/>
          </p15:clr>
        </p15:guide>
        <p15:guide id="8" pos="5097" userDrawn="1">
          <p15:clr>
            <a:srgbClr val="FF96FF"/>
          </p15:clr>
        </p15:guide>
        <p15:guide id="9" pos="5324" userDrawn="1">
          <p15:clr>
            <a:srgbClr val="FF96FF"/>
          </p15:clr>
        </p15:guide>
        <p15:guide id="10" pos="7453" userDrawn="1">
          <p15:clr>
            <a:srgbClr val="FF96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98444E0-018C-43ED-BB3F-A8AF4B576D89}"/>
              </a:ext>
            </a:extLst>
          </p:cNvPr>
          <p:cNvSpPr txBox="1"/>
          <p:nvPr userDrawn="1">
            <p:custDataLst>
              <p:tags r:id="rId1"/>
            </p:custDataLst>
          </p:nvPr>
        </p:nvSpPr>
        <p:spPr>
          <a:xfrm>
            <a:off x="972000" y="638087"/>
            <a:ext cx="4972050" cy="369332"/>
          </a:xfrm>
          <a:prstGeom prst="rect">
            <a:avLst/>
          </a:prstGeom>
          <a:noFill/>
        </p:spPr>
        <p:txBody>
          <a:bodyPr wrap="square" lIns="0" tIns="0" rIns="0" bIns="0" rtlCol="0">
            <a:spAutoFit/>
          </a:bodyPr>
          <a:lstStyle/>
          <a:p>
            <a:r>
              <a:rPr lang="en-GB" sz="2400" b="1" cap="none" baseline="0" dirty="0">
                <a:solidFill>
                  <a:schemeClr val="tx2"/>
                </a:solidFill>
              </a:rPr>
              <a:t>Locations</a:t>
            </a:r>
          </a:p>
        </p:txBody>
      </p:sp>
      <p:cxnSp>
        <p:nvCxnSpPr>
          <p:cNvPr id="7" name="Straight Connector 6">
            <a:extLst>
              <a:ext uri="{FF2B5EF4-FFF2-40B4-BE49-F238E27FC236}">
                <a16:creationId xmlns:a16="http://schemas.microsoft.com/office/drawing/2014/main" id="{8C51D191-ED83-4695-AA1D-8EF98913D8D0}"/>
              </a:ext>
            </a:extLst>
          </p:cNvPr>
          <p:cNvCxnSpPr>
            <a:cxnSpLocks/>
          </p:cNvCxnSpPr>
          <p:nvPr userDrawn="1">
            <p:custDataLst>
              <p:tags r:id="rId2"/>
            </p:custDataLst>
          </p:nvPr>
        </p:nvCxnSpPr>
        <p:spPr>
          <a:xfrm>
            <a:off x="366317" y="354438"/>
            <a:ext cx="1146568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37DE1B1-369D-47B8-BA6F-158712AC57CB}"/>
              </a:ext>
            </a:extLst>
          </p:cNvPr>
          <p:cNvSpPr/>
          <p:nvPr userDrawn="1">
            <p:custDataLst>
              <p:tags r:id="rId3"/>
            </p:custDataLst>
          </p:nvPr>
        </p:nvSpPr>
        <p:spPr>
          <a:xfrm>
            <a:off x="366317" y="327437"/>
            <a:ext cx="612000" cy="54000"/>
          </a:xfrm>
          <a:prstGeom prst="rect">
            <a:avLst/>
          </a:prstGeom>
          <a:solidFill>
            <a:srgbClr val="DC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a:extLst>
              <a:ext uri="{FF2B5EF4-FFF2-40B4-BE49-F238E27FC236}">
                <a16:creationId xmlns:a16="http://schemas.microsoft.com/office/drawing/2014/main" id="{B84BBFBF-F342-4C01-AEA7-DCFF713CA20D}"/>
              </a:ext>
            </a:extLst>
          </p:cNvPr>
          <p:cNvCxnSpPr>
            <a:cxnSpLocks/>
          </p:cNvCxnSpPr>
          <p:nvPr userDrawn="1">
            <p:custDataLst>
              <p:tags r:id="rId4"/>
            </p:custDataLst>
          </p:nvPr>
        </p:nvCxnSpPr>
        <p:spPr>
          <a:xfrm>
            <a:off x="366317" y="6258985"/>
            <a:ext cx="900354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7F45ED8-1406-4663-97B6-1FF5DA61E1E5}"/>
              </a:ext>
            </a:extLst>
          </p:cNvPr>
          <p:cNvSpPr/>
          <p:nvPr userDrawn="1">
            <p:custDataLst>
              <p:tags r:id="rId5"/>
            </p:custDataLst>
          </p:nvPr>
        </p:nvSpPr>
        <p:spPr>
          <a:xfrm>
            <a:off x="366317" y="6231985"/>
            <a:ext cx="612000" cy="54000"/>
          </a:xfrm>
          <a:prstGeom prst="rect">
            <a:avLst/>
          </a:prstGeom>
          <a:solidFill>
            <a:srgbClr val="DC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a:extLst>
              <a:ext uri="{FF2B5EF4-FFF2-40B4-BE49-F238E27FC236}">
                <a16:creationId xmlns:a16="http://schemas.microsoft.com/office/drawing/2014/main" id="{1677099A-7B32-48F0-949E-93A6D9F0A19F}"/>
              </a:ext>
            </a:extLst>
          </p:cNvPr>
          <p:cNvPicPr>
            <a:picLocks noChangeAspect="1"/>
          </p:cNvPicPr>
          <p:nvPr userDrawn="1">
            <p:custDataLst>
              <p:tags r:id="rId6"/>
            </p:custDataLst>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547877" y="5993139"/>
            <a:ext cx="2304000" cy="531692"/>
          </a:xfrm>
          <a:prstGeom prst="rect">
            <a:avLst/>
          </a:prstGeom>
        </p:spPr>
      </p:pic>
      <p:sp>
        <p:nvSpPr>
          <p:cNvPr id="15" name="Guides" hidden="1">
            <a:extLst>
              <a:ext uri="{FF2B5EF4-FFF2-40B4-BE49-F238E27FC236}">
                <a16:creationId xmlns:a16="http://schemas.microsoft.com/office/drawing/2014/main" id="{A422E6AD-AB6C-486D-BE32-1B7A13B3EC4C}"/>
              </a:ext>
            </a:extLst>
          </p:cNvPr>
          <p:cNvSpPr/>
          <p:nvPr userDrawn="1">
            <p:custDataLst>
              <p:tags r:id="rId7"/>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3" name="Disclaimer">
            <a:extLst>
              <a:ext uri="{FF2B5EF4-FFF2-40B4-BE49-F238E27FC236}">
                <a16:creationId xmlns:a16="http://schemas.microsoft.com/office/drawing/2014/main" id="{8EC0FA8A-93D1-41F0-99C6-62BC53CEBD17}"/>
              </a:ext>
            </a:extLst>
          </p:cNvPr>
          <p:cNvSpPr txBox="1"/>
          <p:nvPr userDrawn="1">
            <p:custDataLst>
              <p:tags r:id="rId8"/>
            </p:custDataLst>
          </p:nvPr>
        </p:nvSpPr>
        <p:spPr>
          <a:xfrm>
            <a:off x="971998" y="4554754"/>
            <a:ext cx="8077200" cy="1368802"/>
          </a:xfrm>
          <a:prstGeom prst="rect">
            <a:avLst/>
          </a:prstGeom>
          <a:noFill/>
        </p:spPr>
        <p:txBody>
          <a:bodyPr wrap="square" lIns="0" tIns="0" rIns="0" bIns="0" rtlCol="0" anchor="b" anchorCtr="0">
            <a:noAutofit/>
          </a:bodyPr>
          <a:lstStyle/>
          <a:p>
            <a:r>
              <a:rPr lang="en-GB" sz="700" dirty="0"/>
              <a:t>This report has been prepared by Compass Lexecon professionals. The views expressed in this report are the authors only and do not necessarily represent the views of Compass Lexecon, its management, its subsidiaries, its affiliates, its employees or clients.</a:t>
            </a:r>
          </a:p>
        </p:txBody>
      </p:sp>
      <p:sp>
        <p:nvSpPr>
          <p:cNvPr id="13" name="WebPage">
            <a:extLst>
              <a:ext uri="{FF2B5EF4-FFF2-40B4-BE49-F238E27FC236}">
                <a16:creationId xmlns:a16="http://schemas.microsoft.com/office/drawing/2014/main" id="{01734054-FD56-48D9-BC7A-946800D395DD}"/>
              </a:ext>
            </a:extLst>
          </p:cNvPr>
          <p:cNvSpPr txBox="1"/>
          <p:nvPr userDrawn="1">
            <p:custDataLst>
              <p:tags r:id="rId9"/>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4" name="Content Placeholder 4">
            <a:extLst>
              <a:ext uri="{FF2B5EF4-FFF2-40B4-BE49-F238E27FC236}">
                <a16:creationId xmlns:a16="http://schemas.microsoft.com/office/drawing/2014/main" id="{FCC859EA-A5DF-7331-CFBE-0E4AE7614D63}"/>
              </a:ext>
            </a:extLst>
          </p:cNvPr>
          <p:cNvSpPr txBox="1">
            <a:spLocks/>
          </p:cNvSpPr>
          <p:nvPr userDrawn="1"/>
        </p:nvSpPr>
        <p:spPr>
          <a:xfrm>
            <a:off x="971176" y="1489938"/>
            <a:ext cx="1558480" cy="279265"/>
          </a:xfrm>
          <a:prstGeom prst="rect">
            <a:avLst/>
          </a:prstGeom>
        </p:spPr>
        <p:txBody>
          <a:bodyPr vert="horz" lIns="0" tIns="0" rIns="0" bIns="0" rtlCol="0" anchor="t">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sz="1400" b="1" dirty="0">
                <a:solidFill>
                  <a:schemeClr val="tx2"/>
                </a:solidFill>
              </a:rPr>
              <a:t>Europe</a:t>
            </a:r>
          </a:p>
        </p:txBody>
      </p:sp>
      <p:sp>
        <p:nvSpPr>
          <p:cNvPr id="5" name="Content Placeholder 4">
            <a:extLst>
              <a:ext uri="{FF2B5EF4-FFF2-40B4-BE49-F238E27FC236}">
                <a16:creationId xmlns:a16="http://schemas.microsoft.com/office/drawing/2014/main" id="{7057D5D8-958C-20B2-CE7E-DD67F5C11F7E}"/>
              </a:ext>
            </a:extLst>
          </p:cNvPr>
          <p:cNvSpPr txBox="1">
            <a:spLocks/>
          </p:cNvSpPr>
          <p:nvPr userDrawn="1"/>
        </p:nvSpPr>
        <p:spPr>
          <a:xfrm>
            <a:off x="2844108" y="1489938"/>
            <a:ext cx="1558480" cy="279265"/>
          </a:xfrm>
          <a:prstGeom prst="rect">
            <a:avLst/>
          </a:prstGeom>
        </p:spPr>
        <p:txBody>
          <a:bodyPr vert="horz" lIns="0" tIns="0" rIns="0" bIns="0" rtlCol="0" anchor="t">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sz="1400" b="1" dirty="0">
                <a:solidFill>
                  <a:schemeClr val="tx2"/>
                </a:solidFill>
              </a:rPr>
              <a:t>North America</a:t>
            </a:r>
          </a:p>
        </p:txBody>
      </p:sp>
      <p:sp>
        <p:nvSpPr>
          <p:cNvPr id="11" name="Content Placeholder 4">
            <a:extLst>
              <a:ext uri="{FF2B5EF4-FFF2-40B4-BE49-F238E27FC236}">
                <a16:creationId xmlns:a16="http://schemas.microsoft.com/office/drawing/2014/main" id="{FA780FC2-F443-D52A-7185-B24EDDCF2E28}"/>
              </a:ext>
            </a:extLst>
          </p:cNvPr>
          <p:cNvSpPr txBox="1">
            <a:spLocks/>
          </p:cNvSpPr>
          <p:nvPr userDrawn="1"/>
        </p:nvSpPr>
        <p:spPr>
          <a:xfrm>
            <a:off x="4711121" y="1489938"/>
            <a:ext cx="1558480" cy="279265"/>
          </a:xfrm>
          <a:prstGeom prst="rect">
            <a:avLst/>
          </a:prstGeom>
        </p:spPr>
        <p:txBody>
          <a:bodyPr vert="horz" lIns="0" tIns="0" rIns="0" bIns="0" rtlCol="0" anchor="t">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sz="1400" b="1" dirty="0">
                <a:solidFill>
                  <a:schemeClr val="tx2"/>
                </a:solidFill>
              </a:rPr>
              <a:t>Latin America</a:t>
            </a:r>
          </a:p>
        </p:txBody>
      </p:sp>
      <p:sp>
        <p:nvSpPr>
          <p:cNvPr id="14" name="Content Placeholder 4">
            <a:extLst>
              <a:ext uri="{FF2B5EF4-FFF2-40B4-BE49-F238E27FC236}">
                <a16:creationId xmlns:a16="http://schemas.microsoft.com/office/drawing/2014/main" id="{485EAB16-4826-A695-FD43-BB011114D6F6}"/>
              </a:ext>
            </a:extLst>
          </p:cNvPr>
          <p:cNvSpPr txBox="1">
            <a:spLocks/>
          </p:cNvSpPr>
          <p:nvPr userDrawn="1"/>
        </p:nvSpPr>
        <p:spPr>
          <a:xfrm>
            <a:off x="6578134" y="1489938"/>
            <a:ext cx="1558480" cy="279265"/>
          </a:xfrm>
          <a:prstGeom prst="rect">
            <a:avLst/>
          </a:prstGeom>
        </p:spPr>
        <p:txBody>
          <a:bodyPr vert="horz" lIns="0" tIns="0" rIns="0" bIns="0" rtlCol="0" anchor="t">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sz="1400" b="1" dirty="0">
                <a:solidFill>
                  <a:schemeClr val="tx2"/>
                </a:solidFill>
              </a:rPr>
              <a:t>Asia Pacific</a:t>
            </a:r>
          </a:p>
        </p:txBody>
      </p:sp>
      <p:sp>
        <p:nvSpPr>
          <p:cNvPr id="16" name="Content Placeholder 4">
            <a:extLst>
              <a:ext uri="{FF2B5EF4-FFF2-40B4-BE49-F238E27FC236}">
                <a16:creationId xmlns:a16="http://schemas.microsoft.com/office/drawing/2014/main" id="{57D50DA2-28C8-EEB9-6158-A509B72F0926}"/>
              </a:ext>
            </a:extLst>
          </p:cNvPr>
          <p:cNvSpPr txBox="1">
            <a:spLocks/>
          </p:cNvSpPr>
          <p:nvPr userDrawn="1"/>
        </p:nvSpPr>
        <p:spPr>
          <a:xfrm>
            <a:off x="971176" y="1953768"/>
            <a:ext cx="1546339" cy="2483760"/>
          </a:xfrm>
          <a:prstGeom prst="rect">
            <a:avLst/>
          </a:prstGeom>
        </p:spPr>
        <p:txBody>
          <a:bodyPr vert="horz" lIns="0" tIns="0" rIns="0" bIns="0" rtlCol="0">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dirty="0">
                <a:solidFill>
                  <a:schemeClr val="tx1">
                    <a:lumMod val="85000"/>
                    <a:lumOff val="15000"/>
                  </a:schemeClr>
                </a:solidFill>
              </a:rPr>
              <a:t>Berlin</a:t>
            </a:r>
          </a:p>
          <a:p>
            <a:pPr marL="0" indent="0">
              <a:buNone/>
            </a:pPr>
            <a:r>
              <a:rPr lang="en-GB" dirty="0">
                <a:solidFill>
                  <a:schemeClr val="tx1">
                    <a:lumMod val="85000"/>
                    <a:lumOff val="15000"/>
                  </a:schemeClr>
                </a:solidFill>
              </a:rPr>
              <a:t>Brussels</a:t>
            </a:r>
          </a:p>
          <a:p>
            <a:pPr marL="0" indent="0">
              <a:buNone/>
            </a:pPr>
            <a:r>
              <a:rPr lang="en-GB" dirty="0">
                <a:solidFill>
                  <a:schemeClr val="tx1">
                    <a:lumMod val="85000"/>
                    <a:lumOff val="15000"/>
                  </a:schemeClr>
                </a:solidFill>
              </a:rPr>
              <a:t>Copenhagen</a:t>
            </a:r>
          </a:p>
          <a:p>
            <a:pPr marL="0" indent="0">
              <a:buNone/>
            </a:pPr>
            <a:r>
              <a:rPr lang="en-GB" dirty="0">
                <a:solidFill>
                  <a:schemeClr val="tx1">
                    <a:lumMod val="85000"/>
                    <a:lumOff val="15000"/>
                  </a:schemeClr>
                </a:solidFill>
              </a:rPr>
              <a:t>Düsseldorf</a:t>
            </a:r>
          </a:p>
          <a:p>
            <a:pPr marL="0" indent="0">
              <a:buNone/>
            </a:pPr>
            <a:r>
              <a:rPr lang="en-GB" dirty="0">
                <a:solidFill>
                  <a:schemeClr val="tx1">
                    <a:lumMod val="85000"/>
                    <a:lumOff val="15000"/>
                  </a:schemeClr>
                </a:solidFill>
              </a:rPr>
              <a:t>Helsinki</a:t>
            </a:r>
          </a:p>
          <a:p>
            <a:pPr marL="0" indent="0">
              <a:buNone/>
            </a:pPr>
            <a:r>
              <a:rPr lang="en-GB" dirty="0">
                <a:solidFill>
                  <a:schemeClr val="tx1">
                    <a:lumMod val="85000"/>
                    <a:lumOff val="15000"/>
                  </a:schemeClr>
                </a:solidFill>
              </a:rPr>
              <a:t>London</a:t>
            </a:r>
          </a:p>
          <a:p>
            <a:pPr marL="0" indent="0">
              <a:buNone/>
            </a:pPr>
            <a:r>
              <a:rPr lang="en-GB" dirty="0">
                <a:solidFill>
                  <a:schemeClr val="tx1">
                    <a:lumMod val="85000"/>
                    <a:lumOff val="15000"/>
                  </a:schemeClr>
                </a:solidFill>
              </a:rPr>
              <a:t>Madrid</a:t>
            </a:r>
          </a:p>
          <a:p>
            <a:pPr marL="0" indent="0">
              <a:buNone/>
            </a:pPr>
            <a:r>
              <a:rPr lang="en-GB" dirty="0">
                <a:solidFill>
                  <a:schemeClr val="tx1">
                    <a:lumMod val="85000"/>
                    <a:lumOff val="15000"/>
                  </a:schemeClr>
                </a:solidFill>
              </a:rPr>
              <a:t>Milan</a:t>
            </a:r>
          </a:p>
          <a:p>
            <a:pPr marL="0" indent="0">
              <a:buNone/>
            </a:pPr>
            <a:r>
              <a:rPr lang="en-GB" dirty="0">
                <a:solidFill>
                  <a:schemeClr val="tx1">
                    <a:lumMod val="85000"/>
                    <a:lumOff val="15000"/>
                  </a:schemeClr>
                </a:solidFill>
              </a:rPr>
              <a:t>Paris</a:t>
            </a:r>
          </a:p>
        </p:txBody>
      </p:sp>
      <p:cxnSp>
        <p:nvCxnSpPr>
          <p:cNvPr id="17" name="Straight Connector 16">
            <a:extLst>
              <a:ext uri="{FF2B5EF4-FFF2-40B4-BE49-F238E27FC236}">
                <a16:creationId xmlns:a16="http://schemas.microsoft.com/office/drawing/2014/main" id="{B4DCF283-C1BE-11EF-22F3-B94D6B0A12DA}"/>
              </a:ext>
            </a:extLst>
          </p:cNvPr>
          <p:cNvCxnSpPr/>
          <p:nvPr userDrawn="1"/>
        </p:nvCxnSpPr>
        <p:spPr>
          <a:xfrm>
            <a:off x="969645" y="1810870"/>
            <a:ext cx="1547870" cy="0"/>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4">
            <a:extLst>
              <a:ext uri="{FF2B5EF4-FFF2-40B4-BE49-F238E27FC236}">
                <a16:creationId xmlns:a16="http://schemas.microsoft.com/office/drawing/2014/main" id="{6F78C052-84D0-7882-C2F3-72848F4274FF}"/>
              </a:ext>
            </a:extLst>
          </p:cNvPr>
          <p:cNvSpPr txBox="1">
            <a:spLocks/>
          </p:cNvSpPr>
          <p:nvPr userDrawn="1"/>
        </p:nvSpPr>
        <p:spPr>
          <a:xfrm>
            <a:off x="2844108" y="1953768"/>
            <a:ext cx="1546339" cy="2483760"/>
          </a:xfrm>
          <a:prstGeom prst="rect">
            <a:avLst/>
          </a:prstGeom>
        </p:spPr>
        <p:txBody>
          <a:bodyPr vert="horz" lIns="0" tIns="0" rIns="0" bIns="0" rtlCol="0">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dirty="0">
                <a:solidFill>
                  <a:schemeClr val="tx1">
                    <a:lumMod val="85000"/>
                    <a:lumOff val="15000"/>
                  </a:schemeClr>
                </a:solidFill>
              </a:rPr>
              <a:t>Boston</a:t>
            </a:r>
          </a:p>
          <a:p>
            <a:pPr marL="0" indent="0">
              <a:buNone/>
            </a:pPr>
            <a:r>
              <a:rPr lang="en-GB" dirty="0">
                <a:solidFill>
                  <a:schemeClr val="tx1">
                    <a:lumMod val="85000"/>
                    <a:lumOff val="15000"/>
                  </a:schemeClr>
                </a:solidFill>
              </a:rPr>
              <a:t>Chicago</a:t>
            </a:r>
          </a:p>
          <a:p>
            <a:pPr marL="0" indent="0">
              <a:buNone/>
            </a:pPr>
            <a:r>
              <a:rPr lang="en-GB" dirty="0">
                <a:solidFill>
                  <a:schemeClr val="tx1">
                    <a:lumMod val="85000"/>
                    <a:lumOff val="15000"/>
                  </a:schemeClr>
                </a:solidFill>
              </a:rPr>
              <a:t>Houston</a:t>
            </a:r>
          </a:p>
          <a:p>
            <a:pPr marL="0" indent="0">
              <a:buNone/>
            </a:pPr>
            <a:r>
              <a:rPr lang="en-GB" dirty="0">
                <a:solidFill>
                  <a:schemeClr val="tx1">
                    <a:lumMod val="85000"/>
                    <a:lumOff val="15000"/>
                  </a:schemeClr>
                </a:solidFill>
              </a:rPr>
              <a:t>Los Angeles</a:t>
            </a:r>
          </a:p>
          <a:p>
            <a:pPr marL="0" indent="0">
              <a:buNone/>
            </a:pPr>
            <a:r>
              <a:rPr lang="en-GB" dirty="0">
                <a:solidFill>
                  <a:schemeClr val="tx1">
                    <a:lumMod val="85000"/>
                    <a:lumOff val="15000"/>
                  </a:schemeClr>
                </a:solidFill>
              </a:rPr>
              <a:t>Miami</a:t>
            </a:r>
          </a:p>
          <a:p>
            <a:pPr marL="0" indent="0">
              <a:buNone/>
            </a:pPr>
            <a:r>
              <a:rPr lang="en-GB" dirty="0">
                <a:solidFill>
                  <a:schemeClr val="tx1">
                    <a:lumMod val="85000"/>
                    <a:lumOff val="15000"/>
                  </a:schemeClr>
                </a:solidFill>
              </a:rPr>
              <a:t>New York</a:t>
            </a:r>
          </a:p>
          <a:p>
            <a:pPr marL="0" indent="0">
              <a:buNone/>
            </a:pPr>
            <a:r>
              <a:rPr lang="en-GB" dirty="0">
                <a:solidFill>
                  <a:schemeClr val="tx1">
                    <a:lumMod val="85000"/>
                    <a:lumOff val="15000"/>
                  </a:schemeClr>
                </a:solidFill>
              </a:rPr>
              <a:t>Oakland</a:t>
            </a:r>
          </a:p>
          <a:p>
            <a:pPr marL="0" indent="0">
              <a:buNone/>
            </a:pPr>
            <a:r>
              <a:rPr lang="en-GB" dirty="0">
                <a:solidFill>
                  <a:schemeClr val="tx1">
                    <a:lumMod val="85000"/>
                    <a:lumOff val="15000"/>
                  </a:schemeClr>
                </a:solidFill>
              </a:rPr>
              <a:t>Washington, DC</a:t>
            </a:r>
          </a:p>
        </p:txBody>
      </p:sp>
      <p:cxnSp>
        <p:nvCxnSpPr>
          <p:cNvPr id="19" name="Straight Connector 18">
            <a:extLst>
              <a:ext uri="{FF2B5EF4-FFF2-40B4-BE49-F238E27FC236}">
                <a16:creationId xmlns:a16="http://schemas.microsoft.com/office/drawing/2014/main" id="{901805DD-B0B3-755C-9D30-8C6B982BD8D8}"/>
              </a:ext>
            </a:extLst>
          </p:cNvPr>
          <p:cNvCxnSpPr/>
          <p:nvPr userDrawn="1"/>
        </p:nvCxnSpPr>
        <p:spPr>
          <a:xfrm>
            <a:off x="2842577" y="1810870"/>
            <a:ext cx="1547870" cy="0"/>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4">
            <a:extLst>
              <a:ext uri="{FF2B5EF4-FFF2-40B4-BE49-F238E27FC236}">
                <a16:creationId xmlns:a16="http://schemas.microsoft.com/office/drawing/2014/main" id="{E5727C70-15F5-92BC-3C9C-728937F159EC}"/>
              </a:ext>
            </a:extLst>
          </p:cNvPr>
          <p:cNvSpPr txBox="1">
            <a:spLocks/>
          </p:cNvSpPr>
          <p:nvPr userDrawn="1"/>
        </p:nvSpPr>
        <p:spPr>
          <a:xfrm>
            <a:off x="4711121" y="1953768"/>
            <a:ext cx="1546339" cy="2483760"/>
          </a:xfrm>
          <a:prstGeom prst="rect">
            <a:avLst/>
          </a:prstGeom>
        </p:spPr>
        <p:txBody>
          <a:bodyPr vert="horz" lIns="0" tIns="0" rIns="0" bIns="0" rtlCol="0">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dirty="0">
                <a:solidFill>
                  <a:schemeClr val="tx1">
                    <a:lumMod val="85000"/>
                    <a:lumOff val="15000"/>
                  </a:schemeClr>
                </a:solidFill>
              </a:rPr>
              <a:t>Buenos Aires</a:t>
            </a:r>
          </a:p>
          <a:p>
            <a:pPr marL="0" indent="0">
              <a:buNone/>
            </a:pPr>
            <a:r>
              <a:rPr lang="en-GB" dirty="0">
                <a:solidFill>
                  <a:schemeClr val="tx1">
                    <a:lumMod val="85000"/>
                    <a:lumOff val="15000"/>
                  </a:schemeClr>
                </a:solidFill>
              </a:rPr>
              <a:t>Santiago</a:t>
            </a:r>
          </a:p>
        </p:txBody>
      </p:sp>
      <p:cxnSp>
        <p:nvCxnSpPr>
          <p:cNvPr id="21" name="Straight Connector 20">
            <a:extLst>
              <a:ext uri="{FF2B5EF4-FFF2-40B4-BE49-F238E27FC236}">
                <a16:creationId xmlns:a16="http://schemas.microsoft.com/office/drawing/2014/main" id="{59177DFE-AD8A-C78B-51B8-0F02E23CEB2C}"/>
              </a:ext>
            </a:extLst>
          </p:cNvPr>
          <p:cNvCxnSpPr/>
          <p:nvPr userDrawn="1"/>
        </p:nvCxnSpPr>
        <p:spPr>
          <a:xfrm>
            <a:off x="4709590" y="1810870"/>
            <a:ext cx="1547870" cy="0"/>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4">
            <a:extLst>
              <a:ext uri="{FF2B5EF4-FFF2-40B4-BE49-F238E27FC236}">
                <a16:creationId xmlns:a16="http://schemas.microsoft.com/office/drawing/2014/main" id="{86196A26-FADF-A6F4-EC5A-8F96BE35C79B}"/>
              </a:ext>
            </a:extLst>
          </p:cNvPr>
          <p:cNvSpPr txBox="1">
            <a:spLocks/>
          </p:cNvSpPr>
          <p:nvPr userDrawn="1"/>
        </p:nvSpPr>
        <p:spPr>
          <a:xfrm>
            <a:off x="6578134" y="1953768"/>
            <a:ext cx="1546339" cy="2483760"/>
          </a:xfrm>
          <a:prstGeom prst="rect">
            <a:avLst/>
          </a:prstGeom>
        </p:spPr>
        <p:txBody>
          <a:bodyPr vert="horz" lIns="0" tIns="0" rIns="0" bIns="0" rtlCol="0">
            <a:noAutofit/>
          </a:bodyPr>
          <a:lstStyle>
            <a:lvl1pPr marL="180975" indent="-180975" algn="l" defTabSz="914400" rtl="0" eaLnBrk="1" latinLnBrk="0" hangingPunct="1">
              <a:lnSpc>
                <a:spcPct val="102000"/>
              </a:lnSpc>
              <a:spcBef>
                <a:spcPts val="0"/>
              </a:spcBef>
              <a:spcAft>
                <a:spcPts val="6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0"/>
              </a:spcBef>
              <a:spcAft>
                <a:spcPts val="1200"/>
              </a:spcAft>
              <a:buClr>
                <a:schemeClr val="tx2"/>
              </a:buClr>
              <a:buFont typeface="Wingdings" panose="05000000000000000000" pitchFamily="2" charset="2"/>
              <a:buChar char="§"/>
              <a:defRPr sz="1400" b="1" kern="1200">
                <a:solidFill>
                  <a:schemeClr val="tx2"/>
                </a:solidFill>
                <a:latin typeface="+mn-lt"/>
                <a:ea typeface="+mn-ea"/>
                <a:cs typeface="+mn-cs"/>
              </a:defRPr>
            </a:lvl2pPr>
            <a:lvl3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400" b="1" kern="1200">
                <a:solidFill>
                  <a:schemeClr val="accent2"/>
                </a:solidFill>
                <a:latin typeface="+mn-lt"/>
                <a:ea typeface="+mn-ea"/>
                <a:cs typeface="+mn-cs"/>
              </a:defRPr>
            </a:lvl3pPr>
            <a:lvl4pPr marL="180975" indent="-180975" algn="l" defTabSz="914400" rtl="0" eaLnBrk="1" latinLnBrk="0" hangingPunct="1">
              <a:lnSpc>
                <a:spcPct val="102000"/>
              </a:lnSpc>
              <a:spcBef>
                <a:spcPts val="1200"/>
              </a:spcBef>
              <a:spcAft>
                <a:spcPts val="1200"/>
              </a:spcAft>
              <a:buFont typeface="Wingdings" panose="05000000000000000000" pitchFamily="2" charset="2"/>
              <a:buChar char="§"/>
              <a:defRPr sz="1200" kern="1200">
                <a:solidFill>
                  <a:schemeClr val="accent2"/>
                </a:solidFill>
                <a:latin typeface="+mn-lt"/>
                <a:ea typeface="+mn-ea"/>
                <a:cs typeface="+mn-cs"/>
              </a:defRPr>
            </a:lvl4pPr>
            <a:lvl5pPr marL="180975" indent="-180975" algn="l" defTabSz="914400" rtl="0" eaLnBrk="1" latinLnBrk="0" hangingPunct="1">
              <a:lnSpc>
                <a:spcPct val="102000"/>
              </a:lnSpc>
              <a:spcBef>
                <a:spcPts val="0"/>
              </a:spcBef>
              <a:spcAft>
                <a:spcPts val="1200"/>
              </a:spcAft>
              <a:buFont typeface="Wingdings" panose="05000000000000000000" pitchFamily="2" charset="2"/>
              <a:buChar char="§"/>
              <a:defRPr sz="1200" kern="1200">
                <a:solidFill>
                  <a:schemeClr val="tx1"/>
                </a:solidFill>
                <a:latin typeface="+mn-lt"/>
                <a:ea typeface="+mn-ea"/>
                <a:cs typeface="+mn-cs"/>
              </a:defRPr>
            </a:lvl5pPr>
            <a:lvl6pPr marL="361950"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6pPr>
            <a:lvl7pPr marL="542925" indent="-180975" algn="l" defTabSz="914400" rtl="0" eaLnBrk="1" latinLnBrk="0" hangingPunct="1">
              <a:lnSpc>
                <a:spcPct val="102000"/>
              </a:lnSpc>
              <a:spcBef>
                <a:spcPts val="0"/>
              </a:spcBef>
              <a:spcAft>
                <a:spcPts val="1200"/>
              </a:spcAft>
              <a:buFont typeface="Arial" panose="020B0604020202020204" pitchFamily="34" charset="0"/>
              <a:buChar char="•"/>
              <a:defRPr sz="1000" kern="1200">
                <a:solidFill>
                  <a:schemeClr val="tx1"/>
                </a:solidFill>
                <a:latin typeface="+mn-lt"/>
                <a:ea typeface="+mn-ea"/>
                <a:cs typeface="+mn-cs"/>
              </a:defRPr>
            </a:lvl7pPr>
            <a:lvl8pPr marL="180975" indent="-180975" algn="l" defTabSz="914400" rtl="0" eaLnBrk="1" latinLnBrk="0" hangingPunct="1">
              <a:lnSpc>
                <a:spcPct val="102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dirty="0">
                <a:solidFill>
                  <a:schemeClr val="tx1">
                    <a:lumMod val="85000"/>
                    <a:lumOff val="15000"/>
                  </a:schemeClr>
                </a:solidFill>
              </a:rPr>
              <a:t>Beijing</a:t>
            </a:r>
          </a:p>
          <a:p>
            <a:pPr marL="0" indent="0">
              <a:buNone/>
            </a:pPr>
            <a:r>
              <a:rPr lang="en-GB" dirty="0">
                <a:solidFill>
                  <a:schemeClr val="tx1">
                    <a:lumMod val="85000"/>
                    <a:lumOff val="15000"/>
                  </a:schemeClr>
                </a:solidFill>
              </a:rPr>
              <a:t>Singapore</a:t>
            </a:r>
          </a:p>
        </p:txBody>
      </p:sp>
      <p:cxnSp>
        <p:nvCxnSpPr>
          <p:cNvPr id="23" name="Straight Connector 22">
            <a:extLst>
              <a:ext uri="{FF2B5EF4-FFF2-40B4-BE49-F238E27FC236}">
                <a16:creationId xmlns:a16="http://schemas.microsoft.com/office/drawing/2014/main" id="{134826BE-0A18-BBB5-4D17-8597C6799C88}"/>
              </a:ext>
            </a:extLst>
          </p:cNvPr>
          <p:cNvCxnSpPr/>
          <p:nvPr userDrawn="1"/>
        </p:nvCxnSpPr>
        <p:spPr>
          <a:xfrm>
            <a:off x="6576603" y="1810870"/>
            <a:ext cx="1547870" cy="0"/>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472404"/>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1639" userDrawn="1">
          <p15:clr>
            <a:srgbClr val="FF96FF"/>
          </p15:clr>
        </p15:guide>
        <p15:guide id="7" pos="1775" userDrawn="1">
          <p15:clr>
            <a:srgbClr val="FF96FF"/>
          </p15:clr>
        </p15:guide>
        <p15:guide id="8" pos="2801" userDrawn="1">
          <p15:clr>
            <a:srgbClr val="FF96FF"/>
          </p15:clr>
        </p15:guide>
        <p15:guide id="9" pos="2937" userDrawn="1">
          <p15:clr>
            <a:srgbClr val="FF96FF"/>
          </p15:clr>
        </p15:guide>
        <p15:guide id="10" pos="3964" userDrawn="1">
          <p15:clr>
            <a:srgbClr val="FF96FF"/>
          </p15:clr>
        </p15:guide>
        <p15:guide id="11" pos="4100" userDrawn="1">
          <p15:clr>
            <a:srgbClr val="FF96FF"/>
          </p15:clr>
        </p15:guide>
        <p15:guide id="12" pos="5127" userDrawn="1">
          <p15:clr>
            <a:srgbClr val="FF96FF"/>
          </p15:clr>
        </p15:guide>
        <p15:guide id="13" pos="5263" userDrawn="1">
          <p15:clr>
            <a:srgbClr val="FF96FF"/>
          </p15:clr>
        </p15:guide>
        <p15:guide id="14" pos="6290" userDrawn="1">
          <p15:clr>
            <a:srgbClr val="FF96FF"/>
          </p15:clr>
        </p15:guide>
        <p15:guide id="15" pos="6426" userDrawn="1">
          <p15:clr>
            <a:srgbClr val="FF96FF"/>
          </p15:clr>
        </p15:guide>
        <p15:guide id="16" pos="7453" userDrawn="1">
          <p15:clr>
            <a:srgbClr val="FF96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D8D1777-58EB-3796-C2AA-1F4BBC493C40}"/>
              </a:ext>
            </a:extLst>
          </p:cNvPr>
          <p:cNvSpPr>
            <a:spLocks noGrp="1"/>
          </p:cNvSpPr>
          <p:nvPr>
            <p:ph type="dt" sz="half" idx="10"/>
          </p:nvPr>
        </p:nvSpPr>
        <p:spPr/>
        <p:txBody>
          <a:bodyPr/>
          <a:lstStyle/>
          <a:p>
            <a:endParaRPr lang="en-GB" dirty="0"/>
          </a:p>
        </p:txBody>
      </p:sp>
      <p:sp>
        <p:nvSpPr>
          <p:cNvPr id="3" name="Espace réservé du pied de page 2">
            <a:extLst>
              <a:ext uri="{FF2B5EF4-FFF2-40B4-BE49-F238E27FC236}">
                <a16:creationId xmlns:a16="http://schemas.microsoft.com/office/drawing/2014/main" id="{CD61D0BE-B6AE-D45F-6D79-66784C812F64}"/>
              </a:ext>
            </a:extLst>
          </p:cNvPr>
          <p:cNvSpPr>
            <a:spLocks noGrp="1"/>
          </p:cNvSpPr>
          <p:nvPr>
            <p:ph type="ftr" sz="quarter" idx="1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ACD99FE5-677A-794E-85BF-D39D10C3599D}"/>
              </a:ext>
            </a:extLst>
          </p:cNvPr>
          <p:cNvSpPr>
            <a:spLocks noGrp="1"/>
          </p:cNvSpPr>
          <p:nvPr>
            <p:ph type="sldNum" sz="quarter" idx="12"/>
          </p:nvPr>
        </p:nvSpPr>
        <p:spPr/>
        <p:txBody>
          <a:bodyPr/>
          <a:lstStyle/>
          <a:p>
            <a:fld id="{2A7E23D2-26F6-45E0-8E02-0D663AE6062C}" type="slidenum">
              <a:rPr lang="en-GB" smtClean="0"/>
              <a:pPr/>
              <a:t>‹#›</a:t>
            </a:fld>
            <a:endParaRPr lang="en-GB" dirty="0"/>
          </a:p>
        </p:txBody>
      </p:sp>
    </p:spTree>
    <p:extLst>
      <p:ext uri="{BB962C8B-B14F-4D97-AF65-F5344CB8AC3E}">
        <p14:creationId xmlns:p14="http://schemas.microsoft.com/office/powerpoint/2010/main" val="555578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3B37-4E74-4133-ABD3-8754BA3B805B}"/>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C1E2E4C2-C670-4B45-9293-3DF0D728FDCF}"/>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84A4A0E-7E95-4D68-862E-E701D0BBAC28}"/>
              </a:ext>
            </a:extLst>
          </p:cNvPr>
          <p:cNvSpPr>
            <a:spLocks noGrp="1"/>
          </p:cNvSpPr>
          <p:nvPr>
            <p:ph type="dt" sz="half" idx="10"/>
          </p:nvPr>
        </p:nvSpPr>
        <p:spPr/>
        <p:txBody>
          <a:bodyPr/>
          <a:lstStyle/>
          <a:p>
            <a:fld id="{A3009237-0D3B-479F-9E70-DB0DB6A6C48F}" type="datetimeFigureOut">
              <a:rPr lang="en-GB" smtClean="0"/>
              <a:t>16/05/2024</a:t>
            </a:fld>
            <a:endParaRPr lang="en-GB" dirty="0"/>
          </a:p>
        </p:txBody>
      </p:sp>
      <p:sp>
        <p:nvSpPr>
          <p:cNvPr id="5" name="Footer Placeholder 4">
            <a:extLst>
              <a:ext uri="{FF2B5EF4-FFF2-40B4-BE49-F238E27FC236}">
                <a16:creationId xmlns:a16="http://schemas.microsoft.com/office/drawing/2014/main" id="{349189AE-E50F-4827-89C2-B6595465A90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7376BC8-0828-4E75-928E-48DD6BA9518C}"/>
              </a:ext>
            </a:extLst>
          </p:cNvPr>
          <p:cNvSpPr>
            <a:spLocks noGrp="1"/>
          </p:cNvSpPr>
          <p:nvPr>
            <p:ph type="sldNum" sz="quarter" idx="12"/>
          </p:nvPr>
        </p:nvSpPr>
        <p:spPr/>
        <p:txBody>
          <a:bodyPr/>
          <a:lstStyle/>
          <a:p>
            <a:fld id="{92D6A900-3445-42BB-AB0A-126B217E5981}" type="slidenum">
              <a:rPr lang="en-GB" smtClean="0"/>
              <a:t>‹#›</a:t>
            </a:fld>
            <a:endParaRPr lang="en-GB" dirty="0"/>
          </a:p>
        </p:txBody>
      </p:sp>
    </p:spTree>
    <p:extLst>
      <p:ext uri="{BB962C8B-B14F-4D97-AF65-F5344CB8AC3E}">
        <p14:creationId xmlns:p14="http://schemas.microsoft.com/office/powerpoint/2010/main" val="128202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bwMode="gray">
          <a:xfrm>
            <a:off x="1087858" y="3135220"/>
            <a:ext cx="6774037" cy="1500187"/>
          </a:xfrm>
        </p:spPr>
        <p:txBody>
          <a:bodyPr anchor="t" anchorCtr="0"/>
          <a:lstStyle>
            <a:lvl1pPr marL="0" indent="0">
              <a:buNone/>
              <a:defRPr sz="2540">
                <a:solidFill>
                  <a:schemeClr val="tx1">
                    <a:tint val="75000"/>
                  </a:schemeClr>
                </a:solidFill>
                <a:latin typeface="+mn-lt"/>
              </a:defRPr>
            </a:lvl1pPr>
            <a:lvl2pPr marL="414746" indent="0">
              <a:buNone/>
              <a:defRPr sz="1633">
                <a:solidFill>
                  <a:schemeClr val="tx1">
                    <a:tint val="75000"/>
                  </a:schemeClr>
                </a:solidFill>
              </a:defRPr>
            </a:lvl2pPr>
            <a:lvl3pPr marL="829491" indent="0">
              <a:buNone/>
              <a:defRPr sz="1452">
                <a:solidFill>
                  <a:schemeClr val="tx1">
                    <a:tint val="75000"/>
                  </a:schemeClr>
                </a:solidFill>
              </a:defRPr>
            </a:lvl3pPr>
            <a:lvl4pPr marL="1244237" indent="0">
              <a:buNone/>
              <a:defRPr sz="1270">
                <a:solidFill>
                  <a:schemeClr val="tx1">
                    <a:tint val="75000"/>
                  </a:schemeClr>
                </a:solidFill>
              </a:defRPr>
            </a:lvl4pPr>
            <a:lvl5pPr marL="1658982" indent="0">
              <a:buNone/>
              <a:defRPr sz="1270">
                <a:solidFill>
                  <a:schemeClr val="tx1">
                    <a:tint val="75000"/>
                  </a:schemeClr>
                </a:solidFill>
              </a:defRPr>
            </a:lvl5pPr>
            <a:lvl6pPr marL="2073728" indent="0">
              <a:buNone/>
              <a:defRPr sz="1270">
                <a:solidFill>
                  <a:schemeClr val="tx1">
                    <a:tint val="75000"/>
                  </a:schemeClr>
                </a:solidFill>
              </a:defRPr>
            </a:lvl6pPr>
            <a:lvl7pPr marL="2488473" indent="0">
              <a:buNone/>
              <a:defRPr sz="1270">
                <a:solidFill>
                  <a:schemeClr val="tx1">
                    <a:tint val="75000"/>
                  </a:schemeClr>
                </a:solidFill>
              </a:defRPr>
            </a:lvl7pPr>
            <a:lvl8pPr marL="2903220" indent="0">
              <a:buNone/>
              <a:defRPr sz="1270">
                <a:solidFill>
                  <a:schemeClr val="tx1">
                    <a:tint val="75000"/>
                  </a:schemeClr>
                </a:solidFill>
              </a:defRPr>
            </a:lvl8pPr>
            <a:lvl9pPr marL="3317965" indent="0">
              <a:buNone/>
              <a:defRPr sz="1270">
                <a:solidFill>
                  <a:schemeClr val="tx1">
                    <a:tint val="75000"/>
                  </a:schemeClr>
                </a:solidFill>
              </a:defRPr>
            </a:lvl9pPr>
          </a:lstStyle>
          <a:p>
            <a:pPr lvl="0"/>
            <a:r>
              <a:rPr lang="en-GB" noProof="0" dirty="0"/>
              <a:t>&lt;Insert Subtitle&gt;</a:t>
            </a:r>
          </a:p>
        </p:txBody>
      </p:sp>
      <p:pic>
        <p:nvPicPr>
          <p:cNvPr id="4" name="Logo">
            <a:extLst>
              <a:ext uri="{FF2B5EF4-FFF2-40B4-BE49-F238E27FC236}">
                <a16:creationId xmlns:a16="http://schemas.microsoft.com/office/drawing/2014/main" id="{E98517D5-A13F-46E4-9D90-B9868F711EFD}"/>
              </a:ext>
            </a:extLst>
          </p:cNvPr>
          <p:cNvPicPr>
            <a:picLocks noChangeAspect="1"/>
          </p:cNvPicPr>
          <p:nvPr userDrawn="1"/>
        </p:nvPicPr>
        <p:blipFill>
          <a:blip r:embed="rId2"/>
          <a:stretch>
            <a:fillRect/>
          </a:stretch>
        </p:blipFill>
        <p:spPr>
          <a:xfrm>
            <a:off x="8875952" y="1673778"/>
            <a:ext cx="2668329" cy="496114"/>
          </a:xfrm>
          <a:prstGeom prst="rect">
            <a:avLst/>
          </a:prstGeom>
        </p:spPr>
      </p:pic>
      <p:sp>
        <p:nvSpPr>
          <p:cNvPr id="2" name="SectionTitle"/>
          <p:cNvSpPr>
            <a:spLocks noGrp="1"/>
          </p:cNvSpPr>
          <p:nvPr>
            <p:ph type="title" hasCustomPrompt="1"/>
          </p:nvPr>
        </p:nvSpPr>
        <p:spPr bwMode="gray">
          <a:xfrm>
            <a:off x="1087858" y="1256959"/>
            <a:ext cx="6774037" cy="1362075"/>
          </a:xfrm>
        </p:spPr>
        <p:txBody>
          <a:bodyPr anchor="ctr" anchorCtr="0"/>
          <a:lstStyle>
            <a:lvl1pPr algn="l">
              <a:defRPr sz="3266" b="0" cap="none" baseline="0">
                <a:solidFill>
                  <a:schemeClr val="bg1"/>
                </a:solidFill>
                <a:latin typeface="+mj-lt"/>
              </a:defRPr>
            </a:lvl1pPr>
          </a:lstStyle>
          <a:p>
            <a:r>
              <a:rPr lang="en-GB" noProof="0" dirty="0"/>
              <a:t>&lt;Insert section title&gt;</a:t>
            </a:r>
          </a:p>
        </p:txBody>
      </p:sp>
      <p:sp>
        <p:nvSpPr>
          <p:cNvPr id="63" name="Slide Number Placeholder 5"/>
          <p:cNvSpPr txBox="1">
            <a:spLocks/>
          </p:cNvSpPr>
          <p:nvPr userDrawn="1"/>
        </p:nvSpPr>
        <p:spPr bwMode="gray">
          <a:xfrm>
            <a:off x="11268542" y="6531709"/>
            <a:ext cx="451583" cy="163293"/>
          </a:xfrm>
          <a:prstGeom prst="rect">
            <a:avLst/>
          </a:prstGeom>
        </p:spPr>
        <p:txBody>
          <a:bodyPr vert="horz" lIns="0" tIns="0" rIns="0" bIns="0" rtlCol="0" anchor="b" anchorCtr="0"/>
          <a:lstStyle>
            <a:defPPr>
              <a:defRPr lang="en-GB"/>
            </a:defPPr>
            <a:lvl1pPr marL="0" indent="0" algn="r" defTabSz="900000" rtl="0" eaLnBrk="1" latinLnBrk="0" hangingPunct="1">
              <a:buFont typeface="Arial" panose="05020102010507070707" pitchFamily="18" charset="2"/>
              <a:buNone/>
              <a:defRPr sz="1200" kern="1200">
                <a:solidFill>
                  <a:schemeClr val="accent1"/>
                </a:solidFill>
                <a:latin typeface="+mj-lt"/>
                <a:ea typeface="+mn-ea"/>
                <a:cs typeface="+mn-cs"/>
              </a:defRPr>
            </a:lvl1pPr>
            <a:lvl2pPr marL="250000" indent="-250000" algn="l" defTabSz="900000" rtl="0" eaLnBrk="1" latinLnBrk="0" hangingPunct="1">
              <a:buClr>
                <a:schemeClr val="accent1"/>
              </a:buClr>
              <a:buFont typeface="Wingdings 2" panose="05020102010507070707" pitchFamily="18" charset="2"/>
              <a:buChar char=""/>
              <a:defRPr sz="1600" kern="1200">
                <a:solidFill>
                  <a:schemeClr val="tx1"/>
                </a:solidFill>
                <a:latin typeface="+mn-lt"/>
                <a:ea typeface="+mn-ea"/>
                <a:cs typeface="+mn-cs"/>
              </a:defRPr>
            </a:lvl2pPr>
            <a:lvl3pPr marL="250000" indent="-250000" algn="l" defTabSz="900000" rtl="0" eaLnBrk="1" latinLnBrk="0" hangingPunct="1">
              <a:buClr>
                <a:schemeClr val="accent1"/>
              </a:buClr>
              <a:buFont typeface="Wingdings 2" panose="05020102010507070707" pitchFamily="18" charset="2"/>
              <a:buChar char=""/>
              <a:defRPr sz="1600" kern="1200">
                <a:solidFill>
                  <a:schemeClr val="tx1"/>
                </a:solidFill>
                <a:latin typeface="+mn-lt"/>
                <a:ea typeface="+mn-ea"/>
                <a:cs typeface="+mn-cs"/>
              </a:defRPr>
            </a:lvl3pPr>
            <a:lvl4pPr marL="750000" indent="-250000" algn="l" defTabSz="900000" rtl="0" eaLnBrk="1" latinLnBrk="0" hangingPunct="1">
              <a:buClr>
                <a:schemeClr val="accent1"/>
              </a:buClr>
              <a:buFont typeface="Arial" pitchFamily="34" charset="0"/>
              <a:buChar char="–"/>
              <a:defRPr sz="1600" kern="1200">
                <a:solidFill>
                  <a:schemeClr val="tx1"/>
                </a:solidFill>
                <a:latin typeface="+mn-lt"/>
                <a:ea typeface="+mn-ea"/>
                <a:cs typeface="+mn-cs"/>
              </a:defRPr>
            </a:lvl4pPr>
            <a:lvl5pPr marL="1000000" indent="-250000" algn="l" defTabSz="900000" rtl="0" eaLnBrk="1" latinLnBrk="0" hangingPunct="1">
              <a:buClr>
                <a:schemeClr val="accent1"/>
              </a:buClr>
              <a:buFont typeface="Arial" pitchFamily="34" charset="0"/>
              <a:buChar char="–"/>
              <a:tabLst/>
              <a:defRPr sz="1600" kern="1200">
                <a:solidFill>
                  <a:schemeClr val="tx1"/>
                </a:solidFill>
                <a:latin typeface="+mn-lt"/>
                <a:ea typeface="+mn-ea"/>
                <a:cs typeface="+mn-cs"/>
              </a:defRPr>
            </a:lvl5pPr>
            <a:lvl6pPr marL="1250000" indent="-250000" algn="l" defTabSz="900000" rtl="0" eaLnBrk="1" latinLnBrk="0" hangingPunct="1">
              <a:buClr>
                <a:schemeClr val="accent1"/>
              </a:buClr>
              <a:buFont typeface="Arial" pitchFamily="34" charset="0"/>
              <a:buChar char="–"/>
              <a:defRPr sz="1600" kern="1200">
                <a:solidFill>
                  <a:schemeClr val="tx1"/>
                </a:solidFill>
                <a:latin typeface="+mn-lt"/>
                <a:ea typeface="+mn-ea"/>
                <a:cs typeface="+mn-cs"/>
              </a:defRPr>
            </a:lvl6pPr>
            <a:lvl7pPr marL="1500000" indent="-250000" algn="l" defTabSz="900000" rtl="0" eaLnBrk="1" latinLnBrk="0" hangingPunct="1">
              <a:buClr>
                <a:schemeClr val="accent1"/>
              </a:buClr>
              <a:buFont typeface="Arial" pitchFamily="34" charset="0"/>
              <a:buChar char="–"/>
              <a:defRPr sz="1600" kern="1200">
                <a:solidFill>
                  <a:schemeClr val="tx1"/>
                </a:solidFill>
                <a:latin typeface="+mn-lt"/>
                <a:ea typeface="+mn-ea"/>
                <a:cs typeface="+mn-cs"/>
              </a:defRPr>
            </a:lvl7pPr>
            <a:lvl8pPr marL="1750000" indent="-250000" algn="l" defTabSz="900000" rtl="0" eaLnBrk="1" latinLnBrk="0" hangingPunct="1">
              <a:buClr>
                <a:schemeClr val="accent1"/>
              </a:buClr>
              <a:buFont typeface="Arial" pitchFamily="34" charset="0"/>
              <a:buChar char="–"/>
              <a:defRPr sz="1600" kern="1200" baseline="0">
                <a:solidFill>
                  <a:schemeClr val="tx1"/>
                </a:solidFill>
                <a:latin typeface="+mn-lt"/>
                <a:ea typeface="+mn-ea"/>
                <a:cs typeface="+mn-cs"/>
              </a:defRPr>
            </a:lvl8pPr>
          </a:lstStyle>
          <a:p>
            <a:fld id="{9BD6FA6A-A86D-4D06-AFF9-1E656D8048A1}" type="slidenum">
              <a:rPr lang="en-GB" sz="907" smtClean="0">
                <a:solidFill>
                  <a:srgbClr val="037DBA"/>
                </a:solidFill>
              </a:rPr>
              <a:pPr/>
              <a:t>‹#›</a:t>
            </a:fld>
            <a:endParaRPr lang="en-GB" sz="907" dirty="0">
              <a:solidFill>
                <a:srgbClr val="037DBA"/>
              </a:solidFill>
            </a:endParaRPr>
          </a:p>
        </p:txBody>
      </p:sp>
    </p:spTree>
    <p:extLst>
      <p:ext uri="{BB962C8B-B14F-4D97-AF65-F5344CB8AC3E}">
        <p14:creationId xmlns:p14="http://schemas.microsoft.com/office/powerpoint/2010/main" val="159871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EEDB-20BA-4675-8301-CAACF41ABDD1}"/>
              </a:ext>
            </a:extLst>
          </p:cNvPr>
          <p:cNvSpPr>
            <a:spLocks noGrp="1"/>
          </p:cNvSpPr>
          <p:nvPr>
            <p:ph type="title" hasCustomPrompt="1"/>
            <p:custDataLst>
              <p:tags r:id="rId1"/>
            </p:custDataLst>
          </p:nvPr>
        </p:nvSpPr>
        <p:spPr/>
        <p:txBody>
          <a:bodyPr/>
          <a:lstStyle>
            <a:lvl1pPr>
              <a:defRPr cap="none"/>
            </a:lvl1pPr>
          </a:lstStyle>
          <a:p>
            <a:r>
              <a:rPr lang="en-GB" dirty="0"/>
              <a:t>Click to edit master title style</a:t>
            </a:r>
          </a:p>
        </p:txBody>
      </p:sp>
      <p:sp>
        <p:nvSpPr>
          <p:cNvPr id="3" name="Date Placeholder 2">
            <a:extLst>
              <a:ext uri="{FF2B5EF4-FFF2-40B4-BE49-F238E27FC236}">
                <a16:creationId xmlns:a16="http://schemas.microsoft.com/office/drawing/2014/main" id="{1C6EDAD1-6239-485A-AC1C-7F9900229003}"/>
              </a:ext>
            </a:extLst>
          </p:cNvPr>
          <p:cNvSpPr>
            <a:spLocks noGrp="1"/>
          </p:cNvSpPr>
          <p:nvPr>
            <p:ph type="dt" sz="half" idx="10"/>
            <p:custDataLst>
              <p:tags r:id="rId2"/>
            </p:custDataLst>
          </p:nvPr>
        </p:nvSpPr>
        <p:spPr/>
        <p:txBody>
          <a:bodyPr/>
          <a:lstStyle/>
          <a:p>
            <a:endParaRPr lang="en-GB" dirty="0"/>
          </a:p>
        </p:txBody>
      </p:sp>
      <p:sp>
        <p:nvSpPr>
          <p:cNvPr id="5" name="Slide Number Placeholder 4">
            <a:extLst>
              <a:ext uri="{FF2B5EF4-FFF2-40B4-BE49-F238E27FC236}">
                <a16:creationId xmlns:a16="http://schemas.microsoft.com/office/drawing/2014/main" id="{594567EF-E1E0-4359-8ADE-4C7475C478EF}"/>
              </a:ext>
            </a:extLst>
          </p:cNvPr>
          <p:cNvSpPr>
            <a:spLocks noGrp="1"/>
          </p:cNvSpPr>
          <p:nvPr>
            <p:ph type="sldNum" sz="quarter" idx="12"/>
            <p:custDataLst>
              <p:tags r:id="rId3"/>
            </p:custDataLst>
          </p:nvPr>
        </p:nvSpPr>
        <p:spPr/>
        <p:txBody>
          <a:bodyPr/>
          <a:lstStyle/>
          <a:p>
            <a:fld id="{2A7E23D2-26F6-45E0-8E02-0D663AE6062C}" type="slidenum">
              <a:rPr lang="en-GB" smtClean="0"/>
              <a:pPr/>
              <a:t>‹#›</a:t>
            </a:fld>
            <a:endParaRPr lang="en-GB" dirty="0"/>
          </a:p>
        </p:txBody>
      </p:sp>
      <p:sp>
        <p:nvSpPr>
          <p:cNvPr id="6" name="Text Placeholder 8">
            <a:extLst>
              <a:ext uri="{FF2B5EF4-FFF2-40B4-BE49-F238E27FC236}">
                <a16:creationId xmlns:a16="http://schemas.microsoft.com/office/drawing/2014/main" id="{1A6B7CF9-883B-45DB-BBA6-911B2DFEA9AC}"/>
              </a:ext>
            </a:extLst>
          </p:cNvPr>
          <p:cNvSpPr>
            <a:spLocks noGrp="1"/>
          </p:cNvSpPr>
          <p:nvPr>
            <p:ph type="body" sz="quarter" idx="13" hasCustomPrompt="1"/>
            <p:custDataLst>
              <p:tags r:id="rId4"/>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7" name="Guides" hidden="1">
            <a:extLst>
              <a:ext uri="{FF2B5EF4-FFF2-40B4-BE49-F238E27FC236}">
                <a16:creationId xmlns:a16="http://schemas.microsoft.com/office/drawing/2014/main" id="{ABE4AFD2-0536-4495-BD73-AF9C940C48AA}"/>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Content Placeholder 8">
            <a:extLst>
              <a:ext uri="{FF2B5EF4-FFF2-40B4-BE49-F238E27FC236}">
                <a16:creationId xmlns:a16="http://schemas.microsoft.com/office/drawing/2014/main" id="{36D55089-2218-4128-ADA1-3A3B6D00BB15}"/>
              </a:ext>
            </a:extLst>
          </p:cNvPr>
          <p:cNvSpPr>
            <a:spLocks noGrp="1"/>
          </p:cNvSpPr>
          <p:nvPr>
            <p:ph sz="quarter" idx="14" hasCustomPrompt="1"/>
            <p:custDataLst>
              <p:tags r:id="rId6"/>
            </p:custDataLst>
          </p:nvPr>
        </p:nvSpPr>
        <p:spPr>
          <a:xfrm>
            <a:off x="971550" y="1655763"/>
            <a:ext cx="8990013" cy="412115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pic>
        <p:nvPicPr>
          <p:cNvPr id="11" name="Graphic 10">
            <a:extLst>
              <a:ext uri="{FF2B5EF4-FFF2-40B4-BE49-F238E27FC236}">
                <a16:creationId xmlns:a16="http://schemas.microsoft.com/office/drawing/2014/main" id="{72ED4AC9-6D19-45E1-12A0-B1BF9D5CD036}"/>
              </a:ext>
            </a:extLst>
          </p:cNvPr>
          <p:cNvPicPr>
            <a:picLocks noChangeAspect="1"/>
          </p:cNvPicPr>
          <p:nvPr userDrawn="1">
            <p:custDataLst>
              <p:tags r:id="rId7"/>
            </p:custDataLst>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0000" y="6355661"/>
            <a:ext cx="1470004" cy="339231"/>
          </a:xfrm>
          <a:prstGeom prst="rect">
            <a:avLst/>
          </a:prstGeom>
        </p:spPr>
      </p:pic>
      <p:sp>
        <p:nvSpPr>
          <p:cNvPr id="12" name="Text Placeholder 12">
            <a:extLst>
              <a:ext uri="{FF2B5EF4-FFF2-40B4-BE49-F238E27FC236}">
                <a16:creationId xmlns:a16="http://schemas.microsoft.com/office/drawing/2014/main" id="{4E8217B4-D6E7-FE2F-880D-DD33A2BA28D9}"/>
              </a:ext>
            </a:extLst>
          </p:cNvPr>
          <p:cNvSpPr>
            <a:spLocks noGrp="1"/>
          </p:cNvSpPr>
          <p:nvPr>
            <p:ph type="body" sz="quarter" idx="16"/>
          </p:nvPr>
        </p:nvSpPr>
        <p:spPr>
          <a:xfrm>
            <a:off x="1920240" y="6322302"/>
            <a:ext cx="6824160" cy="391643"/>
          </a:xfrm>
          <a:noFill/>
        </p:spPr>
        <p:txBody>
          <a:bodyPr wrap="square" lIns="36000" tIns="36000" rIns="36000" bIns="0" rtlCol="0" anchor="b" anchorCtr="0">
            <a:noAutofit/>
          </a:bodyPr>
          <a:lstStyle>
            <a:lvl1pPr marL="0" indent="0">
              <a:spcAft>
                <a:spcPts val="0"/>
              </a:spcAft>
              <a:buNone/>
              <a:defRPr lang="de-DE" sz="800" i="1" dirty="0">
                <a:solidFill>
                  <a:schemeClr val="dk1"/>
                </a:solidFill>
              </a:defRPr>
            </a:lvl1pPr>
          </a:lstStyle>
          <a:p>
            <a:pPr marL="0" lvl="0">
              <a:buClr>
                <a:schemeClr val="dk1"/>
              </a:buClr>
            </a:pPr>
            <a:endParaRPr lang="en-GB" dirty="0"/>
          </a:p>
        </p:txBody>
      </p:sp>
    </p:spTree>
    <p:extLst>
      <p:ext uri="{BB962C8B-B14F-4D97-AF65-F5344CB8AC3E}">
        <p14:creationId xmlns:p14="http://schemas.microsoft.com/office/powerpoint/2010/main" val="2080139619"/>
      </p:ext>
    </p:extLst>
  </p:cSld>
  <p:clrMapOvr>
    <a:masterClrMapping/>
  </p:clrMapOvr>
  <p:extLst>
    <p:ext uri="{DCECCB84-F9BA-43D5-87BE-67443E8EF086}">
      <p15:sldGuideLst xmlns:p15="http://schemas.microsoft.com/office/powerpoint/2012/main">
        <p15:guide id="1" orient="horz" pos="401">
          <p15:clr>
            <a:srgbClr val="717275"/>
          </p15:clr>
        </p15:guide>
        <p15:guide id="2" orient="horz" pos="620">
          <p15:clr>
            <a:srgbClr val="717275"/>
          </p15:clr>
        </p15:guide>
        <p15:guide id="3" orient="horz" pos="1043">
          <p15:clr>
            <a:srgbClr val="FF96FF"/>
          </p15:clr>
        </p15:guide>
        <p15:guide id="4" orient="horz" pos="3639">
          <p15:clr>
            <a:srgbClr val="FF96FF"/>
          </p15:clr>
        </p15:guide>
        <p15:guide id="5" pos="612">
          <p15:clr>
            <a:srgbClr val="FF96FF"/>
          </p15:clr>
        </p15:guide>
        <p15:guide id="6" pos="1799">
          <p15:clr>
            <a:srgbClr val="FF96FF"/>
          </p15:clr>
        </p15:guide>
        <p15:guide id="7" pos="2025">
          <p15:clr>
            <a:srgbClr val="FF96FF"/>
          </p15:clr>
        </p15:guide>
        <p15:guide id="8" pos="3212">
          <p15:clr>
            <a:srgbClr val="FF96FF"/>
          </p15:clr>
        </p15:guide>
        <p15:guide id="9" pos="3439">
          <p15:clr>
            <a:srgbClr val="FF96FF"/>
          </p15:clr>
        </p15:guide>
        <p15:guide id="10" pos="4626">
          <p15:clr>
            <a:srgbClr val="FF96FF"/>
          </p15:clr>
        </p15:guide>
        <p15:guide id="11" pos="4852">
          <p15:clr>
            <a:srgbClr val="FF96FF"/>
          </p15:clr>
        </p15:guide>
        <p15:guide id="12" pos="6039">
          <p15:clr>
            <a:srgbClr val="FF96FF"/>
          </p15:clr>
        </p15:guide>
        <p15:guide id="13" pos="6266">
          <p15:clr>
            <a:srgbClr val="FF96FF"/>
          </p15:clr>
        </p15:guide>
        <p15:guide id="14" pos="7453">
          <p15:clr>
            <a:srgbClr val="FF96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A300-7CD5-4399-A332-96606AAEB361}"/>
              </a:ext>
            </a:extLst>
          </p:cNvPr>
          <p:cNvSpPr>
            <a:spLocks noGrp="1"/>
          </p:cNvSpPr>
          <p:nvPr>
            <p:ph type="title"/>
            <p:custDataLst>
              <p:tags r:id="rId1"/>
            </p:custDataLst>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8030B17-188B-4CC0-94BE-37DE075DAFFC}"/>
              </a:ext>
            </a:extLst>
          </p:cNvPr>
          <p:cNvSpPr>
            <a:spLocks noGrp="1"/>
          </p:cNvSpPr>
          <p:nvPr>
            <p:ph idx="1"/>
            <p:custDataLst>
              <p:tags r:id="rId2"/>
            </p:custDataLst>
          </p:nvPr>
        </p:nvSpPr>
        <p:spPr>
          <a:xfrm>
            <a:off x="972000" y="1655763"/>
            <a:ext cx="5609775" cy="4122237"/>
          </a:xfrm>
        </p:spPr>
        <p:txBody>
          <a:bodyPr/>
          <a:lstStyle>
            <a:lvl1pPr marL="0" indent="0">
              <a:spcBef>
                <a:spcPts val="600"/>
              </a:spcBef>
              <a:spcAft>
                <a:spcPts val="300"/>
              </a:spcAft>
              <a:buNone/>
              <a:tabLst>
                <a:tab pos="5383213" algn="r"/>
              </a:tabLst>
              <a:defRPr sz="1400" b="1">
                <a:solidFill>
                  <a:schemeClr val="tx2"/>
                </a:solidFill>
              </a:defRPr>
            </a:lvl1pPr>
            <a:lvl2pPr marL="0" indent="0">
              <a:spcBef>
                <a:spcPts val="600"/>
              </a:spcBef>
              <a:spcAft>
                <a:spcPts val="300"/>
              </a:spcAft>
              <a:buNone/>
              <a:tabLst>
                <a:tab pos="5383213" algn="r"/>
              </a:tabLst>
              <a:defRPr sz="1400" b="0">
                <a:solidFill>
                  <a:schemeClr val="tx2"/>
                </a:solidFill>
              </a:defRPr>
            </a:lvl2pPr>
            <a:lvl3pPr marL="0" indent="0">
              <a:spcBef>
                <a:spcPts val="600"/>
              </a:spcBef>
              <a:spcAft>
                <a:spcPts val="0"/>
              </a:spcAft>
              <a:buNone/>
              <a:tabLst>
                <a:tab pos="5383213" algn="r"/>
              </a:tabLst>
              <a:defRPr sz="1200" b="0">
                <a:solidFill>
                  <a:schemeClr val="accent2"/>
                </a:solidFill>
              </a:defRPr>
            </a:lvl3pPr>
            <a:lvl4pPr marL="0" indent="0">
              <a:spcBef>
                <a:spcPts val="600"/>
              </a:spcBef>
              <a:spcAft>
                <a:spcPts val="0"/>
              </a:spcAft>
              <a:buNone/>
              <a:defRPr sz="1200" b="0">
                <a:solidFill>
                  <a:schemeClr val="accent2"/>
                </a:solidFill>
              </a:defRPr>
            </a:lvl4pPr>
            <a:lvl5pPr marL="0" indent="0">
              <a:spcBef>
                <a:spcPts val="600"/>
              </a:spcBef>
              <a:spcAft>
                <a:spcPts val="0"/>
              </a:spcAft>
              <a:buNone/>
              <a:defRPr sz="1200" b="0">
                <a:solidFill>
                  <a:schemeClr val="accent2"/>
                </a:solidFill>
              </a:defRPr>
            </a:lvl5pPr>
            <a:lvl6pPr marL="0" indent="0">
              <a:spcBef>
                <a:spcPts val="600"/>
              </a:spcBef>
              <a:spcAft>
                <a:spcPts val="0"/>
              </a:spcAft>
              <a:buNone/>
              <a:defRPr sz="1200" b="0">
                <a:solidFill>
                  <a:schemeClr val="accent2"/>
                </a:solidFill>
              </a:defRPr>
            </a:lvl6pPr>
            <a:lvl7pPr marL="0" indent="0">
              <a:spcBef>
                <a:spcPts val="600"/>
              </a:spcBef>
              <a:spcAft>
                <a:spcPts val="0"/>
              </a:spcAft>
              <a:buNone/>
              <a:defRPr sz="1200" b="0">
                <a:solidFill>
                  <a:schemeClr val="accent2"/>
                </a:solidFill>
              </a:defRPr>
            </a:lvl7pPr>
            <a:lvl8pPr marL="0" indent="0">
              <a:spcBef>
                <a:spcPts val="600"/>
              </a:spcBef>
              <a:spcAft>
                <a:spcPts val="0"/>
              </a:spcAft>
              <a:buNone/>
              <a:defRPr sz="1200" b="0">
                <a:solidFill>
                  <a:schemeClr val="accent2"/>
                </a:solidFill>
              </a:defRPr>
            </a:lvl8pPr>
            <a:lvl9pPr marL="0" indent="0">
              <a:spcBef>
                <a:spcPts val="600"/>
              </a:spcBef>
              <a:spcAft>
                <a:spcPts val="0"/>
              </a:spcAft>
              <a:buNone/>
              <a:defRPr sz="1200" b="0">
                <a:solidFill>
                  <a:schemeClr val="accent2"/>
                </a:solidFill>
              </a:defRPr>
            </a:lvl9pPr>
          </a:lstStyle>
          <a:p>
            <a:pPr lvl="0"/>
            <a:r>
              <a:rPr lang="en-GB" dirty="0"/>
              <a:t>Click to edit Master text styles</a:t>
            </a:r>
          </a:p>
          <a:p>
            <a:pPr lvl="1"/>
            <a:r>
              <a:rPr lang="en-GB" dirty="0"/>
              <a:t>Second level</a:t>
            </a:r>
          </a:p>
          <a:p>
            <a:pPr lvl="2"/>
            <a:r>
              <a:rPr lang="en-GB" dirty="0"/>
              <a:t>Third level</a:t>
            </a:r>
          </a:p>
        </p:txBody>
      </p:sp>
      <p:sp>
        <p:nvSpPr>
          <p:cNvPr id="6" name="Slide Number Placeholder 5">
            <a:extLst>
              <a:ext uri="{FF2B5EF4-FFF2-40B4-BE49-F238E27FC236}">
                <a16:creationId xmlns:a16="http://schemas.microsoft.com/office/drawing/2014/main" id="{6A0FFC03-A758-4AB1-AED4-B31A710F374A}"/>
              </a:ext>
            </a:extLst>
          </p:cNvPr>
          <p:cNvSpPr>
            <a:spLocks noGrp="1"/>
          </p:cNvSpPr>
          <p:nvPr>
            <p:ph type="sldNum" sz="quarter" idx="12"/>
            <p:custDataLst>
              <p:tags r:id="rId3"/>
            </p:custDataLst>
          </p:nvPr>
        </p:nvSpPr>
        <p:spPr/>
        <p:txBody>
          <a:bodyPr/>
          <a:lstStyle/>
          <a:p>
            <a:fld id="{2A7E23D2-26F6-45E0-8E02-0D663AE6062C}" type="slidenum">
              <a:rPr lang="en-GB" smtClean="0"/>
              <a:t>‹#›</a:t>
            </a:fld>
            <a:endParaRPr lang="en-GB" dirty="0"/>
          </a:p>
        </p:txBody>
      </p:sp>
      <p:sp>
        <p:nvSpPr>
          <p:cNvPr id="8" name="Guides" hidden="1">
            <a:extLst>
              <a:ext uri="{FF2B5EF4-FFF2-40B4-BE49-F238E27FC236}">
                <a16:creationId xmlns:a16="http://schemas.microsoft.com/office/drawing/2014/main" id="{7FE8CC61-8931-490D-B215-BBB6776D150A}"/>
              </a:ext>
            </a:extLst>
          </p:cNvPr>
          <p:cNvSpPr/>
          <p:nvPr userDrawn="1">
            <p:custDataLst>
              <p:tags r:id="rId4"/>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WebPage">
            <a:extLst>
              <a:ext uri="{FF2B5EF4-FFF2-40B4-BE49-F238E27FC236}">
                <a16:creationId xmlns:a16="http://schemas.microsoft.com/office/drawing/2014/main" id="{4B2F1264-84E9-4EDE-B1C8-DD156414FE2F}"/>
              </a:ext>
            </a:extLst>
          </p:cNvPr>
          <p:cNvSpPr txBox="1"/>
          <p:nvPr userDrawn="1">
            <p:custDataLst>
              <p:tags r:id="rId5"/>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0" name="FP_Sensitivity">
            <a:extLst>
              <a:ext uri="{FF2B5EF4-FFF2-40B4-BE49-F238E27FC236}">
                <a16:creationId xmlns:a16="http://schemas.microsoft.com/office/drawing/2014/main" id="{9289CB21-A484-4E78-B19D-A73B7F73F3F3}"/>
              </a:ext>
            </a:extLst>
          </p:cNvPr>
          <p:cNvSpPr txBox="1"/>
          <p:nvPr userDrawn="1">
            <p:custDataLst>
              <p:tags r:id="rId6"/>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289315949"/>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2152" userDrawn="1">
          <p15:clr>
            <a:srgbClr val="FF96FF"/>
          </p15:clr>
        </p15:guide>
        <p15:guide id="7" pos="2379" userDrawn="1">
          <p15:clr>
            <a:srgbClr val="FF96FF"/>
          </p15:clr>
        </p15:guide>
        <p15:guide id="8" pos="3919" userDrawn="1">
          <p15:clr>
            <a:srgbClr val="FF96FF"/>
          </p15:clr>
        </p15:guide>
        <p15:guide id="9" pos="4146" userDrawn="1">
          <p15:clr>
            <a:srgbClr val="FF96FF"/>
          </p15:clr>
        </p15:guide>
        <p15:guide id="10" pos="5686" userDrawn="1">
          <p15:clr>
            <a:srgbClr val="FF96FF"/>
          </p15:clr>
        </p15:guide>
        <p15:guide id="11" pos="5913" userDrawn="1">
          <p15:clr>
            <a:srgbClr val="FF96FF"/>
          </p15:clr>
        </p15:guide>
        <p15:guide id="12" pos="7453" userDrawn="1">
          <p15:clr>
            <a:srgbClr val="FF96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1098-CBCD-414D-BDEE-92313F05B146}"/>
              </a:ext>
            </a:extLst>
          </p:cNvPr>
          <p:cNvSpPr>
            <a:spLocks noGrp="1"/>
          </p:cNvSpPr>
          <p:nvPr>
            <p:ph type="title"/>
            <p:custDataLst>
              <p:tags r:id="rId1"/>
            </p:custDataLst>
          </p:nvPr>
        </p:nvSpPr>
        <p:spPr>
          <a:xfrm>
            <a:off x="977900" y="1808799"/>
            <a:ext cx="8204199" cy="351201"/>
          </a:xfrm>
        </p:spPr>
        <p:txBody>
          <a:bodyPr anchor="t" anchorCtr="0"/>
          <a:lstStyle>
            <a:lvl1pPr>
              <a:defRPr sz="2400" cap="none" baseline="0"/>
            </a:lvl1pPr>
          </a:lstStyle>
          <a:p>
            <a:r>
              <a:rPr lang="en-GB" dirty="0"/>
              <a:t>Click to edit Master title style</a:t>
            </a:r>
          </a:p>
        </p:txBody>
      </p:sp>
      <p:sp>
        <p:nvSpPr>
          <p:cNvPr id="3" name="Text Placeholder 2">
            <a:extLst>
              <a:ext uri="{FF2B5EF4-FFF2-40B4-BE49-F238E27FC236}">
                <a16:creationId xmlns:a16="http://schemas.microsoft.com/office/drawing/2014/main" id="{C2F59CEA-12EC-4265-B58C-821F6D39BB5F}"/>
              </a:ext>
            </a:extLst>
          </p:cNvPr>
          <p:cNvSpPr>
            <a:spLocks noGrp="1"/>
          </p:cNvSpPr>
          <p:nvPr>
            <p:ph type="body" idx="1"/>
            <p:custDataLst>
              <p:tags r:id="rId2"/>
            </p:custDataLst>
          </p:nvPr>
        </p:nvSpPr>
        <p:spPr>
          <a:xfrm>
            <a:off x="977900" y="2160001"/>
            <a:ext cx="8204200" cy="351201"/>
          </a:xfrm>
        </p:spPr>
        <p:txBody>
          <a:bodyPr/>
          <a:lstStyle>
            <a:lvl1pPr marL="0" indent="0">
              <a:buNone/>
              <a:defRPr sz="2100" b="0" cap="none"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Slide Number Placeholder 5">
            <a:extLst>
              <a:ext uri="{FF2B5EF4-FFF2-40B4-BE49-F238E27FC236}">
                <a16:creationId xmlns:a16="http://schemas.microsoft.com/office/drawing/2014/main" id="{E74E2E44-F1F0-40C6-AD94-85D898979E3B}"/>
              </a:ext>
            </a:extLst>
          </p:cNvPr>
          <p:cNvSpPr>
            <a:spLocks noGrp="1"/>
          </p:cNvSpPr>
          <p:nvPr>
            <p:ph type="sldNum" sz="quarter" idx="12"/>
            <p:custDataLst>
              <p:tags r:id="rId3"/>
            </p:custDataLst>
          </p:nvPr>
        </p:nvSpPr>
        <p:spPr/>
        <p:txBody>
          <a:bodyPr/>
          <a:lstStyle/>
          <a:p>
            <a:fld id="{2A7E23D2-26F6-45E0-8E02-0D663AE6062C}" type="slidenum">
              <a:rPr lang="en-GB" smtClean="0"/>
              <a:t>‹#›</a:t>
            </a:fld>
            <a:endParaRPr lang="en-GB" dirty="0"/>
          </a:p>
        </p:txBody>
      </p:sp>
      <p:sp>
        <p:nvSpPr>
          <p:cNvPr id="11" name="Text Placeholder 10">
            <a:extLst>
              <a:ext uri="{FF2B5EF4-FFF2-40B4-BE49-F238E27FC236}">
                <a16:creationId xmlns:a16="http://schemas.microsoft.com/office/drawing/2014/main" id="{09A7DAFD-C433-425F-A4E3-C58580B41CE2}"/>
              </a:ext>
            </a:extLst>
          </p:cNvPr>
          <p:cNvSpPr>
            <a:spLocks noGrp="1"/>
          </p:cNvSpPr>
          <p:nvPr>
            <p:ph type="body" sz="quarter" idx="14" hasCustomPrompt="1"/>
            <p:custDataLst>
              <p:tags r:id="rId4"/>
            </p:custDataLst>
          </p:nvPr>
        </p:nvSpPr>
        <p:spPr>
          <a:xfrm>
            <a:off x="977900" y="495300"/>
            <a:ext cx="6781800" cy="1437323"/>
          </a:xfrm>
        </p:spPr>
        <p:txBody>
          <a:bodyPr wrap="none" anchor="b" anchorCtr="0"/>
          <a:lstStyle>
            <a:lvl1pPr marL="0" indent="0">
              <a:lnSpc>
                <a:spcPct val="90000"/>
              </a:lnSpc>
              <a:spcAft>
                <a:spcPts val="0"/>
              </a:spcAft>
              <a:buNone/>
              <a:defRPr sz="10000" b="1" cap="none" baseline="0">
                <a:solidFill>
                  <a:schemeClr val="tx2"/>
                </a:solidFill>
              </a:defRPr>
            </a:lvl1pPr>
            <a:lvl2pPr marL="0" indent="0">
              <a:buNone/>
              <a:defRPr sz="10000" b="1">
                <a:solidFill>
                  <a:schemeClr val="tx2"/>
                </a:solidFill>
              </a:defRPr>
            </a:lvl2pPr>
            <a:lvl3pPr marL="0" indent="0">
              <a:buNone/>
              <a:defRPr sz="10000" b="1">
                <a:solidFill>
                  <a:schemeClr val="tx2"/>
                </a:solidFill>
              </a:defRPr>
            </a:lvl3pPr>
            <a:lvl4pPr marL="0" indent="0">
              <a:buNone/>
              <a:defRPr sz="10000" b="1">
                <a:solidFill>
                  <a:schemeClr val="tx2"/>
                </a:solidFill>
              </a:defRPr>
            </a:lvl4pPr>
            <a:lvl5pPr marL="0" indent="0">
              <a:buNone/>
              <a:defRPr sz="10000" b="1">
                <a:solidFill>
                  <a:schemeClr val="tx2"/>
                </a:solidFill>
              </a:defRPr>
            </a:lvl5pPr>
          </a:lstStyle>
          <a:p>
            <a:pPr lvl="0"/>
            <a:r>
              <a:rPr lang="en-GB" dirty="0"/>
              <a:t>#</a:t>
            </a:r>
          </a:p>
        </p:txBody>
      </p:sp>
      <p:sp>
        <p:nvSpPr>
          <p:cNvPr id="12" name="Guides" hidden="1">
            <a:extLst>
              <a:ext uri="{FF2B5EF4-FFF2-40B4-BE49-F238E27FC236}">
                <a16:creationId xmlns:a16="http://schemas.microsoft.com/office/drawing/2014/main" id="{BCE96BFA-AEF7-4206-A809-B0A56C2818A6}"/>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12934975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Divider">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1098-CBCD-414D-BDEE-92313F05B146}"/>
              </a:ext>
            </a:extLst>
          </p:cNvPr>
          <p:cNvSpPr>
            <a:spLocks noGrp="1"/>
          </p:cNvSpPr>
          <p:nvPr>
            <p:ph type="title"/>
            <p:custDataLst>
              <p:tags r:id="rId1"/>
            </p:custDataLst>
          </p:nvPr>
        </p:nvSpPr>
        <p:spPr>
          <a:xfrm>
            <a:off x="977900" y="1808799"/>
            <a:ext cx="8204199" cy="351201"/>
          </a:xfrm>
        </p:spPr>
        <p:txBody>
          <a:bodyPr anchor="t" anchorCtr="0"/>
          <a:lstStyle>
            <a:lvl1pPr>
              <a:defRPr sz="2400" cap="none" baseline="0"/>
            </a:lvl1pPr>
          </a:lstStyle>
          <a:p>
            <a:r>
              <a:rPr lang="en-GB" dirty="0"/>
              <a:t>Click to edit Master title style</a:t>
            </a:r>
          </a:p>
        </p:txBody>
      </p:sp>
      <p:sp>
        <p:nvSpPr>
          <p:cNvPr id="3" name="Text Placeholder 2">
            <a:extLst>
              <a:ext uri="{FF2B5EF4-FFF2-40B4-BE49-F238E27FC236}">
                <a16:creationId xmlns:a16="http://schemas.microsoft.com/office/drawing/2014/main" id="{C2F59CEA-12EC-4265-B58C-821F6D39BB5F}"/>
              </a:ext>
            </a:extLst>
          </p:cNvPr>
          <p:cNvSpPr>
            <a:spLocks noGrp="1"/>
          </p:cNvSpPr>
          <p:nvPr>
            <p:ph type="body" idx="1"/>
            <p:custDataLst>
              <p:tags r:id="rId2"/>
            </p:custDataLst>
          </p:nvPr>
        </p:nvSpPr>
        <p:spPr>
          <a:xfrm>
            <a:off x="977900" y="2160001"/>
            <a:ext cx="8204200" cy="351201"/>
          </a:xfrm>
        </p:spPr>
        <p:txBody>
          <a:bodyPr/>
          <a:lstStyle>
            <a:lvl1pPr marL="0" indent="0">
              <a:buNone/>
              <a:defRPr sz="2100" b="0" cap="none"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Slide Number Placeholder 5">
            <a:extLst>
              <a:ext uri="{FF2B5EF4-FFF2-40B4-BE49-F238E27FC236}">
                <a16:creationId xmlns:a16="http://schemas.microsoft.com/office/drawing/2014/main" id="{E74E2E44-F1F0-40C6-AD94-85D898979E3B}"/>
              </a:ext>
            </a:extLst>
          </p:cNvPr>
          <p:cNvSpPr>
            <a:spLocks noGrp="1"/>
          </p:cNvSpPr>
          <p:nvPr>
            <p:ph type="sldNum" sz="quarter" idx="12"/>
            <p:custDataLst>
              <p:tags r:id="rId3"/>
            </p:custDataLst>
          </p:nvPr>
        </p:nvSpPr>
        <p:spPr/>
        <p:txBody>
          <a:bodyPr/>
          <a:lstStyle/>
          <a:p>
            <a:fld id="{2A7E23D2-26F6-45E0-8E02-0D663AE6062C}" type="slidenum">
              <a:rPr lang="en-GB" smtClean="0"/>
              <a:t>‹#›</a:t>
            </a:fld>
            <a:endParaRPr lang="en-GB" dirty="0"/>
          </a:p>
        </p:txBody>
      </p:sp>
      <p:sp>
        <p:nvSpPr>
          <p:cNvPr id="11" name="Text Placeholder 10">
            <a:extLst>
              <a:ext uri="{FF2B5EF4-FFF2-40B4-BE49-F238E27FC236}">
                <a16:creationId xmlns:a16="http://schemas.microsoft.com/office/drawing/2014/main" id="{09A7DAFD-C433-425F-A4E3-C58580B41CE2}"/>
              </a:ext>
            </a:extLst>
          </p:cNvPr>
          <p:cNvSpPr>
            <a:spLocks noGrp="1"/>
          </p:cNvSpPr>
          <p:nvPr>
            <p:ph type="body" sz="quarter" idx="14" hasCustomPrompt="1"/>
            <p:custDataLst>
              <p:tags r:id="rId4"/>
            </p:custDataLst>
          </p:nvPr>
        </p:nvSpPr>
        <p:spPr>
          <a:xfrm>
            <a:off x="977900" y="495300"/>
            <a:ext cx="6781800" cy="1437323"/>
          </a:xfrm>
        </p:spPr>
        <p:txBody>
          <a:bodyPr wrap="none" anchor="b" anchorCtr="0"/>
          <a:lstStyle>
            <a:lvl1pPr marL="0" indent="0">
              <a:lnSpc>
                <a:spcPct val="90000"/>
              </a:lnSpc>
              <a:spcAft>
                <a:spcPts val="0"/>
              </a:spcAft>
              <a:buNone/>
              <a:defRPr sz="10000" b="1" cap="none" baseline="0">
                <a:solidFill>
                  <a:schemeClr val="tx2"/>
                </a:solidFill>
              </a:defRPr>
            </a:lvl1pPr>
            <a:lvl2pPr marL="0" indent="0">
              <a:buNone/>
              <a:defRPr sz="10000" b="1">
                <a:solidFill>
                  <a:schemeClr val="tx2"/>
                </a:solidFill>
              </a:defRPr>
            </a:lvl2pPr>
            <a:lvl3pPr marL="0" indent="0">
              <a:buNone/>
              <a:defRPr sz="10000" b="1">
                <a:solidFill>
                  <a:schemeClr val="tx2"/>
                </a:solidFill>
              </a:defRPr>
            </a:lvl3pPr>
            <a:lvl4pPr marL="0" indent="0">
              <a:buNone/>
              <a:defRPr sz="10000" b="1">
                <a:solidFill>
                  <a:schemeClr val="tx2"/>
                </a:solidFill>
              </a:defRPr>
            </a:lvl4pPr>
            <a:lvl5pPr marL="0" indent="0">
              <a:buNone/>
              <a:defRPr sz="10000" b="1">
                <a:solidFill>
                  <a:schemeClr val="tx2"/>
                </a:solidFill>
              </a:defRPr>
            </a:lvl5pPr>
          </a:lstStyle>
          <a:p>
            <a:pPr lvl="0"/>
            <a:r>
              <a:rPr lang="en-GB" dirty="0"/>
              <a:t>#</a:t>
            </a:r>
          </a:p>
        </p:txBody>
      </p:sp>
      <p:sp>
        <p:nvSpPr>
          <p:cNvPr id="12" name="Guides" hidden="1">
            <a:extLst>
              <a:ext uri="{FF2B5EF4-FFF2-40B4-BE49-F238E27FC236}">
                <a16:creationId xmlns:a16="http://schemas.microsoft.com/office/drawing/2014/main" id="{BCE96BFA-AEF7-4206-A809-B0A56C2818A6}"/>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21423077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EEDB-20BA-4675-8301-CAACF41ABDD1}"/>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1C6EDAD1-6239-485A-AC1C-7F9900229003}"/>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8ADA214F-EC1B-47BE-BB3C-5A96AF08DE30}"/>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594567EF-E1E0-4359-8ADE-4C7475C478EF}"/>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Text Placeholder 8">
            <a:extLst>
              <a:ext uri="{FF2B5EF4-FFF2-40B4-BE49-F238E27FC236}">
                <a16:creationId xmlns:a16="http://schemas.microsoft.com/office/drawing/2014/main" id="{1A6B7CF9-883B-45DB-BBA6-911B2DFEA9AC}"/>
              </a:ext>
            </a:extLst>
          </p:cNvPr>
          <p:cNvSpPr>
            <a:spLocks noGrp="1"/>
          </p:cNvSpPr>
          <p:nvPr>
            <p:ph type="body" sz="quarter" idx="13" hasCustomPrompt="1"/>
            <p:custDataLst>
              <p:tags r:id="rId5"/>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7" name="Guides" hidden="1">
            <a:extLst>
              <a:ext uri="{FF2B5EF4-FFF2-40B4-BE49-F238E27FC236}">
                <a16:creationId xmlns:a16="http://schemas.microsoft.com/office/drawing/2014/main" id="{ABE4AFD2-0536-4495-BD73-AF9C940C48AA}"/>
              </a:ext>
            </a:extLst>
          </p:cNvPr>
          <p:cNvSpPr/>
          <p:nvPr userDrawn="1">
            <p:custDataLst>
              <p:tags r:id="rId6"/>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Content Placeholder 8">
            <a:extLst>
              <a:ext uri="{FF2B5EF4-FFF2-40B4-BE49-F238E27FC236}">
                <a16:creationId xmlns:a16="http://schemas.microsoft.com/office/drawing/2014/main" id="{36D55089-2218-4128-ADA1-3A3B6D00BB15}"/>
              </a:ext>
            </a:extLst>
          </p:cNvPr>
          <p:cNvSpPr>
            <a:spLocks noGrp="1"/>
          </p:cNvSpPr>
          <p:nvPr>
            <p:ph sz="quarter" idx="14" hasCustomPrompt="1"/>
            <p:custDataLst>
              <p:tags r:id="rId7"/>
            </p:custDataLst>
          </p:nvPr>
        </p:nvSpPr>
        <p:spPr>
          <a:xfrm>
            <a:off x="971550" y="1655763"/>
            <a:ext cx="8990013" cy="412115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1" name="WebPage">
            <a:extLst>
              <a:ext uri="{FF2B5EF4-FFF2-40B4-BE49-F238E27FC236}">
                <a16:creationId xmlns:a16="http://schemas.microsoft.com/office/drawing/2014/main" id="{7C372E3B-3605-4A00-9D1E-9CD6E68B462F}"/>
              </a:ext>
            </a:extLst>
          </p:cNvPr>
          <p:cNvSpPr txBox="1"/>
          <p:nvPr userDrawn="1">
            <p:custDataLst>
              <p:tags r:id="rId8"/>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4" name="FP_Sensitivity">
            <a:extLst>
              <a:ext uri="{FF2B5EF4-FFF2-40B4-BE49-F238E27FC236}">
                <a16:creationId xmlns:a16="http://schemas.microsoft.com/office/drawing/2014/main" id="{1DAADE14-FAEC-4D42-AEF9-A61F80966D26}"/>
              </a:ext>
            </a:extLst>
          </p:cNvPr>
          <p:cNvSpPr txBox="1"/>
          <p:nvPr userDrawn="1">
            <p:custDataLst>
              <p:tags r:id="rId9"/>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699419958"/>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1799" userDrawn="1">
          <p15:clr>
            <a:srgbClr val="FF96FF"/>
          </p15:clr>
        </p15:guide>
        <p15:guide id="7" pos="2025" userDrawn="1">
          <p15:clr>
            <a:srgbClr val="FF96FF"/>
          </p15:clr>
        </p15:guide>
        <p15:guide id="8" pos="3212" userDrawn="1">
          <p15:clr>
            <a:srgbClr val="FF96FF"/>
          </p15:clr>
        </p15:guide>
        <p15:guide id="9" pos="3439" userDrawn="1">
          <p15:clr>
            <a:srgbClr val="FF96FF"/>
          </p15:clr>
        </p15:guide>
        <p15:guide id="10" pos="4626" userDrawn="1">
          <p15:clr>
            <a:srgbClr val="FF96FF"/>
          </p15:clr>
        </p15:guide>
        <p15:guide id="11" pos="4852" userDrawn="1">
          <p15:clr>
            <a:srgbClr val="FF96FF"/>
          </p15:clr>
        </p15:guide>
        <p15:guide id="12" pos="6039" userDrawn="1">
          <p15:clr>
            <a:srgbClr val="FF96FF"/>
          </p15:clr>
        </p15:guide>
        <p15:guide id="13" pos="6266" userDrawn="1">
          <p15:clr>
            <a:srgbClr val="FF96FF"/>
          </p15:clr>
        </p15:guide>
        <p15:guide id="14" pos="7453" userDrawn="1">
          <p15:clr>
            <a:srgbClr val="FF96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CF95-A8E2-46B8-B0C2-38FE7428223D}"/>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536270A3-8088-456E-88A4-201C96DF7841}"/>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3A8E68CF-3A5C-4256-9427-8EFAE3090C24}"/>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027861B1-6C2A-4C48-937C-71249A232CE3}"/>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Guides" hidden="1">
            <a:extLst>
              <a:ext uri="{FF2B5EF4-FFF2-40B4-BE49-F238E27FC236}">
                <a16:creationId xmlns:a16="http://schemas.microsoft.com/office/drawing/2014/main" id="{CBEF621A-509C-4870-9695-050BEEF313D3}"/>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7" name="Text Placeholder 8">
            <a:extLst>
              <a:ext uri="{FF2B5EF4-FFF2-40B4-BE49-F238E27FC236}">
                <a16:creationId xmlns:a16="http://schemas.microsoft.com/office/drawing/2014/main" id="{972D81FB-9B18-4151-B72C-BBDEF0631B87}"/>
              </a:ext>
            </a:extLst>
          </p:cNvPr>
          <p:cNvSpPr>
            <a:spLocks noGrp="1"/>
          </p:cNvSpPr>
          <p:nvPr>
            <p:ph type="body" sz="quarter" idx="13" hasCustomPrompt="1"/>
            <p:custDataLst>
              <p:tags r:id="rId6"/>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9" name="Content Placeholder 8">
            <a:extLst>
              <a:ext uri="{FF2B5EF4-FFF2-40B4-BE49-F238E27FC236}">
                <a16:creationId xmlns:a16="http://schemas.microsoft.com/office/drawing/2014/main" id="{E7751B09-1A94-4D56-A79F-238CF1C84066}"/>
              </a:ext>
            </a:extLst>
          </p:cNvPr>
          <p:cNvSpPr>
            <a:spLocks noGrp="1"/>
          </p:cNvSpPr>
          <p:nvPr>
            <p:ph sz="quarter" idx="14" hasCustomPrompt="1"/>
            <p:custDataLst>
              <p:tags r:id="rId7"/>
            </p:custDataLst>
          </p:nvPr>
        </p:nvSpPr>
        <p:spPr>
          <a:xfrm>
            <a:off x="972000" y="1656000"/>
            <a:ext cx="525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1" name="Content Placeholder 10">
            <a:extLst>
              <a:ext uri="{FF2B5EF4-FFF2-40B4-BE49-F238E27FC236}">
                <a16:creationId xmlns:a16="http://schemas.microsoft.com/office/drawing/2014/main" id="{683E1438-46C9-4F4B-8E13-E920EBB9491C}"/>
              </a:ext>
            </a:extLst>
          </p:cNvPr>
          <p:cNvSpPr>
            <a:spLocks noGrp="1"/>
          </p:cNvSpPr>
          <p:nvPr>
            <p:ph sz="quarter" idx="15" hasCustomPrompt="1"/>
            <p:custDataLst>
              <p:tags r:id="rId8"/>
            </p:custDataLst>
          </p:nvPr>
        </p:nvSpPr>
        <p:spPr>
          <a:xfrm>
            <a:off x="6582000" y="1656000"/>
            <a:ext cx="525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4" name="WebPage">
            <a:extLst>
              <a:ext uri="{FF2B5EF4-FFF2-40B4-BE49-F238E27FC236}">
                <a16:creationId xmlns:a16="http://schemas.microsoft.com/office/drawing/2014/main" id="{205E815A-6F53-48A7-A86C-F42B1EA11592}"/>
              </a:ext>
            </a:extLst>
          </p:cNvPr>
          <p:cNvSpPr txBox="1"/>
          <p:nvPr userDrawn="1">
            <p:custDataLst>
              <p:tags r:id="rId9"/>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3" name="FP_Sensitivity">
            <a:extLst>
              <a:ext uri="{FF2B5EF4-FFF2-40B4-BE49-F238E27FC236}">
                <a16:creationId xmlns:a16="http://schemas.microsoft.com/office/drawing/2014/main" id="{380D9112-C89A-43C3-A826-71C708515F25}"/>
              </a:ext>
            </a:extLst>
          </p:cNvPr>
          <p:cNvSpPr txBox="1"/>
          <p:nvPr userDrawn="1">
            <p:custDataLst>
              <p:tags r:id="rId10"/>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4048353748"/>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3919" userDrawn="1">
          <p15:clr>
            <a:srgbClr val="FF96FF"/>
          </p15:clr>
        </p15:guide>
        <p15:guide id="7" pos="4146" userDrawn="1">
          <p15:clr>
            <a:srgbClr val="FF96FF"/>
          </p15:clr>
        </p15:guide>
        <p15:guide id="8" pos="7453" userDrawn="1">
          <p15:clr>
            <a:srgbClr val="FF96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E341-9FCD-4116-9664-116A896AC7DB}"/>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0896B9E9-8E82-44B6-BBC3-17242C78B9B6}"/>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53B25BF3-3598-4FD5-8554-D48EDC6C95D0}"/>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8ADB6B77-502B-439A-AE65-AE9F9A43C51E}"/>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Text Placeholder 8">
            <a:extLst>
              <a:ext uri="{FF2B5EF4-FFF2-40B4-BE49-F238E27FC236}">
                <a16:creationId xmlns:a16="http://schemas.microsoft.com/office/drawing/2014/main" id="{3F5ED589-A9C7-43E3-9E7A-7C5849B9E011}"/>
              </a:ext>
            </a:extLst>
          </p:cNvPr>
          <p:cNvSpPr>
            <a:spLocks noGrp="1"/>
          </p:cNvSpPr>
          <p:nvPr>
            <p:ph type="body" sz="quarter" idx="13" hasCustomPrompt="1"/>
            <p:custDataLst>
              <p:tags r:id="rId5"/>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7" name="Guides" hidden="1">
            <a:extLst>
              <a:ext uri="{FF2B5EF4-FFF2-40B4-BE49-F238E27FC236}">
                <a16:creationId xmlns:a16="http://schemas.microsoft.com/office/drawing/2014/main" id="{08347C9D-F6B1-457F-A420-BD2020E508A1}"/>
              </a:ext>
            </a:extLst>
          </p:cNvPr>
          <p:cNvSpPr/>
          <p:nvPr userDrawn="1">
            <p:custDataLst>
              <p:tags r:id="rId6"/>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Content Placeholder 8">
            <a:extLst>
              <a:ext uri="{FF2B5EF4-FFF2-40B4-BE49-F238E27FC236}">
                <a16:creationId xmlns:a16="http://schemas.microsoft.com/office/drawing/2014/main" id="{77B1AB70-E7BA-4EB1-95FE-C8DE274A2C12}"/>
              </a:ext>
            </a:extLst>
          </p:cNvPr>
          <p:cNvSpPr>
            <a:spLocks noGrp="1"/>
          </p:cNvSpPr>
          <p:nvPr>
            <p:ph sz="quarter" idx="14" hasCustomPrompt="1"/>
            <p:custDataLst>
              <p:tags r:id="rId7"/>
            </p:custDataLst>
          </p:nvPr>
        </p:nvSpPr>
        <p:spPr>
          <a:xfrm>
            <a:off x="972000" y="1656000"/>
            <a:ext cx="338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1" name="Content Placeholder 10">
            <a:extLst>
              <a:ext uri="{FF2B5EF4-FFF2-40B4-BE49-F238E27FC236}">
                <a16:creationId xmlns:a16="http://schemas.microsoft.com/office/drawing/2014/main" id="{B53C7E6C-A99F-4A47-9617-36703A355A03}"/>
              </a:ext>
            </a:extLst>
          </p:cNvPr>
          <p:cNvSpPr>
            <a:spLocks noGrp="1"/>
          </p:cNvSpPr>
          <p:nvPr>
            <p:ph sz="quarter" idx="15" hasCustomPrompt="1"/>
            <p:custDataLst>
              <p:tags r:id="rId8"/>
            </p:custDataLst>
          </p:nvPr>
        </p:nvSpPr>
        <p:spPr>
          <a:xfrm>
            <a:off x="4712000" y="1656000"/>
            <a:ext cx="338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3" name="Content Placeholder 12">
            <a:extLst>
              <a:ext uri="{FF2B5EF4-FFF2-40B4-BE49-F238E27FC236}">
                <a16:creationId xmlns:a16="http://schemas.microsoft.com/office/drawing/2014/main" id="{D20FF2D0-0951-4530-9435-146F4A87CEF9}"/>
              </a:ext>
            </a:extLst>
          </p:cNvPr>
          <p:cNvSpPr>
            <a:spLocks noGrp="1"/>
          </p:cNvSpPr>
          <p:nvPr>
            <p:ph sz="quarter" idx="16" hasCustomPrompt="1"/>
            <p:custDataLst>
              <p:tags r:id="rId9"/>
            </p:custDataLst>
          </p:nvPr>
        </p:nvSpPr>
        <p:spPr>
          <a:xfrm>
            <a:off x="8452000" y="1656000"/>
            <a:ext cx="338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6" name="WebPage">
            <a:extLst>
              <a:ext uri="{FF2B5EF4-FFF2-40B4-BE49-F238E27FC236}">
                <a16:creationId xmlns:a16="http://schemas.microsoft.com/office/drawing/2014/main" id="{D04FB12C-F46A-4354-993E-B9DC5204C25D}"/>
              </a:ext>
            </a:extLst>
          </p:cNvPr>
          <p:cNvSpPr txBox="1"/>
          <p:nvPr userDrawn="1">
            <p:custDataLst>
              <p:tags r:id="rId10"/>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4" name="FP_Sensitivity">
            <a:extLst>
              <a:ext uri="{FF2B5EF4-FFF2-40B4-BE49-F238E27FC236}">
                <a16:creationId xmlns:a16="http://schemas.microsoft.com/office/drawing/2014/main" id="{4FA6C548-CD77-4621-94FA-BCD886DAAC54}"/>
              </a:ext>
            </a:extLst>
          </p:cNvPr>
          <p:cNvSpPr txBox="1"/>
          <p:nvPr userDrawn="1">
            <p:custDataLst>
              <p:tags r:id="rId11"/>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4136428892"/>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2741" userDrawn="1">
          <p15:clr>
            <a:srgbClr val="FF96FF"/>
          </p15:clr>
        </p15:guide>
        <p15:guide id="7" pos="2968" userDrawn="1">
          <p15:clr>
            <a:srgbClr val="FF96FF"/>
          </p15:clr>
        </p15:guide>
        <p15:guide id="8" pos="5097" userDrawn="1">
          <p15:clr>
            <a:srgbClr val="FF96FF"/>
          </p15:clr>
        </p15:guide>
        <p15:guide id="9" pos="5324" userDrawn="1">
          <p15:clr>
            <a:srgbClr val="FF96FF"/>
          </p15:clr>
        </p15:guide>
        <p15:guide id="10" pos="7453" userDrawn="1">
          <p15:clr>
            <a:srgbClr val="FF96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and 2/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CCA9-A94B-4EA4-BA7D-382FAA60C18B}"/>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0288B040-C65E-4DD1-8B2C-A5851F4A3C9E}"/>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26CFEF96-C953-4781-972F-8E5B3088FBBE}"/>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B4AD3137-2A25-4FF8-AE0B-4D9B2DCF1A41}"/>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Guides" hidden="1">
            <a:extLst>
              <a:ext uri="{FF2B5EF4-FFF2-40B4-BE49-F238E27FC236}">
                <a16:creationId xmlns:a16="http://schemas.microsoft.com/office/drawing/2014/main" id="{F273D93B-2B0E-4B99-9810-63D5CBC2AB7B}"/>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8" name="Content Placeholder 7">
            <a:extLst>
              <a:ext uri="{FF2B5EF4-FFF2-40B4-BE49-F238E27FC236}">
                <a16:creationId xmlns:a16="http://schemas.microsoft.com/office/drawing/2014/main" id="{D993C420-2E41-42B3-9958-3EB606F82DE3}"/>
              </a:ext>
            </a:extLst>
          </p:cNvPr>
          <p:cNvSpPr>
            <a:spLocks noGrp="1"/>
          </p:cNvSpPr>
          <p:nvPr>
            <p:ph sz="quarter" idx="13" hasCustomPrompt="1"/>
            <p:custDataLst>
              <p:tags r:id="rId6"/>
            </p:custDataLst>
          </p:nvPr>
        </p:nvSpPr>
        <p:spPr>
          <a:xfrm>
            <a:off x="972000" y="1655999"/>
            <a:ext cx="338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0" name="Content Placeholder 9">
            <a:extLst>
              <a:ext uri="{FF2B5EF4-FFF2-40B4-BE49-F238E27FC236}">
                <a16:creationId xmlns:a16="http://schemas.microsoft.com/office/drawing/2014/main" id="{A6389E5E-21FD-4E20-83E7-27BF1A2D6975}"/>
              </a:ext>
            </a:extLst>
          </p:cNvPr>
          <p:cNvSpPr>
            <a:spLocks noGrp="1"/>
          </p:cNvSpPr>
          <p:nvPr>
            <p:ph sz="quarter" idx="14" hasCustomPrompt="1"/>
            <p:custDataLst>
              <p:tags r:id="rId7"/>
            </p:custDataLst>
          </p:nvPr>
        </p:nvSpPr>
        <p:spPr>
          <a:xfrm>
            <a:off x="4711999" y="1655999"/>
            <a:ext cx="7120000"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9" name="Text Placeholder 8">
            <a:extLst>
              <a:ext uri="{FF2B5EF4-FFF2-40B4-BE49-F238E27FC236}">
                <a16:creationId xmlns:a16="http://schemas.microsoft.com/office/drawing/2014/main" id="{3A7A9A32-EC58-4AFC-86D0-5072E9083A42}"/>
              </a:ext>
            </a:extLst>
          </p:cNvPr>
          <p:cNvSpPr>
            <a:spLocks noGrp="1"/>
          </p:cNvSpPr>
          <p:nvPr>
            <p:ph type="body" sz="quarter" idx="15" hasCustomPrompt="1"/>
            <p:custDataLst>
              <p:tags r:id="rId8"/>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12" name="WebPage">
            <a:extLst>
              <a:ext uri="{FF2B5EF4-FFF2-40B4-BE49-F238E27FC236}">
                <a16:creationId xmlns:a16="http://schemas.microsoft.com/office/drawing/2014/main" id="{F4FF5DBA-5050-4714-9C5F-615C931E6A8B}"/>
              </a:ext>
            </a:extLst>
          </p:cNvPr>
          <p:cNvSpPr txBox="1"/>
          <p:nvPr userDrawn="1">
            <p:custDataLst>
              <p:tags r:id="rId9"/>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4" name="FP_Sensitivity">
            <a:extLst>
              <a:ext uri="{FF2B5EF4-FFF2-40B4-BE49-F238E27FC236}">
                <a16:creationId xmlns:a16="http://schemas.microsoft.com/office/drawing/2014/main" id="{2FD0297C-A5CF-4FE6-9E5B-940F63953B15}"/>
              </a:ext>
            </a:extLst>
          </p:cNvPr>
          <p:cNvSpPr txBox="1"/>
          <p:nvPr userDrawn="1">
            <p:custDataLst>
              <p:tags r:id="rId10"/>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1184821397"/>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2741" userDrawn="1">
          <p15:clr>
            <a:srgbClr val="FF96FF"/>
          </p15:clr>
        </p15:guide>
        <p15:guide id="7" pos="2968" userDrawn="1">
          <p15:clr>
            <a:srgbClr val="FF96FF"/>
          </p15:clr>
        </p15:guide>
        <p15:guide id="8" pos="5097" userDrawn="1">
          <p15:clr>
            <a:srgbClr val="FF96FF"/>
          </p15:clr>
        </p15:guide>
        <p15:guide id="9" pos="5324" userDrawn="1">
          <p15:clr>
            <a:srgbClr val="FF96FF"/>
          </p15:clr>
        </p15:guide>
        <p15:guide id="10" pos="7453" userDrawn="1">
          <p15:clr>
            <a:srgbClr val="FF96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 and 1/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CCA9-A94B-4EA4-BA7D-382FAA60C18B}"/>
              </a:ext>
            </a:extLst>
          </p:cNvPr>
          <p:cNvSpPr>
            <a:spLocks noGrp="1"/>
          </p:cNvSpPr>
          <p:nvPr>
            <p:ph type="title"/>
            <p:custDataLst>
              <p:tags r:id="rId1"/>
            </p:custDataLst>
          </p:nvPr>
        </p:nvSpPr>
        <p:spPr/>
        <p:txBody>
          <a:bodyPr/>
          <a:lstStyle>
            <a:lvl1pPr>
              <a:defRPr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0288B040-C65E-4DD1-8B2C-A5851F4A3C9E}"/>
              </a:ext>
            </a:extLst>
          </p:cNvPr>
          <p:cNvSpPr>
            <a:spLocks noGrp="1"/>
          </p:cNvSpPr>
          <p:nvPr>
            <p:ph type="dt" sz="half" idx="10"/>
            <p:custDataLst>
              <p:tags r:id="rId2"/>
            </p:custDataLst>
          </p:nvPr>
        </p:nvSpPr>
        <p:spPr/>
        <p:txBody>
          <a:bodyPr/>
          <a:lstStyle/>
          <a:p>
            <a:endParaRPr lang="en-GB" dirty="0"/>
          </a:p>
        </p:txBody>
      </p:sp>
      <p:sp>
        <p:nvSpPr>
          <p:cNvPr id="4" name="Footer Placeholder 3">
            <a:extLst>
              <a:ext uri="{FF2B5EF4-FFF2-40B4-BE49-F238E27FC236}">
                <a16:creationId xmlns:a16="http://schemas.microsoft.com/office/drawing/2014/main" id="{26CFEF96-C953-4781-972F-8E5B3088FBBE}"/>
              </a:ext>
            </a:extLst>
          </p:cNvPr>
          <p:cNvSpPr>
            <a:spLocks noGrp="1"/>
          </p:cNvSpPr>
          <p:nvPr>
            <p:ph type="ftr" sz="quarter" idx="11"/>
            <p:custDataLst>
              <p:tags r:id="rId3"/>
            </p:custDataLst>
          </p:nvPr>
        </p:nvSpPr>
        <p:spPr/>
        <p:txBody>
          <a:bodyPr/>
          <a:lstStyle/>
          <a:p>
            <a:endParaRPr lang="en-GB" dirty="0"/>
          </a:p>
        </p:txBody>
      </p:sp>
      <p:sp>
        <p:nvSpPr>
          <p:cNvPr id="5" name="Slide Number Placeholder 4">
            <a:extLst>
              <a:ext uri="{FF2B5EF4-FFF2-40B4-BE49-F238E27FC236}">
                <a16:creationId xmlns:a16="http://schemas.microsoft.com/office/drawing/2014/main" id="{B4AD3137-2A25-4FF8-AE0B-4D9B2DCF1A41}"/>
              </a:ext>
            </a:extLst>
          </p:cNvPr>
          <p:cNvSpPr>
            <a:spLocks noGrp="1"/>
          </p:cNvSpPr>
          <p:nvPr>
            <p:ph type="sldNum" sz="quarter" idx="12"/>
            <p:custDataLst>
              <p:tags r:id="rId4"/>
            </p:custDataLst>
          </p:nvPr>
        </p:nvSpPr>
        <p:spPr/>
        <p:txBody>
          <a:bodyPr/>
          <a:lstStyle/>
          <a:p>
            <a:fld id="{2A7E23D2-26F6-45E0-8E02-0D663AE6062C}" type="slidenum">
              <a:rPr lang="en-GB" smtClean="0"/>
              <a:pPr/>
              <a:t>‹#›</a:t>
            </a:fld>
            <a:endParaRPr lang="en-GB" dirty="0"/>
          </a:p>
        </p:txBody>
      </p:sp>
      <p:sp>
        <p:nvSpPr>
          <p:cNvPr id="6" name="Guides" hidden="1">
            <a:extLst>
              <a:ext uri="{FF2B5EF4-FFF2-40B4-BE49-F238E27FC236}">
                <a16:creationId xmlns:a16="http://schemas.microsoft.com/office/drawing/2014/main" id="{F273D93B-2B0E-4B99-9810-63D5CBC2AB7B}"/>
              </a:ext>
            </a:extLst>
          </p:cNvPr>
          <p:cNvSpPr/>
          <p:nvPr userDrawn="1">
            <p:custDataLst>
              <p:tags r:id="rId5"/>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8" name="Content Placeholder 7">
            <a:extLst>
              <a:ext uri="{FF2B5EF4-FFF2-40B4-BE49-F238E27FC236}">
                <a16:creationId xmlns:a16="http://schemas.microsoft.com/office/drawing/2014/main" id="{D993C420-2E41-42B3-9958-3EB606F82DE3}"/>
              </a:ext>
            </a:extLst>
          </p:cNvPr>
          <p:cNvSpPr>
            <a:spLocks noGrp="1"/>
          </p:cNvSpPr>
          <p:nvPr>
            <p:ph sz="quarter" idx="13" hasCustomPrompt="1"/>
            <p:custDataLst>
              <p:tags r:id="rId6"/>
            </p:custDataLst>
          </p:nvPr>
        </p:nvSpPr>
        <p:spPr>
          <a:xfrm>
            <a:off x="972000" y="1655999"/>
            <a:ext cx="7119488"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10" name="Content Placeholder 9">
            <a:extLst>
              <a:ext uri="{FF2B5EF4-FFF2-40B4-BE49-F238E27FC236}">
                <a16:creationId xmlns:a16="http://schemas.microsoft.com/office/drawing/2014/main" id="{A6389E5E-21FD-4E20-83E7-27BF1A2D6975}"/>
              </a:ext>
            </a:extLst>
          </p:cNvPr>
          <p:cNvSpPr>
            <a:spLocks noGrp="1"/>
          </p:cNvSpPr>
          <p:nvPr>
            <p:ph sz="quarter" idx="14" hasCustomPrompt="1"/>
            <p:custDataLst>
              <p:tags r:id="rId7"/>
            </p:custDataLst>
          </p:nvPr>
        </p:nvSpPr>
        <p:spPr>
          <a:xfrm>
            <a:off x="8451997" y="1655999"/>
            <a:ext cx="3380001" cy="4122000"/>
          </a:xfrm>
        </p:spPr>
        <p:txBody>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9" name="Text Placeholder 8">
            <a:extLst>
              <a:ext uri="{FF2B5EF4-FFF2-40B4-BE49-F238E27FC236}">
                <a16:creationId xmlns:a16="http://schemas.microsoft.com/office/drawing/2014/main" id="{DEAE4034-7A53-4DFA-9968-10C12A7A5DE5}"/>
              </a:ext>
            </a:extLst>
          </p:cNvPr>
          <p:cNvSpPr>
            <a:spLocks noGrp="1"/>
          </p:cNvSpPr>
          <p:nvPr>
            <p:ph type="body" sz="quarter" idx="15" hasCustomPrompt="1"/>
            <p:custDataLst>
              <p:tags r:id="rId8"/>
            </p:custDataLst>
          </p:nvPr>
        </p:nvSpPr>
        <p:spPr>
          <a:xfrm>
            <a:off x="971550" y="984719"/>
            <a:ext cx="10860000" cy="391644"/>
          </a:xfrm>
        </p:spPr>
        <p:txBody>
          <a:bodyPr/>
          <a:lstStyle>
            <a:lvl1pPr marL="0" indent="0">
              <a:buNone/>
              <a:defRPr sz="2100" b="0" cap="none" baseline="0">
                <a:solidFill>
                  <a:schemeClr val="accent2"/>
                </a:solidFill>
              </a:defRPr>
            </a:lvl1pPr>
            <a:lvl2pPr marL="0" indent="0">
              <a:buNone/>
              <a:defRPr sz="2100" cap="all" baseline="0">
                <a:solidFill>
                  <a:schemeClr val="accent2"/>
                </a:solidFill>
              </a:defRPr>
            </a:lvl2pPr>
            <a:lvl3pPr marL="0" indent="0">
              <a:buNone/>
              <a:defRPr sz="2100" cap="all" baseline="0">
                <a:solidFill>
                  <a:schemeClr val="accent2"/>
                </a:solidFill>
              </a:defRPr>
            </a:lvl3pPr>
            <a:lvl4pPr marL="0" indent="0">
              <a:buNone/>
              <a:defRPr sz="2100" cap="all" baseline="0">
                <a:solidFill>
                  <a:schemeClr val="accent2"/>
                </a:solidFill>
              </a:defRPr>
            </a:lvl4pPr>
            <a:lvl5pPr marL="0" indent="0">
              <a:buNone/>
              <a:defRPr sz="2100" cap="all" baseline="0">
                <a:solidFill>
                  <a:schemeClr val="accent2"/>
                </a:solidFill>
              </a:defRPr>
            </a:lvl5pPr>
            <a:lvl6pPr marL="0" indent="0">
              <a:buNone/>
              <a:defRPr sz="2100" cap="all" baseline="0">
                <a:solidFill>
                  <a:schemeClr val="accent2"/>
                </a:solidFill>
              </a:defRPr>
            </a:lvl6pPr>
            <a:lvl7pPr marL="0" indent="0">
              <a:buNone/>
              <a:defRPr sz="2100" cap="all" baseline="0">
                <a:solidFill>
                  <a:schemeClr val="accent2"/>
                </a:solidFill>
              </a:defRPr>
            </a:lvl7pPr>
            <a:lvl8pPr marL="0" indent="0">
              <a:buNone/>
              <a:defRPr sz="2100" cap="all" baseline="0">
                <a:solidFill>
                  <a:schemeClr val="accent2"/>
                </a:solidFill>
              </a:defRPr>
            </a:lvl8pPr>
            <a:lvl9pPr marL="0" indent="0">
              <a:buNone/>
              <a:defRPr sz="2100" cap="all" baseline="0">
                <a:solidFill>
                  <a:schemeClr val="accent2"/>
                </a:solidFill>
              </a:defRPr>
            </a:lvl9pPr>
          </a:lstStyle>
          <a:p>
            <a:pPr lvl="0"/>
            <a:r>
              <a:rPr lang="en-GB" dirty="0"/>
              <a:t>Click to edit subtitle</a:t>
            </a:r>
          </a:p>
        </p:txBody>
      </p:sp>
      <p:sp>
        <p:nvSpPr>
          <p:cNvPr id="12" name="WebPage">
            <a:extLst>
              <a:ext uri="{FF2B5EF4-FFF2-40B4-BE49-F238E27FC236}">
                <a16:creationId xmlns:a16="http://schemas.microsoft.com/office/drawing/2014/main" id="{CF467AAC-CC22-4AF6-8991-13FB7CDFA9FE}"/>
              </a:ext>
            </a:extLst>
          </p:cNvPr>
          <p:cNvSpPr txBox="1"/>
          <p:nvPr userDrawn="1">
            <p:custDataLst>
              <p:tags r:id="rId9"/>
            </p:custDataLst>
          </p:nvPr>
        </p:nvSpPr>
        <p:spPr>
          <a:xfrm>
            <a:off x="360000" y="6370943"/>
            <a:ext cx="1260000" cy="153888"/>
          </a:xfrm>
          <a:prstGeom prst="rect">
            <a:avLst/>
          </a:prstGeom>
          <a:noFill/>
        </p:spPr>
        <p:txBody>
          <a:bodyPr wrap="square" lIns="0" tIns="0" rIns="0" bIns="0" rtlCol="0">
            <a:spAutoFit/>
          </a:bodyPr>
          <a:lstStyle/>
          <a:p>
            <a:r>
              <a:rPr lang="en-GB" sz="1000" dirty="0">
                <a:solidFill>
                  <a:schemeClr val="tx2"/>
                </a:solidFill>
              </a:rPr>
              <a:t>compasslexecon.com</a:t>
            </a:r>
          </a:p>
        </p:txBody>
      </p:sp>
      <p:sp>
        <p:nvSpPr>
          <p:cNvPr id="14" name="FP_Sensitivity">
            <a:extLst>
              <a:ext uri="{FF2B5EF4-FFF2-40B4-BE49-F238E27FC236}">
                <a16:creationId xmlns:a16="http://schemas.microsoft.com/office/drawing/2014/main" id="{509BA0A1-EEF0-4E5A-BC87-BE5BA7306EDF}"/>
              </a:ext>
            </a:extLst>
          </p:cNvPr>
          <p:cNvSpPr txBox="1"/>
          <p:nvPr userDrawn="1">
            <p:custDataLst>
              <p:tags r:id="rId10"/>
            </p:custDataLst>
          </p:nvPr>
        </p:nvSpPr>
        <p:spPr>
          <a:xfrm>
            <a:off x="8151962" y="6370942"/>
            <a:ext cx="3168031" cy="153888"/>
          </a:xfrm>
          <a:prstGeom prst="rect">
            <a:avLst/>
          </a:prstGeom>
          <a:noFill/>
        </p:spPr>
        <p:txBody>
          <a:bodyPr wrap="square" lIns="0" tIns="0" rIns="0" bIns="0" rtlCol="0">
            <a:spAutoFit/>
          </a:bodyPr>
          <a:lstStyle/>
          <a:p>
            <a:pPr algn="r"/>
            <a:r>
              <a:rPr lang="en-GB" sz="1000">
                <a:solidFill>
                  <a:schemeClr val="accent4"/>
                </a:solidFill>
              </a:rPr>
              <a:t>Confidential</a:t>
            </a:r>
            <a:endParaRPr lang="en-GB" sz="1000" dirty="0">
              <a:solidFill>
                <a:schemeClr val="accent4"/>
              </a:solidFill>
            </a:endParaRPr>
          </a:p>
        </p:txBody>
      </p:sp>
    </p:spTree>
    <p:extLst>
      <p:ext uri="{BB962C8B-B14F-4D97-AF65-F5344CB8AC3E}">
        <p14:creationId xmlns:p14="http://schemas.microsoft.com/office/powerpoint/2010/main" val="2484086805"/>
      </p:ext>
    </p:extLst>
  </p:cSld>
  <p:clrMapOvr>
    <a:masterClrMapping/>
  </p:clrMapOvr>
  <p:extLst>
    <p:ext uri="{DCECCB84-F9BA-43D5-87BE-67443E8EF086}">
      <p15:sldGuideLst xmlns:p15="http://schemas.microsoft.com/office/powerpoint/2012/main">
        <p15:guide id="1" orient="horz" pos="401" userDrawn="1">
          <p15:clr>
            <a:srgbClr val="717275"/>
          </p15:clr>
        </p15:guide>
        <p15:guide id="2" orient="horz" pos="620" userDrawn="1">
          <p15:clr>
            <a:srgbClr val="717275"/>
          </p15:clr>
        </p15:guide>
        <p15:guide id="3" orient="horz" pos="1043" userDrawn="1">
          <p15:clr>
            <a:srgbClr val="FF96FF"/>
          </p15:clr>
        </p15:guide>
        <p15:guide id="4" orient="horz" pos="3639" userDrawn="1">
          <p15:clr>
            <a:srgbClr val="FF96FF"/>
          </p15:clr>
        </p15:guide>
        <p15:guide id="5" pos="612" userDrawn="1">
          <p15:clr>
            <a:srgbClr val="FF96FF"/>
          </p15:clr>
        </p15:guide>
        <p15:guide id="6" pos="2741" userDrawn="1">
          <p15:clr>
            <a:srgbClr val="FF96FF"/>
          </p15:clr>
        </p15:guide>
        <p15:guide id="7" pos="2968" userDrawn="1">
          <p15:clr>
            <a:srgbClr val="FF96FF"/>
          </p15:clr>
        </p15:guide>
        <p15:guide id="8" pos="5097" userDrawn="1">
          <p15:clr>
            <a:srgbClr val="FF96FF"/>
          </p15:clr>
        </p15:guide>
        <p15:guide id="9" pos="5324" userDrawn="1">
          <p15:clr>
            <a:srgbClr val="FF96FF"/>
          </p15:clr>
        </p15:guide>
        <p15:guide id="10" pos="7453" userDrawn="1">
          <p15:clr>
            <a:srgbClr val="FF96F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BE7AB-0A63-499C-A98B-2852A72EAA58}"/>
              </a:ext>
            </a:extLst>
          </p:cNvPr>
          <p:cNvSpPr>
            <a:spLocks noGrp="1"/>
          </p:cNvSpPr>
          <p:nvPr>
            <p:ph type="title"/>
            <p:custDataLst>
              <p:tags r:id="rId19"/>
            </p:custDataLst>
          </p:nvPr>
        </p:nvSpPr>
        <p:spPr>
          <a:xfrm>
            <a:off x="972000" y="638087"/>
            <a:ext cx="10860000" cy="346632"/>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a:extLst>
              <a:ext uri="{FF2B5EF4-FFF2-40B4-BE49-F238E27FC236}">
                <a16:creationId xmlns:a16="http://schemas.microsoft.com/office/drawing/2014/main" id="{6319560E-64D7-4A24-A2BD-5C74DBB0173F}"/>
              </a:ext>
            </a:extLst>
          </p:cNvPr>
          <p:cNvSpPr>
            <a:spLocks noGrp="1"/>
          </p:cNvSpPr>
          <p:nvPr>
            <p:ph type="body" idx="1"/>
            <p:custDataLst>
              <p:tags r:id="rId20"/>
            </p:custDataLst>
          </p:nvPr>
        </p:nvSpPr>
        <p:spPr>
          <a:xfrm>
            <a:off x="972000" y="1656000"/>
            <a:ext cx="10860000" cy="4122000"/>
          </a:xfrm>
          <a:prstGeom prst="rect">
            <a:avLst/>
          </a:prstGeom>
        </p:spPr>
        <p:txBody>
          <a:bodyPr vert="horz" lIns="0" tIns="0" rIns="0" bIns="0" rtlCol="0">
            <a:noAutofit/>
          </a:bodyPr>
          <a:lstStyle/>
          <a:p>
            <a:pPr lvl="0"/>
            <a:r>
              <a:rPr lang="en-GB" dirty="0"/>
              <a:t>Type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Nineth level </a:t>
            </a:r>
          </a:p>
        </p:txBody>
      </p:sp>
      <p:sp>
        <p:nvSpPr>
          <p:cNvPr id="4" name="Date Placeholder 3">
            <a:extLst>
              <a:ext uri="{FF2B5EF4-FFF2-40B4-BE49-F238E27FC236}">
                <a16:creationId xmlns:a16="http://schemas.microsoft.com/office/drawing/2014/main" id="{2D23E846-CFA8-4BF2-99AF-DCAAD3BFEC8C}"/>
              </a:ext>
            </a:extLst>
          </p:cNvPr>
          <p:cNvSpPr>
            <a:spLocks noGrp="1"/>
          </p:cNvSpPr>
          <p:nvPr>
            <p:ph type="dt" sz="half" idx="2"/>
          </p:nvPr>
        </p:nvSpPr>
        <p:spPr>
          <a:xfrm>
            <a:off x="9088800" y="92476"/>
            <a:ext cx="2743200" cy="248462"/>
          </a:xfrm>
          <a:prstGeom prst="rect">
            <a:avLst/>
          </a:prstGeom>
        </p:spPr>
        <p:txBody>
          <a:bodyPr vert="horz" lIns="0" tIns="0" rIns="0" bIns="0" rtlCol="0" anchor="b" anchorCtr="0"/>
          <a:lstStyle>
            <a:lvl1pPr algn="l">
              <a:defRPr sz="1200">
                <a:solidFill>
                  <a:schemeClr val="accent2"/>
                </a:solidFill>
              </a:defRPr>
            </a:lvl1pPr>
          </a:lstStyle>
          <a:p>
            <a:endParaRPr lang="en-GB" dirty="0"/>
          </a:p>
        </p:txBody>
      </p:sp>
      <p:sp>
        <p:nvSpPr>
          <p:cNvPr id="5" name="Footer Placeholder 4">
            <a:extLst>
              <a:ext uri="{FF2B5EF4-FFF2-40B4-BE49-F238E27FC236}">
                <a16:creationId xmlns:a16="http://schemas.microsoft.com/office/drawing/2014/main" id="{08B56AC3-4006-4784-BF79-83BF08BA6E94}"/>
              </a:ext>
            </a:extLst>
          </p:cNvPr>
          <p:cNvSpPr>
            <a:spLocks noGrp="1"/>
          </p:cNvSpPr>
          <p:nvPr>
            <p:ph type="ftr" sz="quarter" idx="3"/>
          </p:nvPr>
        </p:nvSpPr>
        <p:spPr>
          <a:xfrm>
            <a:off x="4172400" y="6246000"/>
            <a:ext cx="4114800" cy="248462"/>
          </a:xfrm>
          <a:prstGeom prst="rect">
            <a:avLst/>
          </a:prstGeom>
        </p:spPr>
        <p:txBody>
          <a:bodyPr vert="horz" lIns="0" tIns="0" rIns="0" bIns="0" rtlCol="0" anchor="b" anchorCtr="0"/>
          <a:lstStyle>
            <a:lvl1pPr algn="ctr">
              <a:defRPr sz="12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CDB4FD1F-B68F-40BB-B47F-2CF280669A12}"/>
              </a:ext>
            </a:extLst>
          </p:cNvPr>
          <p:cNvSpPr>
            <a:spLocks noGrp="1"/>
          </p:cNvSpPr>
          <p:nvPr>
            <p:ph type="sldNum" sz="quarter" idx="4"/>
          </p:nvPr>
        </p:nvSpPr>
        <p:spPr>
          <a:xfrm>
            <a:off x="11335108" y="6246000"/>
            <a:ext cx="496891" cy="248462"/>
          </a:xfrm>
          <a:prstGeom prst="rect">
            <a:avLst/>
          </a:prstGeom>
        </p:spPr>
        <p:txBody>
          <a:bodyPr vert="horz" lIns="0" tIns="0" rIns="0" bIns="0" rtlCol="0" anchor="b" anchorCtr="0"/>
          <a:lstStyle>
            <a:lvl1pPr algn="r">
              <a:defRPr sz="1200" b="1">
                <a:solidFill>
                  <a:schemeClr val="accent2"/>
                </a:solidFill>
              </a:defRPr>
            </a:lvl1pPr>
          </a:lstStyle>
          <a:p>
            <a:fld id="{2A7E23D2-26F6-45E0-8E02-0D663AE6062C}" type="slidenum">
              <a:rPr lang="en-GB" smtClean="0"/>
              <a:pPr/>
              <a:t>‹#›</a:t>
            </a:fld>
            <a:endParaRPr lang="en-GB" dirty="0"/>
          </a:p>
        </p:txBody>
      </p:sp>
      <p:cxnSp>
        <p:nvCxnSpPr>
          <p:cNvPr id="14" name="Straight Connector 13">
            <a:extLst>
              <a:ext uri="{FF2B5EF4-FFF2-40B4-BE49-F238E27FC236}">
                <a16:creationId xmlns:a16="http://schemas.microsoft.com/office/drawing/2014/main" id="{8A9D5298-1EF5-459F-9864-9AF982BA5548}"/>
              </a:ext>
            </a:extLst>
          </p:cNvPr>
          <p:cNvCxnSpPr>
            <a:cxnSpLocks/>
          </p:cNvCxnSpPr>
          <p:nvPr userDrawn="1"/>
        </p:nvCxnSpPr>
        <p:spPr>
          <a:xfrm>
            <a:off x="366317" y="6246000"/>
            <a:ext cx="1146568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68D466-348B-483B-88B9-1991D3C69914}"/>
              </a:ext>
            </a:extLst>
          </p:cNvPr>
          <p:cNvCxnSpPr>
            <a:cxnSpLocks/>
          </p:cNvCxnSpPr>
          <p:nvPr userDrawn="1"/>
        </p:nvCxnSpPr>
        <p:spPr>
          <a:xfrm>
            <a:off x="366317" y="354438"/>
            <a:ext cx="1146568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FEA2C5-DFC4-4017-AE3D-AF621936E359}"/>
              </a:ext>
            </a:extLst>
          </p:cNvPr>
          <p:cNvSpPr/>
          <p:nvPr userDrawn="1"/>
        </p:nvSpPr>
        <p:spPr>
          <a:xfrm>
            <a:off x="366317" y="327437"/>
            <a:ext cx="612000" cy="54000"/>
          </a:xfrm>
          <a:prstGeom prst="rect">
            <a:avLst/>
          </a:prstGeom>
          <a:solidFill>
            <a:srgbClr val="DC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Guides" hidden="1">
            <a:extLst>
              <a:ext uri="{FF2B5EF4-FFF2-40B4-BE49-F238E27FC236}">
                <a16:creationId xmlns:a16="http://schemas.microsoft.com/office/drawing/2014/main" id="{2A4DBED9-9D2E-4C6D-829B-6011E15F73DD}"/>
              </a:ext>
            </a:extLst>
          </p:cNvPr>
          <p:cNvSpPr/>
          <p:nvPr userDrawn="1">
            <p:custDataLst>
              <p:tags r:id="rId2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120406023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1" r:id="rId3"/>
    <p:sldLayoutId id="2147483666" r:id="rId4"/>
    <p:sldLayoutId id="2147483658" r:id="rId5"/>
    <p:sldLayoutId id="2147483659" r:id="rId6"/>
    <p:sldLayoutId id="2147483660" r:id="rId7"/>
    <p:sldLayoutId id="2147483661" r:id="rId8"/>
    <p:sldLayoutId id="2147483665" r:id="rId9"/>
    <p:sldLayoutId id="2147483662" r:id="rId10"/>
    <p:sldLayoutId id="2147483663" r:id="rId11"/>
    <p:sldLayoutId id="2147483654" r:id="rId12"/>
    <p:sldLayoutId id="2147483664" r:id="rId13"/>
    <p:sldLayoutId id="2147483686" r:id="rId14"/>
    <p:sldLayoutId id="2147483687" r:id="rId15"/>
    <p:sldLayoutId id="2147483688" r:id="rId16"/>
    <p:sldLayoutId id="2147483689" r:id="rId17"/>
  </p:sldLayoutIdLst>
  <p:hf hdr="0" ftr="0" dt="0"/>
  <p:txStyles>
    <p:titleStyle>
      <a:lvl1pPr algn="l" defTabSz="914400" rtl="0" eaLnBrk="1" latinLnBrk="0" hangingPunct="1">
        <a:lnSpc>
          <a:spcPct val="90000"/>
        </a:lnSpc>
        <a:spcBef>
          <a:spcPct val="0"/>
        </a:spcBef>
        <a:buNone/>
        <a:defRPr sz="2400" b="1" kern="1200" cap="none" baseline="0">
          <a:solidFill>
            <a:schemeClr val="tx2"/>
          </a:solidFill>
          <a:latin typeface="+mj-lt"/>
          <a:ea typeface="+mj-ea"/>
          <a:cs typeface="+mj-cs"/>
        </a:defRPr>
      </a:lvl1pPr>
    </p:titleStyle>
    <p:bodyStyle>
      <a:lvl1pPr marL="180975" indent="-180975" algn="l" defTabSz="914400" rtl="0" eaLnBrk="1" latinLnBrk="0" hangingPunct="1">
        <a:lnSpc>
          <a:spcPct val="102000"/>
        </a:lnSpc>
        <a:spcBef>
          <a:spcPts val="300"/>
        </a:spcBef>
        <a:spcAft>
          <a:spcPts val="3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300"/>
        </a:spcBef>
        <a:spcAft>
          <a:spcPts val="300"/>
        </a:spcAft>
        <a:buClr>
          <a:schemeClr val="tx2"/>
        </a:buClr>
        <a:buFont typeface="Wingdings" panose="05000000000000000000" pitchFamily="2" charset="2"/>
        <a:buChar char="§"/>
        <a:defRPr sz="1200" b="0" kern="1200">
          <a:solidFill>
            <a:schemeClr val="tx1"/>
          </a:solidFill>
          <a:latin typeface="+mn-lt"/>
          <a:ea typeface="+mn-ea"/>
          <a:cs typeface="+mn-cs"/>
        </a:defRPr>
      </a:lvl2pPr>
      <a:lvl3pPr marL="361950" indent="-180975" algn="l" defTabSz="914400" rtl="0" eaLnBrk="1" latinLnBrk="0" hangingPunct="1">
        <a:lnSpc>
          <a:spcPct val="102000"/>
        </a:lnSpc>
        <a:spcBef>
          <a:spcPts val="300"/>
        </a:spcBef>
        <a:spcAft>
          <a:spcPts val="300"/>
        </a:spcAft>
        <a:buFont typeface="Arial" panose="020B0604020202020204" pitchFamily="34" charset="0"/>
        <a:buChar char="–"/>
        <a:defRPr sz="1000" b="0" kern="1200">
          <a:solidFill>
            <a:schemeClr val="tx1"/>
          </a:solidFill>
          <a:latin typeface="+mn-lt"/>
          <a:ea typeface="+mn-ea"/>
          <a:cs typeface="+mn-cs"/>
        </a:defRPr>
      </a:lvl3pPr>
      <a:lvl4pPr marL="534988" indent="-180975" algn="l" defTabSz="914400" rtl="0" eaLnBrk="1" latinLnBrk="0" hangingPunct="1">
        <a:lnSpc>
          <a:spcPct val="102000"/>
        </a:lnSpc>
        <a:spcBef>
          <a:spcPts val="300"/>
        </a:spcBef>
        <a:spcAft>
          <a:spcPts val="300"/>
        </a:spcAft>
        <a:buFont typeface="Arial" panose="020B0604020202020204" pitchFamily="34" charset="0"/>
        <a:buChar char="•"/>
        <a:tabLst/>
        <a:defRPr sz="1000" kern="1200">
          <a:solidFill>
            <a:schemeClr val="tx1"/>
          </a:solidFill>
          <a:latin typeface="+mn-lt"/>
          <a:ea typeface="+mn-ea"/>
          <a:cs typeface="+mn-cs"/>
        </a:defRPr>
      </a:lvl4pPr>
      <a:lvl5pPr marL="180975" indent="-180975" algn="l" defTabSz="914400" rtl="0" eaLnBrk="1" latinLnBrk="0" hangingPunct="1">
        <a:lnSpc>
          <a:spcPct val="102000"/>
        </a:lnSpc>
        <a:spcBef>
          <a:spcPts val="300"/>
        </a:spcBef>
        <a:spcAft>
          <a:spcPts val="300"/>
        </a:spcAft>
        <a:buFont typeface="Wingdings" panose="05000000000000000000" pitchFamily="2" charset="2"/>
        <a:buChar char="§"/>
        <a:defRPr sz="1400" b="1" kern="1200">
          <a:solidFill>
            <a:schemeClr val="tx2"/>
          </a:solidFill>
          <a:latin typeface="+mn-lt"/>
          <a:ea typeface="+mn-ea"/>
          <a:cs typeface="+mn-cs"/>
        </a:defRPr>
      </a:lvl5pPr>
      <a:lvl6pPr marL="180975" indent="-180975" algn="l" defTabSz="914400" rtl="0" eaLnBrk="1" latinLnBrk="0" hangingPunct="1">
        <a:lnSpc>
          <a:spcPct val="102000"/>
        </a:lnSpc>
        <a:spcBef>
          <a:spcPts val="300"/>
        </a:spcBef>
        <a:spcAft>
          <a:spcPts val="300"/>
        </a:spcAft>
        <a:buFont typeface="Wingdings" panose="05000000000000000000" pitchFamily="2" charset="2"/>
        <a:buChar char="§"/>
        <a:defRPr sz="1400" b="1" kern="1200">
          <a:solidFill>
            <a:schemeClr val="accent2"/>
          </a:solidFill>
          <a:latin typeface="+mn-lt"/>
          <a:ea typeface="+mn-ea"/>
          <a:cs typeface="+mn-cs"/>
        </a:defRPr>
      </a:lvl6pPr>
      <a:lvl7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kern="1200">
          <a:solidFill>
            <a:schemeClr val="accent2"/>
          </a:solidFill>
          <a:latin typeface="+mn-lt"/>
          <a:ea typeface="+mn-ea"/>
          <a:cs typeface="+mn-cs"/>
        </a:defRPr>
      </a:lvl7pPr>
      <a:lvl8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129.xml"/><Relationship Id="rId7" Type="http://schemas.openxmlformats.org/officeDocument/2006/relationships/slideLayout" Target="../slideLayouts/slideLayout1.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sciencedirect.com/science/article/pii/S0301421517301106" TargetMode="External"/><Relationship Id="rId3" Type="http://schemas.microsoft.com/office/2018/10/relationships/comments" Target="../comments/modernComment_7FFFEF58_BEFDB237.xml"/><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cdn.eurelectric.org/media/6981/eurelectric-cl-unlocking-the-power-of-cfds_es-h-02DFC428.pdf" TargetMode="Externa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hyperlink" Target="https://www.compasslexecon.com/insights/publications/the-analysis-the-return-of-long-term-contracts-for-electricity-implications-for-competition-policy" TargetMode="External"/><Relationship Id="rId4" Type="http://schemas.openxmlformats.org/officeDocument/2006/relationships/hyperlink" Target="https://cdn.eurelectric.org/media/6448/market-design-flagship-final-h-0706B927.pdf" TargetMode="Externa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mailto:FRoques@compasslexecon.com" TargetMode="External"/><Relationship Id="rId7"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hyperlink" Target="mailto:fabien.roques@dauphine.psl.eu" TargetMode="Externa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36.xml"/></Relationships>
</file>

<file path=ppt/slides/_rels/slide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4.png"/><Relationship Id="rId3" Type="http://schemas.openxmlformats.org/officeDocument/2006/relationships/tags" Target="../tags/tag139.xml"/><Relationship Id="rId21" Type="http://schemas.openxmlformats.org/officeDocument/2006/relationships/image" Target="../media/image20.png"/><Relationship Id="rId34" Type="http://schemas.openxmlformats.org/officeDocument/2006/relationships/image" Target="../media/image3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tags" Target="../tags/tag138.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tags" Target="../tags/tag137.xml"/><Relationship Id="rId6" Type="http://schemas.openxmlformats.org/officeDocument/2006/relationships/notesSlide" Target="../notesSlides/notesSlide3.xml"/><Relationship Id="rId11" Type="http://schemas.openxmlformats.org/officeDocument/2006/relationships/image" Target="../media/image10.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slideLayout" Target="../slideLayouts/slideLayout17.xml"/><Relationship Id="rId15" Type="http://schemas.openxmlformats.org/officeDocument/2006/relationships/image" Target="../media/image14.svg"/><Relationship Id="rId23" Type="http://schemas.openxmlformats.org/officeDocument/2006/relationships/image" Target="../media/image21.jpeg"/><Relationship Id="rId28" Type="http://schemas.openxmlformats.org/officeDocument/2006/relationships/image" Target="../media/image26.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tags" Target="../tags/tag140.xml"/><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hyperlink" Target="https://www.google.com/url?sa=i&amp;url=https%3A%2F%2Fftiinsights.com%2Fwp-content%2Fuploads%2F2020%2F05%2FFTI-Consulting-Getting-a-head-start-on-RIIO-ED2-August-2019.pdf&amp;psig=AOvVaw2jvCJKjFFD074snzHMARkQ&amp;ust=1678913380938000&amp;source=images&amp;cd=vfe&amp;ved=0CA0QjRxqFwoTCNDs0PCl3P0CFQAAAAAdAAAAABAQ" TargetMode="External"/><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18/10/relationships/comments" Target="../comments/modernComment_7FFFD5D8_1CF3A8F6.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41.xml"/><Relationship Id="rId4" Type="http://schemas.microsoft.com/office/2018/10/relationships/comments" Target="../comments/modernComment_7FFFD62F_4815059F.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D898_672FC181.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D899_D3DE7FED.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microsoft.com/office/2018/10/relationships/comments" Target="../comments/modernComment_7FFFD89A_9A3438C8.xml"/><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15.xml"/><Relationship Id="rId1" Type="http://schemas.openxmlformats.org/officeDocument/2006/relationships/tags" Target="../tags/tag14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18/10/relationships/comments" Target="../comments/modernComment_7FFFEF57_54EDD5CF.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BBA0A5-A9B9-4683-B657-A809F18661D2}"/>
              </a:ext>
            </a:extLst>
          </p:cNvPr>
          <p:cNvSpPr>
            <a:spLocks noGrp="1"/>
          </p:cNvSpPr>
          <p:nvPr>
            <p:ph type="body" sz="quarter" idx="11"/>
            <p:custDataLst>
              <p:tags r:id="rId2"/>
            </p:custDataLst>
          </p:nvPr>
        </p:nvSpPr>
        <p:spPr/>
        <p:txBody>
          <a:bodyPr/>
          <a:lstStyle/>
          <a:p>
            <a:r>
              <a:rPr lang="en-GB" dirty="0"/>
              <a:t>Fabien Roques, Compass Lexecon and University Paris Dauphine </a:t>
            </a:r>
          </a:p>
        </p:txBody>
      </p:sp>
      <p:pic>
        <p:nvPicPr>
          <p:cNvPr id="6" name="Picture Placeholder 5">
            <a:extLst>
              <a:ext uri="{FF2B5EF4-FFF2-40B4-BE49-F238E27FC236}">
                <a16:creationId xmlns:a16="http://schemas.microsoft.com/office/drawing/2014/main" id="{59A7161E-1B9D-4BCD-94BD-49FA0F1875A0}"/>
              </a:ext>
            </a:extLst>
          </p:cNvPr>
          <p:cNvPicPr>
            <a:picLocks noGrp="1" noChangeAspect="1"/>
          </p:cNvPicPr>
          <p:nvPr>
            <p:ph type="pic" sz="quarter" idx="16"/>
            <p:custDataLst>
              <p:tags r:id="rId3"/>
            </p:custDataLst>
          </p:nvPr>
        </p:nvPicPr>
        <p:blipFill rotWithShape="1">
          <a:blip r:embed="rId9">
            <a:extLst>
              <a:ext uri="{28A0092B-C50C-407E-A947-70E740481C1C}">
                <a14:useLocalDpi xmlns:a14="http://schemas.microsoft.com/office/drawing/2010/main" val="0"/>
              </a:ext>
            </a:extLst>
          </a:blip>
          <a:srcRect t="38" b="38"/>
          <a:stretch/>
        </p:blipFill>
        <p:spPr/>
      </p:pic>
      <p:sp>
        <p:nvSpPr>
          <p:cNvPr id="3" name="Title 2">
            <a:extLst>
              <a:ext uri="{FF2B5EF4-FFF2-40B4-BE49-F238E27FC236}">
                <a16:creationId xmlns:a16="http://schemas.microsoft.com/office/drawing/2014/main" id="{F9BAAC87-0511-4DB4-B8C2-DE9348B6BBD2}"/>
              </a:ext>
            </a:extLst>
          </p:cNvPr>
          <p:cNvSpPr>
            <a:spLocks noGrp="1"/>
          </p:cNvSpPr>
          <p:nvPr>
            <p:ph type="title"/>
            <p:custDataLst>
              <p:tags r:id="rId4"/>
            </p:custDataLst>
          </p:nvPr>
        </p:nvSpPr>
        <p:spPr>
          <a:xfrm>
            <a:off x="360002" y="3760251"/>
            <a:ext cx="10370202" cy="360000"/>
          </a:xfrm>
        </p:spPr>
        <p:txBody>
          <a:bodyPr/>
          <a:lstStyle/>
          <a:p>
            <a:r>
              <a:rPr lang="en-GB" sz="2400" dirty="0">
                <a:latin typeface="+mn-lt"/>
              </a:rPr>
              <a:t>Redesigning electricity markets to deliver EU policy objectives</a:t>
            </a:r>
            <a:endParaRPr lang="en-GB" dirty="0">
              <a:latin typeface="+mn-lt"/>
            </a:endParaRPr>
          </a:p>
        </p:txBody>
      </p:sp>
      <p:sp>
        <p:nvSpPr>
          <p:cNvPr id="5" name="Text Placeholder 4">
            <a:extLst>
              <a:ext uri="{FF2B5EF4-FFF2-40B4-BE49-F238E27FC236}">
                <a16:creationId xmlns:a16="http://schemas.microsoft.com/office/drawing/2014/main" id="{08153AD8-AC8A-4E97-B71C-29C4B7B01347}"/>
              </a:ext>
            </a:extLst>
          </p:cNvPr>
          <p:cNvSpPr>
            <a:spLocks noGrp="1"/>
          </p:cNvSpPr>
          <p:nvPr>
            <p:ph type="body" sz="quarter" idx="17"/>
            <p:custDataLst>
              <p:tags r:id="rId5"/>
            </p:custDataLst>
          </p:nvPr>
        </p:nvSpPr>
        <p:spPr/>
        <p:txBody>
          <a:bodyPr/>
          <a:lstStyle/>
          <a:p>
            <a:pPr marL="0" indent="0">
              <a:buNone/>
            </a:pPr>
            <a:r>
              <a:rPr lang="en-GB" dirty="0"/>
              <a:t>Cambridge Electricity Policy Research Group Spring Seminar</a:t>
            </a:r>
          </a:p>
        </p:txBody>
      </p:sp>
      <p:sp>
        <p:nvSpPr>
          <p:cNvPr id="11" name="Text Placeholder 10">
            <a:extLst>
              <a:ext uri="{FF2B5EF4-FFF2-40B4-BE49-F238E27FC236}">
                <a16:creationId xmlns:a16="http://schemas.microsoft.com/office/drawing/2014/main" id="{6C559B2B-A5B7-4D96-B003-88E238BEF12B}"/>
              </a:ext>
            </a:extLst>
          </p:cNvPr>
          <p:cNvSpPr>
            <a:spLocks noGrp="1"/>
          </p:cNvSpPr>
          <p:nvPr>
            <p:ph type="body" sz="quarter" idx="18"/>
            <p:custDataLst>
              <p:tags r:id="rId6"/>
            </p:custDataLst>
          </p:nvPr>
        </p:nvSpPr>
        <p:spPr/>
        <p:txBody>
          <a:bodyPr/>
          <a:lstStyle/>
          <a:p>
            <a:pPr marL="0" indent="0">
              <a:buNone/>
            </a:pPr>
            <a:r>
              <a:rPr lang="en-GB" dirty="0"/>
              <a:t>17 May 2024</a:t>
            </a:r>
          </a:p>
        </p:txBody>
      </p:sp>
    </p:spTree>
    <p:custDataLst>
      <p:tags r:id="rId1"/>
    </p:custDataLst>
    <p:extLst>
      <p:ext uri="{BB962C8B-B14F-4D97-AF65-F5344CB8AC3E}">
        <p14:creationId xmlns:p14="http://schemas.microsoft.com/office/powerpoint/2010/main" val="257057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2F85-6B87-0025-A2D9-7315D8AA2C8E}"/>
              </a:ext>
            </a:extLst>
          </p:cNvPr>
          <p:cNvSpPr>
            <a:spLocks noGrp="1"/>
          </p:cNvSpPr>
          <p:nvPr>
            <p:ph type="title"/>
          </p:nvPr>
        </p:nvSpPr>
        <p:spPr/>
        <p:txBody>
          <a:bodyPr/>
          <a:lstStyle/>
          <a:p>
            <a:r>
              <a:rPr lang="en-GB" dirty="0"/>
              <a:t>Bibliography</a:t>
            </a:r>
          </a:p>
        </p:txBody>
      </p:sp>
      <p:sp>
        <p:nvSpPr>
          <p:cNvPr id="4" name="Slide Number Placeholder 3">
            <a:extLst>
              <a:ext uri="{FF2B5EF4-FFF2-40B4-BE49-F238E27FC236}">
                <a16:creationId xmlns:a16="http://schemas.microsoft.com/office/drawing/2014/main" id="{599B350B-6A15-8E85-75C8-7E061C05F1FD}"/>
              </a:ext>
            </a:extLst>
          </p:cNvPr>
          <p:cNvSpPr>
            <a:spLocks noGrp="1"/>
          </p:cNvSpPr>
          <p:nvPr>
            <p:ph type="sldNum" sz="quarter" idx="12"/>
          </p:nvPr>
        </p:nvSpPr>
        <p:spPr/>
        <p:txBody>
          <a:bodyPr/>
          <a:lstStyle/>
          <a:p>
            <a:fld id="{92D6A900-3445-42BB-AB0A-126B217E5981}" type="slidenum">
              <a:rPr lang="en-GB" smtClean="0"/>
              <a:t>10</a:t>
            </a:fld>
            <a:endParaRPr lang="en-GB"/>
          </a:p>
        </p:txBody>
      </p:sp>
      <p:pic>
        <p:nvPicPr>
          <p:cNvPr id="5" name="Image 6">
            <a:hlinkClick r:id="rId4"/>
            <a:extLst>
              <a:ext uri="{FF2B5EF4-FFF2-40B4-BE49-F238E27FC236}">
                <a16:creationId xmlns:a16="http://schemas.microsoft.com/office/drawing/2014/main" id="{0C5A14F8-E596-823F-14BB-1789BEF81501}"/>
              </a:ext>
            </a:extLst>
          </p:cNvPr>
          <p:cNvPicPr>
            <a:picLocks noChangeAspect="1"/>
          </p:cNvPicPr>
          <p:nvPr/>
        </p:nvPicPr>
        <p:blipFill>
          <a:blip r:embed="rId5"/>
          <a:stretch>
            <a:fillRect/>
          </a:stretch>
        </p:blipFill>
        <p:spPr>
          <a:xfrm>
            <a:off x="1430024" y="3429000"/>
            <a:ext cx="1743137" cy="2480505"/>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DC78319-347D-6658-DBDC-17D5EB12AA13}"/>
              </a:ext>
            </a:extLst>
          </p:cNvPr>
          <p:cNvSpPr txBox="1"/>
          <p:nvPr/>
        </p:nvSpPr>
        <p:spPr>
          <a:xfrm>
            <a:off x="972000" y="1599099"/>
            <a:ext cx="6096000" cy="1384995"/>
          </a:xfrm>
          <a:prstGeom prst="rect">
            <a:avLst/>
          </a:prstGeom>
          <a:noFill/>
        </p:spPr>
        <p:txBody>
          <a:bodyPr wrap="square">
            <a:spAutoFit/>
          </a:bodyPr>
          <a:lstStyle/>
          <a:p>
            <a:pPr marL="228600" indent="-228600">
              <a:buFont typeface="+mj-lt"/>
              <a:buAutoNum type="arabicPeriod"/>
            </a:pPr>
            <a:r>
              <a:rPr lang="en-GB" sz="1200" dirty="0"/>
              <a:t>F; Roques &amp; D. Finon (2017) Adapting electricity markets to decarbonisation and security of supply objectives: Toward a hybrid regime?. Energy Policy Volume 105. </a:t>
            </a:r>
          </a:p>
          <a:p>
            <a:pPr marL="228600" indent="-228600">
              <a:buFont typeface="+mj-lt"/>
              <a:buAutoNum type="arabicPeriod"/>
            </a:pPr>
            <a:r>
              <a:rPr lang="en-GB" sz="1200" dirty="0" err="1"/>
              <a:t>Eurelectric</a:t>
            </a:r>
            <a:r>
              <a:rPr lang="en-GB" sz="1200" dirty="0"/>
              <a:t> (2023) Electricity market design fit for net-zero. Public report.</a:t>
            </a:r>
          </a:p>
          <a:p>
            <a:pPr marL="228600" indent="-228600">
              <a:buFont typeface="+mj-lt"/>
              <a:buAutoNum type="arabicPeriod"/>
            </a:pPr>
            <a:r>
              <a:rPr lang="en-GB" sz="1200" dirty="0"/>
              <a:t>Eurelectric (2024) Unlocking the power of two-way Contracts-for-Differences (CfDs) to accelerate the energy transition. Public executive summary. </a:t>
            </a:r>
          </a:p>
          <a:p>
            <a:pPr marL="228600" indent="-228600">
              <a:buFont typeface="+mj-lt"/>
              <a:buAutoNum type="arabicPeriod"/>
            </a:pPr>
            <a:r>
              <a:rPr lang="en-GB" sz="1200" dirty="0"/>
              <a:t>F. Roques &amp; G. Duquesne (2024) The return of long-term contracts for electricity: Implications for competition policy. Policy brief.</a:t>
            </a:r>
          </a:p>
        </p:txBody>
      </p:sp>
      <p:pic>
        <p:nvPicPr>
          <p:cNvPr id="9" name="Picture 8">
            <a:hlinkClick r:id="rId6"/>
            <a:extLst>
              <a:ext uri="{FF2B5EF4-FFF2-40B4-BE49-F238E27FC236}">
                <a16:creationId xmlns:a16="http://schemas.microsoft.com/office/drawing/2014/main" id="{69654BC0-5565-7435-E35C-77CB53E59AB8}"/>
              </a:ext>
            </a:extLst>
          </p:cNvPr>
          <p:cNvPicPr>
            <a:picLocks noChangeAspect="1"/>
          </p:cNvPicPr>
          <p:nvPr/>
        </p:nvPicPr>
        <p:blipFill>
          <a:blip r:embed="rId7"/>
          <a:stretch>
            <a:fillRect/>
          </a:stretch>
        </p:blipFill>
        <p:spPr>
          <a:xfrm>
            <a:off x="8162417" y="1661796"/>
            <a:ext cx="3172691" cy="1767206"/>
          </a:xfrm>
          <a:prstGeom prst="rect">
            <a:avLst/>
          </a:prstGeom>
        </p:spPr>
      </p:pic>
      <p:pic>
        <p:nvPicPr>
          <p:cNvPr id="12" name="Picture 11">
            <a:hlinkClick r:id="rId8"/>
            <a:extLst>
              <a:ext uri="{FF2B5EF4-FFF2-40B4-BE49-F238E27FC236}">
                <a16:creationId xmlns:a16="http://schemas.microsoft.com/office/drawing/2014/main" id="{4293BF01-04EF-6883-9288-BAB2E38FA506}"/>
              </a:ext>
            </a:extLst>
          </p:cNvPr>
          <p:cNvPicPr>
            <a:picLocks noChangeAspect="1"/>
          </p:cNvPicPr>
          <p:nvPr/>
        </p:nvPicPr>
        <p:blipFill>
          <a:blip r:embed="rId9"/>
          <a:stretch>
            <a:fillRect/>
          </a:stretch>
        </p:blipFill>
        <p:spPr>
          <a:xfrm>
            <a:off x="4677676" y="3345179"/>
            <a:ext cx="1888786" cy="2480505"/>
          </a:xfrm>
          <a:prstGeom prst="rect">
            <a:avLst/>
          </a:prstGeom>
          <a:ln>
            <a:solidFill>
              <a:schemeClr val="accent1"/>
            </a:solidFill>
          </a:ln>
        </p:spPr>
      </p:pic>
      <p:pic>
        <p:nvPicPr>
          <p:cNvPr id="16" name="Picture 15">
            <a:hlinkClick r:id="rId10"/>
            <a:extLst>
              <a:ext uri="{FF2B5EF4-FFF2-40B4-BE49-F238E27FC236}">
                <a16:creationId xmlns:a16="http://schemas.microsoft.com/office/drawing/2014/main" id="{95958787-3E7E-65C5-2EB6-A6197E26C36B}"/>
              </a:ext>
            </a:extLst>
          </p:cNvPr>
          <p:cNvPicPr>
            <a:picLocks noChangeAspect="1"/>
          </p:cNvPicPr>
          <p:nvPr/>
        </p:nvPicPr>
        <p:blipFill rotWithShape="1">
          <a:blip r:embed="rId11"/>
          <a:srcRect l="4058" r="5098"/>
          <a:stretch/>
        </p:blipFill>
        <p:spPr>
          <a:xfrm>
            <a:off x="8162417" y="3870959"/>
            <a:ext cx="3246120" cy="1767205"/>
          </a:xfrm>
          <a:prstGeom prst="rect">
            <a:avLst/>
          </a:prstGeom>
        </p:spPr>
      </p:pic>
      <p:sp>
        <p:nvSpPr>
          <p:cNvPr id="17" name="TextBox 16">
            <a:extLst>
              <a:ext uri="{FF2B5EF4-FFF2-40B4-BE49-F238E27FC236}">
                <a16:creationId xmlns:a16="http://schemas.microsoft.com/office/drawing/2014/main" id="{9630E00F-A0D8-DDBD-F012-A0C2524CB9BB}"/>
              </a:ext>
            </a:extLst>
          </p:cNvPr>
          <p:cNvSpPr txBox="1"/>
          <p:nvPr/>
        </p:nvSpPr>
        <p:spPr>
          <a:xfrm>
            <a:off x="1226820" y="6370231"/>
            <a:ext cx="1743136" cy="248462"/>
          </a:xfrm>
          <a:prstGeom prst="rect">
            <a:avLst/>
          </a:prstGeom>
          <a:noFill/>
        </p:spPr>
        <p:txBody>
          <a:bodyPr wrap="none" lIns="108000" tIns="108000" rIns="108000" bIns="108000" rtlCol="0">
            <a:noAutofit/>
          </a:bodyPr>
          <a:lstStyle/>
          <a:p>
            <a:pPr algn="l">
              <a:spcAft>
                <a:spcPts val="600"/>
              </a:spcAft>
              <a:buClr>
                <a:schemeClr val="dk1"/>
              </a:buClr>
            </a:pPr>
            <a:r>
              <a:rPr lang="en-US" sz="1200" dirty="0">
                <a:solidFill>
                  <a:schemeClr val="dk1"/>
                </a:solidFill>
              </a:rPr>
              <a:t>Note : publications can be accessed by clicking on each picture</a:t>
            </a:r>
            <a:endParaRPr lang="fr-FR" sz="1200" dirty="0">
              <a:solidFill>
                <a:schemeClr val="dk1"/>
              </a:solidFill>
            </a:endParaRPr>
          </a:p>
        </p:txBody>
      </p:sp>
    </p:spTree>
    <p:extLst>
      <p:ext uri="{BB962C8B-B14F-4D97-AF65-F5344CB8AC3E}">
        <p14:creationId xmlns:p14="http://schemas.microsoft.com/office/powerpoint/2010/main" val="320429727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ea typeface="Arial Unicode MS" panose="020B0604020202020204" pitchFamily="34" charset="-128"/>
              </a:rPr>
              <a:t>If you have any question about this paper, please contact</a:t>
            </a:r>
          </a:p>
        </p:txBody>
      </p:sp>
      <p:sp>
        <p:nvSpPr>
          <p:cNvPr id="4" name="TextBox 1">
            <a:extLst>
              <a:ext uri="{FF2B5EF4-FFF2-40B4-BE49-F238E27FC236}">
                <a16:creationId xmlns:a16="http://schemas.microsoft.com/office/drawing/2014/main" id="{7C3CE179-845F-43C2-A932-A8EC5D00236E}"/>
              </a:ext>
            </a:extLst>
          </p:cNvPr>
          <p:cNvSpPr txBox="1"/>
          <p:nvPr/>
        </p:nvSpPr>
        <p:spPr>
          <a:xfrm>
            <a:off x="7793127" y="4493076"/>
            <a:ext cx="3215184" cy="1101334"/>
          </a:xfrm>
          <a:prstGeom prst="rect">
            <a:avLst/>
          </a:prstGeom>
          <a:noFill/>
        </p:spPr>
        <p:txBody>
          <a:bodyPr vert="horz" lIns="0" tIns="0" rIns="0" bIns="0" rtlCol="0" anchor="t" anchorCtr="0">
            <a:noAutofit/>
          </a:bodyPr>
          <a:lstStyle/>
          <a:p>
            <a:pPr defTabSz="112999"/>
            <a:r>
              <a:rPr lang="en-GB" sz="1270" b="1" dirty="0">
                <a:solidFill>
                  <a:srgbClr val="000000"/>
                </a:solidFill>
                <a:latin typeface="Calibri" panose="020F0502020204030204" pitchFamily="34" charset="0"/>
              </a:rPr>
              <a:t>Fabien Roques </a:t>
            </a:r>
          </a:p>
          <a:p>
            <a:pPr defTabSz="112999"/>
            <a:r>
              <a:rPr lang="en-GB" sz="1270" dirty="0">
                <a:solidFill>
                  <a:srgbClr val="000000"/>
                </a:solidFill>
                <a:latin typeface="Calibri" panose="020F0502020204030204" pitchFamily="34" charset="0"/>
              </a:rPr>
              <a:t>Head of Energy Practice, Compass Lexecon</a:t>
            </a:r>
          </a:p>
          <a:p>
            <a:pPr defTabSz="112999"/>
            <a:r>
              <a:rPr lang="en-GB" sz="1270" dirty="0">
                <a:solidFill>
                  <a:srgbClr val="000000"/>
                </a:solidFill>
                <a:latin typeface="Calibri" panose="020F0502020204030204" pitchFamily="34" charset="0"/>
              </a:rPr>
              <a:t>Executive Vice President</a:t>
            </a:r>
          </a:p>
          <a:p>
            <a:pPr defTabSz="112999"/>
            <a:r>
              <a:rPr lang="en-GB" sz="1270" dirty="0">
                <a:solidFill>
                  <a:srgbClr val="000000"/>
                </a:solidFill>
                <a:latin typeface="Calibri" panose="020F0502020204030204" pitchFamily="34" charset="0"/>
              </a:rPr>
              <a:t>+33 (0)7 88 37 15 01</a:t>
            </a:r>
          </a:p>
          <a:p>
            <a:pPr defTabSz="112999"/>
            <a:r>
              <a:rPr lang="en-GB" sz="1270" dirty="0">
                <a:solidFill>
                  <a:srgbClr val="000000"/>
                </a:solidFill>
                <a:latin typeface="Calibri" panose="020F0502020204030204" pitchFamily="34" charset="0"/>
                <a:hlinkClick r:id="rId3"/>
              </a:rPr>
              <a:t>FRoques@compasslexecon.com</a:t>
            </a:r>
            <a:r>
              <a:rPr lang="en-GB" sz="1270" dirty="0">
                <a:solidFill>
                  <a:srgbClr val="000000"/>
                </a:solidFill>
                <a:latin typeface="Calibri" panose="020F0502020204030204" pitchFamily="34" charset="0"/>
              </a:rPr>
              <a:t> </a:t>
            </a:r>
          </a:p>
        </p:txBody>
      </p:sp>
      <p:pic>
        <p:nvPicPr>
          <p:cNvPr id="5" name="Logo">
            <a:extLst>
              <a:ext uri="{FF2B5EF4-FFF2-40B4-BE49-F238E27FC236}">
                <a16:creationId xmlns:a16="http://schemas.microsoft.com/office/drawing/2014/main" id="{74BBE989-5129-4DB0-81BB-ECBB3F210F68}"/>
              </a:ext>
            </a:extLst>
          </p:cNvPr>
          <p:cNvPicPr>
            <a:picLocks noChangeAspect="1"/>
          </p:cNvPicPr>
          <p:nvPr/>
        </p:nvPicPr>
        <p:blipFill>
          <a:blip r:embed="rId4"/>
          <a:stretch>
            <a:fillRect/>
          </a:stretch>
        </p:blipFill>
        <p:spPr>
          <a:xfrm>
            <a:off x="7720563" y="765645"/>
            <a:ext cx="2740794" cy="566738"/>
          </a:xfrm>
          <a:prstGeom prst="rect">
            <a:avLst/>
          </a:prstGeom>
        </p:spPr>
      </p:pic>
      <p:sp>
        <p:nvSpPr>
          <p:cNvPr id="8" name="TextBox 1">
            <a:extLst>
              <a:ext uri="{FF2B5EF4-FFF2-40B4-BE49-F238E27FC236}">
                <a16:creationId xmlns:a16="http://schemas.microsoft.com/office/drawing/2014/main" id="{9C009167-D88E-4147-AF42-ECB0131F48FA}"/>
              </a:ext>
            </a:extLst>
          </p:cNvPr>
          <p:cNvSpPr txBox="1"/>
          <p:nvPr/>
        </p:nvSpPr>
        <p:spPr>
          <a:xfrm>
            <a:off x="2648483" y="4493076"/>
            <a:ext cx="3447517" cy="1101334"/>
          </a:xfrm>
          <a:prstGeom prst="rect">
            <a:avLst/>
          </a:prstGeom>
          <a:noFill/>
        </p:spPr>
        <p:txBody>
          <a:bodyPr vert="horz" lIns="0" tIns="0" rIns="0" bIns="0" rtlCol="0" anchor="t" anchorCtr="0">
            <a:noAutofit/>
          </a:bodyPr>
          <a:lstStyle/>
          <a:p>
            <a:pPr defTabSz="112999"/>
            <a:r>
              <a:rPr lang="en-GB" sz="1270" b="1">
                <a:solidFill>
                  <a:srgbClr val="000000"/>
                </a:solidFill>
                <a:latin typeface="Calibri" panose="020F0502020204030204" pitchFamily="34" charset="0"/>
              </a:rPr>
              <a:t>Fabien Roques </a:t>
            </a:r>
          </a:p>
          <a:p>
            <a:pPr defTabSz="112999"/>
            <a:r>
              <a:rPr lang="en-GB" sz="1270">
                <a:solidFill>
                  <a:srgbClr val="000000"/>
                </a:solidFill>
                <a:latin typeface="Calibri" panose="020F0502020204030204" pitchFamily="34" charset="0"/>
              </a:rPr>
              <a:t>Scientific Director</a:t>
            </a:r>
          </a:p>
          <a:p>
            <a:pPr defTabSz="112999"/>
            <a:r>
              <a:rPr lang="en-GB" sz="1270">
                <a:solidFill>
                  <a:srgbClr val="000000"/>
                </a:solidFill>
                <a:latin typeface="Calibri" panose="020F0502020204030204" pitchFamily="34" charset="0"/>
              </a:rPr>
              <a:t>CEEM Université Paris Dauphine </a:t>
            </a:r>
          </a:p>
          <a:p>
            <a:pPr defTabSz="112999"/>
            <a:r>
              <a:rPr lang="en-GB" sz="1270">
                <a:solidFill>
                  <a:srgbClr val="000000"/>
                </a:solidFill>
                <a:latin typeface="Calibri" panose="020F0502020204030204" pitchFamily="34" charset="0"/>
              </a:rPr>
              <a:t>+33 (0)1 53 06 35 29</a:t>
            </a:r>
          </a:p>
          <a:p>
            <a:pPr defTabSz="112999"/>
            <a:r>
              <a:rPr lang="en-GB" sz="1270">
                <a:solidFill>
                  <a:srgbClr val="000000"/>
                </a:solidFill>
                <a:latin typeface="Calibri" panose="020F0502020204030204" pitchFamily="34" charset="0"/>
                <a:hlinkClick r:id="rId5"/>
              </a:rPr>
              <a:t>fabien.roques@dauphine.psl.eu</a:t>
            </a:r>
            <a:endParaRPr lang="en-GB" sz="1270">
              <a:solidFill>
                <a:srgbClr val="000000"/>
              </a:solidFill>
              <a:latin typeface="Calibri" panose="020F0502020204030204" pitchFamily="34" charset="0"/>
            </a:endParaRPr>
          </a:p>
          <a:p>
            <a:pPr defTabSz="112999"/>
            <a:endParaRPr lang="en-GB" sz="1270">
              <a:solidFill>
                <a:srgbClr val="000000"/>
              </a:solidFill>
              <a:latin typeface="Calibri" panose="020F0502020204030204" pitchFamily="34" charset="0"/>
            </a:endParaRPr>
          </a:p>
        </p:txBody>
      </p:sp>
      <p:sp>
        <p:nvSpPr>
          <p:cNvPr id="9" name="TextBox 8">
            <a:extLst>
              <a:ext uri="{FF2B5EF4-FFF2-40B4-BE49-F238E27FC236}">
                <a16:creationId xmlns:a16="http://schemas.microsoft.com/office/drawing/2014/main" id="{84DF8DF8-BA17-4A34-8C18-3685C49C5DC1}"/>
              </a:ext>
            </a:extLst>
          </p:cNvPr>
          <p:cNvSpPr txBox="1"/>
          <p:nvPr/>
        </p:nvSpPr>
        <p:spPr>
          <a:xfrm>
            <a:off x="2900766" y="2507967"/>
            <a:ext cx="6390468" cy="1209675"/>
          </a:xfrm>
          <a:prstGeom prst="rect">
            <a:avLst/>
          </a:prstGeom>
          <a:noFill/>
        </p:spPr>
        <p:txBody>
          <a:bodyPr wrap="square" lIns="108000" tIns="108000" rIns="108000" bIns="108000" rtlCol="0">
            <a:noAutofit/>
          </a:bodyPr>
          <a:lstStyle/>
          <a:p>
            <a:pPr algn="ctr">
              <a:spcAft>
                <a:spcPts val="600"/>
              </a:spcAft>
              <a:buClr>
                <a:schemeClr val="dk1"/>
              </a:buClr>
            </a:pPr>
            <a:r>
              <a:rPr lang="en-GB" sz="3200" b="1" dirty="0">
                <a:solidFill>
                  <a:schemeClr val="dk1"/>
                </a:solidFill>
              </a:rPr>
              <a:t>Thank you for your attention</a:t>
            </a:r>
          </a:p>
        </p:txBody>
      </p:sp>
      <p:pic>
        <p:nvPicPr>
          <p:cNvPr id="10" name="Graphic 9">
            <a:extLst>
              <a:ext uri="{FF2B5EF4-FFF2-40B4-BE49-F238E27FC236}">
                <a16:creationId xmlns:a16="http://schemas.microsoft.com/office/drawing/2014/main" id="{255754B9-745B-4ECC-9B93-8C8E6608FF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2470" y="758415"/>
            <a:ext cx="3435408" cy="525158"/>
          </a:xfrm>
          <a:prstGeom prst="rect">
            <a:avLst/>
          </a:prstGeom>
        </p:spPr>
      </p:pic>
      <p:pic>
        <p:nvPicPr>
          <p:cNvPr id="11" name="Picture 10" descr="Icon&#10;&#10;Description automatically generated">
            <a:extLst>
              <a:ext uri="{FF2B5EF4-FFF2-40B4-BE49-F238E27FC236}">
                <a16:creationId xmlns:a16="http://schemas.microsoft.com/office/drawing/2014/main" id="{A6146EFD-4CCA-4174-96B6-F4A4E7375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4778" y="792394"/>
            <a:ext cx="477982" cy="457200"/>
          </a:xfrm>
          <a:prstGeom prst="rect">
            <a:avLst/>
          </a:prstGeom>
        </p:spPr>
      </p:pic>
    </p:spTree>
    <p:extLst>
      <p:ext uri="{BB962C8B-B14F-4D97-AF65-F5344CB8AC3E}">
        <p14:creationId xmlns:p14="http://schemas.microsoft.com/office/powerpoint/2010/main" val="982876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261D16-1CA6-9783-CF4B-F746B080A45C}"/>
              </a:ext>
            </a:extLst>
          </p:cNvPr>
          <p:cNvSpPr>
            <a:spLocks noGrp="1"/>
          </p:cNvSpPr>
          <p:nvPr>
            <p:ph type="title"/>
            <p:custDataLst>
              <p:tags r:id="rId2"/>
            </p:custDataLst>
          </p:nvPr>
        </p:nvSpPr>
        <p:spPr/>
        <p:txBody>
          <a:bodyPr/>
          <a:lstStyle/>
          <a:p>
            <a:r>
              <a:rPr lang="en-GB" dirty="0"/>
              <a:t>Contents</a:t>
            </a:r>
          </a:p>
        </p:txBody>
      </p:sp>
      <p:sp>
        <p:nvSpPr>
          <p:cNvPr id="3" name="Espace réservé du contenu 2">
            <a:extLst>
              <a:ext uri="{FF2B5EF4-FFF2-40B4-BE49-F238E27FC236}">
                <a16:creationId xmlns:a16="http://schemas.microsoft.com/office/drawing/2014/main" id="{EEBB1E26-89A7-E434-5317-EFB3F238BAF0}"/>
              </a:ext>
            </a:extLst>
          </p:cNvPr>
          <p:cNvSpPr>
            <a:spLocks noGrp="1"/>
          </p:cNvSpPr>
          <p:nvPr>
            <p:ph idx="1"/>
            <p:custDataLst>
              <p:tags r:id="rId3"/>
            </p:custDataLst>
          </p:nvPr>
        </p:nvSpPr>
        <p:spPr>
          <a:xfrm>
            <a:off x="972000" y="1655763"/>
            <a:ext cx="6662796" cy="4122237"/>
          </a:xfrm>
        </p:spPr>
        <p:txBody>
          <a:bodyPr/>
          <a:lstStyle/>
          <a:p>
            <a:pPr marL="342900" indent="-342900">
              <a:buAutoNum type="arabicPeriod"/>
            </a:pPr>
            <a:r>
              <a:rPr lang="en-GB" dirty="0"/>
              <a:t>Introduction</a:t>
            </a:r>
          </a:p>
          <a:p>
            <a:pPr marL="342900" indent="-342900">
              <a:buAutoNum type="arabicPeriod"/>
            </a:pPr>
            <a:r>
              <a:rPr lang="en-GB" dirty="0"/>
              <a:t>Towards a new target model? Key features of hybrid markets </a:t>
            </a:r>
          </a:p>
          <a:p>
            <a:pPr marL="342900" indent="-342900">
              <a:buAutoNum type="arabicPeriod"/>
            </a:pPr>
            <a:r>
              <a:rPr lang="en-GB" dirty="0"/>
              <a:t>System needs definition </a:t>
            </a:r>
          </a:p>
          <a:p>
            <a:pPr marL="342900" indent="-342900">
              <a:buAutoNum type="arabicPeriod"/>
            </a:pPr>
            <a:r>
              <a:rPr lang="en-GB" dirty="0"/>
              <a:t>Product definition and contracting approaches </a:t>
            </a:r>
          </a:p>
          <a:p>
            <a:pPr marL="342900" indent="-342900">
              <a:buAutoNum type="arabicPeriod"/>
            </a:pPr>
            <a:r>
              <a:rPr lang="en-GB" dirty="0"/>
              <a:t>Distribution of costs and benefits to consumers </a:t>
            </a:r>
          </a:p>
          <a:p>
            <a:pPr marL="342900" indent="-342900">
              <a:buAutoNum type="arabicPeriod"/>
            </a:pPr>
            <a:r>
              <a:rPr lang="en-GB" dirty="0"/>
              <a:t>Competition issues associated with long term contracts</a:t>
            </a:r>
          </a:p>
          <a:p>
            <a:r>
              <a:rPr lang="en-GB" dirty="0"/>
              <a:t>	</a:t>
            </a:r>
          </a:p>
        </p:txBody>
      </p:sp>
      <p:sp>
        <p:nvSpPr>
          <p:cNvPr id="4" name="Espace réservé du numéro de diapositive 3">
            <a:extLst>
              <a:ext uri="{FF2B5EF4-FFF2-40B4-BE49-F238E27FC236}">
                <a16:creationId xmlns:a16="http://schemas.microsoft.com/office/drawing/2014/main" id="{E9300407-373E-EDBC-D360-C62F5E907FFD}"/>
              </a:ext>
            </a:extLst>
          </p:cNvPr>
          <p:cNvSpPr>
            <a:spLocks noGrp="1"/>
          </p:cNvSpPr>
          <p:nvPr>
            <p:ph type="sldNum" sz="quarter" idx="12"/>
            <p:custDataLst>
              <p:tags r:id="rId4"/>
            </p:custDataLst>
          </p:nvPr>
        </p:nvSpPr>
        <p:spPr/>
        <p:txBody>
          <a:bodyPr/>
          <a:lstStyle/>
          <a:p>
            <a:fld id="{2A7E23D2-26F6-45E0-8E02-0D663AE6062C}" type="slidenum">
              <a:rPr lang="en-GB" smtClean="0"/>
              <a:t>2</a:t>
            </a:fld>
            <a:endParaRPr lang="en-GB" dirty="0"/>
          </a:p>
        </p:txBody>
      </p:sp>
    </p:spTree>
    <p:custDataLst>
      <p:tags r:id="rId1"/>
    </p:custDataLst>
    <p:extLst>
      <p:ext uri="{BB962C8B-B14F-4D97-AF65-F5344CB8AC3E}">
        <p14:creationId xmlns:p14="http://schemas.microsoft.com/office/powerpoint/2010/main" val="3028715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7834D7B-3E57-A521-9EEF-B50AFAD94F4A}"/>
              </a:ext>
            </a:extLst>
          </p:cNvPr>
          <p:cNvSpPr>
            <a:spLocks noGrp="1"/>
          </p:cNvSpPr>
          <p:nvPr>
            <p:ph type="title"/>
            <p:custDataLst>
              <p:tags r:id="rId2"/>
            </p:custDataLst>
          </p:nvPr>
        </p:nvSpPr>
        <p:spPr/>
        <p:txBody>
          <a:bodyPr/>
          <a:lstStyle/>
          <a:p>
            <a:r>
              <a:rPr lang="en-GB" cap="none" dirty="0"/>
              <a:t>Introduction - Compass Lexecon’s EMEA energy expertise</a:t>
            </a:r>
          </a:p>
        </p:txBody>
      </p:sp>
      <p:sp>
        <p:nvSpPr>
          <p:cNvPr id="3" name="Slide Number Placeholder 2">
            <a:extLst>
              <a:ext uri="{FF2B5EF4-FFF2-40B4-BE49-F238E27FC236}">
                <a16:creationId xmlns:a16="http://schemas.microsoft.com/office/drawing/2014/main" id="{3F0E56BD-8E13-D1AB-79BE-A427646B4F59}"/>
              </a:ext>
            </a:extLst>
          </p:cNvPr>
          <p:cNvSpPr>
            <a:spLocks noGrp="1"/>
          </p:cNvSpPr>
          <p:nvPr>
            <p:ph type="sldNum" sz="quarter" idx="12"/>
            <p:custDataLst>
              <p:tags r:id="rId3"/>
            </p:custDataLst>
          </p:nvPr>
        </p:nvSpPr>
        <p:spPr/>
        <p:txBody>
          <a:bodyPr/>
          <a:lstStyle/>
          <a:p>
            <a:fld id="{2A7E23D2-26F6-45E0-8E02-0D663AE6062C}" type="slidenum">
              <a:rPr lang="en-GB" smtClean="0"/>
              <a:pPr/>
              <a:t>3</a:t>
            </a:fld>
            <a:endParaRPr lang="en-GB" dirty="0"/>
          </a:p>
        </p:txBody>
      </p:sp>
      <p:sp>
        <p:nvSpPr>
          <p:cNvPr id="129" name="Text Placeholder 128">
            <a:extLst>
              <a:ext uri="{FF2B5EF4-FFF2-40B4-BE49-F238E27FC236}">
                <a16:creationId xmlns:a16="http://schemas.microsoft.com/office/drawing/2014/main" id="{76C3E8CA-7308-71A0-98F7-B4A30876C38E}"/>
              </a:ext>
            </a:extLst>
          </p:cNvPr>
          <p:cNvSpPr>
            <a:spLocks noGrp="1"/>
          </p:cNvSpPr>
          <p:nvPr>
            <p:ph type="body" sz="quarter" idx="13"/>
            <p:custDataLst>
              <p:tags r:id="rId4"/>
            </p:custDataLst>
          </p:nvPr>
        </p:nvSpPr>
        <p:spPr/>
        <p:txBody>
          <a:bodyPr/>
          <a:lstStyle/>
          <a:p>
            <a:r>
              <a:rPr lang="en-GB" sz="1800" cap="none" dirty="0"/>
              <a:t>We have offices across Europe, a team of 100+ experienced energy sector consultants and support the energy industry, the financial community and law firms with a broad range of services</a:t>
            </a:r>
            <a:endParaRPr lang="en-GB" sz="1800" dirty="0"/>
          </a:p>
        </p:txBody>
      </p:sp>
      <p:graphicFrame>
        <p:nvGraphicFramePr>
          <p:cNvPr id="10" name="Table 9">
            <a:extLst>
              <a:ext uri="{FF2B5EF4-FFF2-40B4-BE49-F238E27FC236}">
                <a16:creationId xmlns:a16="http://schemas.microsoft.com/office/drawing/2014/main" id="{1780CCDA-5F32-0F04-0D8E-5C9E99E88D91}"/>
              </a:ext>
            </a:extLst>
          </p:cNvPr>
          <p:cNvGraphicFramePr>
            <a:graphicFrameLocks noGrp="1"/>
          </p:cNvGraphicFramePr>
          <p:nvPr>
            <p:extLst>
              <p:ext uri="{D42A27DB-BD31-4B8C-83A1-F6EECF244321}">
                <p14:modId xmlns:p14="http://schemas.microsoft.com/office/powerpoint/2010/main" val="3155148680"/>
              </p:ext>
            </p:extLst>
          </p:nvPr>
        </p:nvGraphicFramePr>
        <p:xfrm>
          <a:off x="7476428" y="2934852"/>
          <a:ext cx="4355122" cy="3252944"/>
        </p:xfrm>
        <a:graphic>
          <a:graphicData uri="http://schemas.openxmlformats.org/drawingml/2006/table">
            <a:tbl>
              <a:tblPr firstRow="1" firstCol="1" bandRow="1">
                <a:tableStyleId>{5940675A-B579-460E-94D1-54222C63F5DA}</a:tableStyleId>
              </a:tblPr>
              <a:tblGrid>
                <a:gridCol w="2177561">
                  <a:extLst>
                    <a:ext uri="{9D8B030D-6E8A-4147-A177-3AD203B41FA5}">
                      <a16:colId xmlns:a16="http://schemas.microsoft.com/office/drawing/2014/main" val="3849514457"/>
                    </a:ext>
                  </a:extLst>
                </a:gridCol>
                <a:gridCol w="2177561">
                  <a:extLst>
                    <a:ext uri="{9D8B030D-6E8A-4147-A177-3AD203B41FA5}">
                      <a16:colId xmlns:a16="http://schemas.microsoft.com/office/drawing/2014/main" val="681399800"/>
                    </a:ext>
                  </a:extLst>
                </a:gridCol>
              </a:tblGrid>
              <a:tr h="806924">
                <a:tc>
                  <a:txBody>
                    <a:bodyPr/>
                    <a:lstStyle/>
                    <a:p>
                      <a:pPr algn="ctr"/>
                      <a:r>
                        <a:rPr lang="en-GB" sz="1200" b="1" kern="1200" noProof="0" dirty="0">
                          <a:solidFill>
                            <a:schemeClr val="tx1"/>
                          </a:solidFill>
                          <a:latin typeface="+mj-lt"/>
                          <a:ea typeface="+mn-ea"/>
                          <a:cs typeface="+mn-cs"/>
                        </a:rPr>
                        <a:t>Market modelling</a:t>
                      </a:r>
                    </a:p>
                    <a:p>
                      <a:pPr algn="ctr"/>
                      <a:r>
                        <a:rPr lang="en-GB" sz="1050" b="0" kern="1200" noProof="0" dirty="0">
                          <a:solidFill>
                            <a:schemeClr val="tx1"/>
                          </a:solidFill>
                          <a:latin typeface="+mj-lt"/>
                          <a:ea typeface="+mn-ea"/>
                          <a:cs typeface="+mn-cs"/>
                        </a:rPr>
                        <a:t>Price projections, valuations, policy impact assessment …</a:t>
                      </a:r>
                    </a:p>
                  </a:txBody>
                  <a:tcPr anchor="ctr">
                    <a:lnL w="38100" cap="flat" cmpd="sng" algn="ctr">
                      <a:solidFill>
                        <a:schemeClr val="bg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b="1" kern="1200" noProof="0" dirty="0">
                          <a:solidFill>
                            <a:schemeClr val="tx1"/>
                          </a:solidFill>
                          <a:latin typeface="+mj-lt"/>
                          <a:ea typeface="+mn-ea"/>
                          <a:cs typeface="+mn-cs"/>
                        </a:rPr>
                        <a:t>Regulation</a:t>
                      </a:r>
                      <a:br>
                        <a:rPr lang="en-GB" sz="1200" b="1" kern="1200" noProof="0" dirty="0">
                          <a:solidFill>
                            <a:schemeClr val="tx1"/>
                          </a:solidFill>
                          <a:latin typeface="+mj-lt"/>
                          <a:ea typeface="+mn-ea"/>
                          <a:cs typeface="+mn-cs"/>
                        </a:rPr>
                      </a:br>
                      <a:r>
                        <a:rPr lang="en-GB" sz="1050" b="0" kern="1200" noProof="0" dirty="0">
                          <a:solidFill>
                            <a:schemeClr val="tx1"/>
                          </a:solidFill>
                          <a:latin typeface="+mj-lt"/>
                          <a:ea typeface="+mn-ea"/>
                          <a:cs typeface="+mn-cs"/>
                        </a:rPr>
                        <a:t>Market design, infrastructure regulation, renewables support …</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68309947"/>
                  </a:ext>
                </a:extLst>
              </a:tr>
              <a:tr h="734889">
                <a:tc>
                  <a:txBody>
                    <a:bodyPr/>
                    <a:lstStyle/>
                    <a:p>
                      <a:pPr algn="ctr"/>
                      <a:r>
                        <a:rPr lang="en-GB" sz="1200" b="1" kern="1200" noProof="0" dirty="0">
                          <a:solidFill>
                            <a:schemeClr val="tx1"/>
                          </a:solidFill>
                          <a:latin typeface="+mj-lt"/>
                          <a:ea typeface="+mn-ea"/>
                          <a:cs typeface="+mn-cs"/>
                        </a:rPr>
                        <a:t>Strategy</a:t>
                      </a:r>
                    </a:p>
                    <a:p>
                      <a:pPr marL="0" algn="ctr" defTabSz="978682" rtl="0" eaLnBrk="1" latinLnBrk="0" hangingPunct="1"/>
                      <a:r>
                        <a:rPr lang="en-GB" sz="1050" b="0" kern="1200" noProof="0" dirty="0">
                          <a:solidFill>
                            <a:schemeClr val="tx1"/>
                          </a:solidFill>
                          <a:latin typeface="+mj-lt"/>
                          <a:ea typeface="+mn-ea"/>
                          <a:cs typeface="+mn-cs"/>
                        </a:rPr>
                        <a:t>Strategy in regulated industries, Policy action recommendations</a:t>
                      </a:r>
                      <a:r>
                        <a:rPr lang="en-GB" sz="1200" b="0" kern="1200" noProof="0" dirty="0">
                          <a:solidFill>
                            <a:schemeClr val="tx1"/>
                          </a:solidFill>
                          <a:latin typeface="+mj-lt"/>
                          <a:ea typeface="+mn-ea"/>
                          <a:cs typeface="+mn-cs"/>
                        </a:rPr>
                        <a:t> …</a:t>
                      </a:r>
                      <a:endParaRPr lang="en-GB" sz="1050" b="0" kern="1200" noProof="0" dirty="0">
                        <a:solidFill>
                          <a:schemeClr val="tx1"/>
                        </a:solidFill>
                        <a:latin typeface="+mj-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b="1" kern="1200" noProof="0" dirty="0">
                          <a:solidFill>
                            <a:schemeClr val="tx1"/>
                          </a:solidFill>
                          <a:latin typeface="+mj-lt"/>
                          <a:ea typeface="+mn-ea"/>
                          <a:cs typeface="+mn-cs"/>
                        </a:rPr>
                        <a:t>Contract design</a:t>
                      </a:r>
                    </a:p>
                    <a:p>
                      <a:pPr algn="ctr"/>
                      <a:r>
                        <a:rPr lang="en-GB" sz="1050" b="0" kern="1200" noProof="0" dirty="0">
                          <a:solidFill>
                            <a:schemeClr val="tx1"/>
                          </a:solidFill>
                          <a:latin typeface="+mj-lt"/>
                          <a:ea typeface="+mn-ea"/>
                          <a:cs typeface="+mn-cs"/>
                        </a:rPr>
                        <a:t>Contract valuation, PPA &amp; long-term contract </a:t>
                      </a:r>
                      <a:br>
                        <a:rPr lang="en-GB" sz="1050" b="0" kern="1200" noProof="0" dirty="0">
                          <a:solidFill>
                            <a:schemeClr val="tx1"/>
                          </a:solidFill>
                          <a:latin typeface="+mj-lt"/>
                          <a:ea typeface="+mn-ea"/>
                          <a:cs typeface="+mn-cs"/>
                        </a:rPr>
                      </a:br>
                      <a:r>
                        <a:rPr lang="en-GB" sz="1050" b="0" kern="1200" noProof="0" dirty="0">
                          <a:solidFill>
                            <a:schemeClr val="tx1"/>
                          </a:solidFill>
                          <a:latin typeface="+mj-lt"/>
                          <a:ea typeface="+mn-ea"/>
                          <a:cs typeface="+mn-cs"/>
                        </a:rPr>
                        <a:t>(re-)negotiation, </a:t>
                      </a:r>
                    </a:p>
                    <a:p>
                      <a:pPr algn="ctr"/>
                      <a:r>
                        <a:rPr lang="en-GB" sz="1050" b="0" kern="1200" noProof="0" dirty="0">
                          <a:solidFill>
                            <a:schemeClr val="tx1"/>
                          </a:solidFill>
                          <a:latin typeface="+mj-lt"/>
                          <a:ea typeface="+mn-ea"/>
                          <a:cs typeface="+mn-cs"/>
                        </a:rPr>
                        <a:t>procurement review …</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17364001"/>
                  </a:ext>
                </a:extLst>
              </a:tr>
              <a:tr h="734889">
                <a:tc>
                  <a:txBody>
                    <a:bodyPr/>
                    <a:lstStyle/>
                    <a:p>
                      <a:pPr algn="ctr"/>
                      <a:r>
                        <a:rPr lang="en-GB" sz="1200" b="1" kern="1200" noProof="0" dirty="0">
                          <a:solidFill>
                            <a:schemeClr val="tx1"/>
                          </a:solidFill>
                          <a:latin typeface="+mj-lt"/>
                          <a:ea typeface="+mn-ea"/>
                          <a:cs typeface="+mn-cs"/>
                        </a:rPr>
                        <a:t>Environment &amp; decarbonisation</a:t>
                      </a:r>
                    </a:p>
                    <a:p>
                      <a:pPr algn="ctr"/>
                      <a:r>
                        <a:rPr lang="en-GB" sz="1050" b="0" kern="1200" noProof="0" dirty="0">
                          <a:solidFill>
                            <a:schemeClr val="tx1"/>
                          </a:solidFill>
                          <a:latin typeface="+mj-lt"/>
                          <a:ea typeface="+mn-ea"/>
                          <a:cs typeface="+mn-cs"/>
                        </a:rPr>
                        <a:t>Decarbonisation scenarios, </a:t>
                      </a:r>
                      <a:br>
                        <a:rPr lang="en-GB" sz="1050" b="0" kern="1200" noProof="0" dirty="0">
                          <a:solidFill>
                            <a:schemeClr val="tx1"/>
                          </a:solidFill>
                          <a:latin typeface="+mj-lt"/>
                          <a:ea typeface="+mn-ea"/>
                          <a:cs typeface="+mn-cs"/>
                        </a:rPr>
                      </a:br>
                      <a:r>
                        <a:rPr lang="en-GB" sz="1050" b="0" kern="1200" noProof="0" dirty="0">
                          <a:solidFill>
                            <a:schemeClr val="tx1"/>
                          </a:solidFill>
                          <a:latin typeface="+mj-lt"/>
                          <a:ea typeface="+mn-ea"/>
                          <a:cs typeface="+mn-cs"/>
                        </a:rPr>
                        <a:t>carbon market design …</a:t>
                      </a:r>
                    </a:p>
                  </a:txBody>
                  <a:tcPr anchor="ctr">
                    <a:lnL w="38100" cap="flat" cmpd="sng" algn="ctr">
                      <a:solidFill>
                        <a:schemeClr val="bg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b="1" kern="1200" noProof="0" dirty="0">
                          <a:solidFill>
                            <a:schemeClr val="tx1"/>
                          </a:solidFill>
                          <a:latin typeface="+mj-lt"/>
                          <a:ea typeface="+mn-ea"/>
                          <a:cs typeface="+mn-cs"/>
                        </a:rPr>
                        <a:t>Competition &amp; State Aid</a:t>
                      </a:r>
                    </a:p>
                    <a:p>
                      <a:pPr algn="ctr"/>
                      <a:r>
                        <a:rPr lang="en-GB" sz="1050" b="0" kern="1200" noProof="0" dirty="0">
                          <a:solidFill>
                            <a:schemeClr val="tx1"/>
                          </a:solidFill>
                          <a:latin typeface="+mj-lt"/>
                          <a:ea typeface="+mn-ea"/>
                          <a:cs typeface="+mn-cs"/>
                        </a:rPr>
                        <a:t>State aid clearance support</a:t>
                      </a:r>
                    </a:p>
                    <a:p>
                      <a:pPr algn="ctr"/>
                      <a:r>
                        <a:rPr lang="en-GB" sz="1050" b="0" kern="1200" noProof="0" dirty="0">
                          <a:solidFill>
                            <a:schemeClr val="tx1"/>
                          </a:solidFill>
                          <a:latin typeface="+mj-lt"/>
                          <a:ea typeface="+mn-ea"/>
                          <a:cs typeface="+mn-cs"/>
                        </a:rPr>
                        <a:t>Investigations of market abuse and competitive behaviour …</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325442489"/>
                  </a:ext>
                </a:extLst>
              </a:tr>
              <a:tr h="734889">
                <a:tc>
                  <a:txBody>
                    <a:bodyPr/>
                    <a:lstStyle/>
                    <a:p>
                      <a:pPr marL="0" algn="ctr" defTabSz="978682" rtl="0" eaLnBrk="1" latinLnBrk="0" hangingPunct="1"/>
                      <a:r>
                        <a:rPr lang="en-GB" sz="1200" b="1" kern="1200" noProof="0" dirty="0">
                          <a:solidFill>
                            <a:schemeClr val="tx1"/>
                          </a:solidFill>
                          <a:latin typeface="+mj-lt"/>
                          <a:ea typeface="+mn-ea"/>
                          <a:cs typeface="+mn-cs"/>
                        </a:rPr>
                        <a:t>Transactions</a:t>
                      </a:r>
                      <a:br>
                        <a:rPr lang="en-GB" sz="1200" b="1" kern="1200" noProof="0" dirty="0">
                          <a:solidFill>
                            <a:schemeClr val="tx1"/>
                          </a:solidFill>
                          <a:latin typeface="+mj-lt"/>
                          <a:ea typeface="+mn-ea"/>
                          <a:cs typeface="+mn-cs"/>
                        </a:rPr>
                      </a:br>
                      <a:r>
                        <a:rPr lang="en-GB" sz="1050" b="0" kern="1200" noProof="0" dirty="0">
                          <a:solidFill>
                            <a:schemeClr val="tx1"/>
                          </a:solidFill>
                          <a:latin typeface="+mj-lt"/>
                          <a:ea typeface="+mn-ea"/>
                          <a:cs typeface="+mn-cs"/>
                        </a:rPr>
                        <a:t>Regulatory &amp; commercial due diligences, deal valuation,</a:t>
                      </a:r>
                    </a:p>
                    <a:p>
                      <a:pPr marL="0" algn="ctr" defTabSz="978682" rtl="0" eaLnBrk="1" latinLnBrk="0" hangingPunct="1"/>
                      <a:r>
                        <a:rPr lang="en-GB" sz="1050" b="0" kern="1200" noProof="0" dirty="0">
                          <a:solidFill>
                            <a:schemeClr val="tx1"/>
                          </a:solidFill>
                          <a:latin typeface="+mj-lt"/>
                          <a:ea typeface="+mn-ea"/>
                          <a:cs typeface="+mn-cs"/>
                        </a:rPr>
                        <a:t>reports for IPOs &amp; financing …</a:t>
                      </a:r>
                    </a:p>
                  </a:txBody>
                  <a:tcPr anchor="ctr">
                    <a:lnL w="38100" cap="flat" cmpd="sng" algn="ctr">
                      <a:solidFill>
                        <a:schemeClr val="bg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b="1" kern="1200" noProof="0" dirty="0">
                          <a:solidFill>
                            <a:schemeClr val="tx1"/>
                          </a:solidFill>
                          <a:latin typeface="+mj-lt"/>
                          <a:ea typeface="+mn-ea"/>
                          <a:cs typeface="+mn-cs"/>
                        </a:rPr>
                        <a:t>Arbitration &amp; disputes</a:t>
                      </a:r>
                    </a:p>
                    <a:p>
                      <a:pPr marL="0" algn="ctr" defTabSz="978682" rtl="0" eaLnBrk="1" latinLnBrk="0" hangingPunct="1"/>
                      <a:r>
                        <a:rPr lang="en-GB" sz="1050" b="0" kern="1200" noProof="0" dirty="0">
                          <a:solidFill>
                            <a:schemeClr val="tx1"/>
                          </a:solidFill>
                          <a:latin typeface="+mj-lt"/>
                          <a:ea typeface="+mn-ea"/>
                          <a:cs typeface="+mn-cs"/>
                        </a:rPr>
                        <a:t>RES support revisions, damage quantum analysis, energy </a:t>
                      </a:r>
                      <a:r>
                        <a:rPr lang="en-GB" sz="1050" noProof="0" dirty="0">
                          <a:solidFill>
                            <a:schemeClr val="tx1"/>
                          </a:solidFill>
                          <a:latin typeface="+mj-lt"/>
                          <a:cs typeface="Calibri" panose="020F0502020204030204" pitchFamily="34" charset="0"/>
                        </a:rPr>
                        <a:t>supply contract arbitration …</a:t>
                      </a:r>
                      <a:endParaRPr lang="en-GB" sz="1050" b="0" kern="1200" noProof="0" dirty="0">
                        <a:solidFill>
                          <a:schemeClr val="tx1"/>
                        </a:solidFill>
                        <a:latin typeface="+mj-lt"/>
                        <a:ea typeface="+mn-ea"/>
                        <a:cs typeface="+mn-cs"/>
                      </a:endParaRP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451099572"/>
                  </a:ext>
                </a:extLst>
              </a:tr>
            </a:tbl>
          </a:graphicData>
        </a:graphic>
      </p:graphicFrame>
      <p:pic>
        <p:nvPicPr>
          <p:cNvPr id="11" name="Picture 2" descr="Multiplication Sign Vector SVG Icon - SVG Repo">
            <a:extLst>
              <a:ext uri="{FF2B5EF4-FFF2-40B4-BE49-F238E27FC236}">
                <a16:creationId xmlns:a16="http://schemas.microsoft.com/office/drawing/2014/main" id="{8BE4064E-8DFA-3975-F082-0B729525E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2564" y="2546614"/>
            <a:ext cx="302851" cy="30285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_45000.0445949074067794">
            <a:extLst>
              <a:ext uri="{FF2B5EF4-FFF2-40B4-BE49-F238E27FC236}">
                <a16:creationId xmlns:a16="http://schemas.microsoft.com/office/drawing/2014/main" id="{4E3602F8-03BF-666C-7C39-4716DCE431B3}"/>
              </a:ext>
            </a:extLst>
          </p:cNvPr>
          <p:cNvGrpSpPr/>
          <p:nvPr/>
        </p:nvGrpSpPr>
        <p:grpSpPr>
          <a:xfrm>
            <a:off x="7799650" y="1675612"/>
            <a:ext cx="3708678" cy="785615"/>
            <a:chOff x="6368134" y="2491856"/>
            <a:chExt cx="3708678" cy="785615"/>
          </a:xfrm>
        </p:grpSpPr>
        <p:sp>
          <p:nvSpPr>
            <p:cNvPr id="13" name="TextBox 12">
              <a:extLst>
                <a:ext uri="{FF2B5EF4-FFF2-40B4-BE49-F238E27FC236}">
                  <a16:creationId xmlns:a16="http://schemas.microsoft.com/office/drawing/2014/main" id="{9420BECF-5046-11BF-FC2A-9398FBCA1756}"/>
                </a:ext>
              </a:extLst>
            </p:cNvPr>
            <p:cNvSpPr txBox="1"/>
            <p:nvPr/>
          </p:nvSpPr>
          <p:spPr>
            <a:xfrm>
              <a:off x="6368134" y="2491856"/>
              <a:ext cx="972000" cy="276999"/>
            </a:xfrm>
            <a:prstGeom prst="rect">
              <a:avLst/>
            </a:prstGeom>
            <a:noFill/>
          </p:spPr>
          <p:txBody>
            <a:bodyPr wrap="square">
              <a:spAutoFit/>
            </a:bodyPr>
            <a:lstStyle/>
            <a:p>
              <a:pPr algn="ctr" defTabSz="130270">
                <a:spcBef>
                  <a:spcPts val="2443"/>
                </a:spcBef>
                <a:defRPr/>
              </a:pPr>
              <a:r>
                <a:rPr lang="en-GB" sz="1200" b="1" dirty="0">
                  <a:solidFill>
                    <a:schemeClr val="accent2"/>
                  </a:solidFill>
                </a:rPr>
                <a:t>Power</a:t>
              </a:r>
            </a:p>
          </p:txBody>
        </p:sp>
        <p:sp>
          <p:nvSpPr>
            <p:cNvPr id="14" name="TextBox 13">
              <a:extLst>
                <a:ext uri="{FF2B5EF4-FFF2-40B4-BE49-F238E27FC236}">
                  <a16:creationId xmlns:a16="http://schemas.microsoft.com/office/drawing/2014/main" id="{2F811CE8-DE43-F4B6-5A11-052BB51F4000}"/>
                </a:ext>
              </a:extLst>
            </p:cNvPr>
            <p:cNvSpPr txBox="1"/>
            <p:nvPr/>
          </p:nvSpPr>
          <p:spPr>
            <a:xfrm>
              <a:off x="7280360" y="2491856"/>
              <a:ext cx="972000" cy="276999"/>
            </a:xfrm>
            <a:prstGeom prst="rect">
              <a:avLst/>
            </a:prstGeom>
            <a:noFill/>
          </p:spPr>
          <p:txBody>
            <a:bodyPr wrap="square">
              <a:spAutoFit/>
            </a:bodyPr>
            <a:lstStyle/>
            <a:p>
              <a:pPr algn="ctr" defTabSz="130270">
                <a:spcBef>
                  <a:spcPts val="2443"/>
                </a:spcBef>
                <a:defRPr/>
              </a:pPr>
              <a:r>
                <a:rPr lang="en-GB" sz="1200" b="1" dirty="0">
                  <a:solidFill>
                    <a:schemeClr val="accent2"/>
                  </a:solidFill>
                </a:rPr>
                <a:t>Gas</a:t>
              </a:r>
            </a:p>
          </p:txBody>
        </p:sp>
        <p:sp>
          <p:nvSpPr>
            <p:cNvPr id="15" name="TextBox 14">
              <a:extLst>
                <a:ext uri="{FF2B5EF4-FFF2-40B4-BE49-F238E27FC236}">
                  <a16:creationId xmlns:a16="http://schemas.microsoft.com/office/drawing/2014/main" id="{B93B5FA4-9031-E3E5-1C7B-43339ED405FB}"/>
                </a:ext>
              </a:extLst>
            </p:cNvPr>
            <p:cNvSpPr txBox="1"/>
            <p:nvPr/>
          </p:nvSpPr>
          <p:spPr>
            <a:xfrm>
              <a:off x="8192586" y="2491856"/>
              <a:ext cx="972000" cy="276999"/>
            </a:xfrm>
            <a:prstGeom prst="rect">
              <a:avLst/>
            </a:prstGeom>
            <a:noFill/>
          </p:spPr>
          <p:txBody>
            <a:bodyPr wrap="square">
              <a:spAutoFit/>
            </a:bodyPr>
            <a:lstStyle/>
            <a:p>
              <a:pPr algn="ctr" defTabSz="130270">
                <a:spcBef>
                  <a:spcPts val="2443"/>
                </a:spcBef>
                <a:defRPr/>
              </a:pPr>
              <a:r>
                <a:rPr lang="en-GB" sz="1200" b="1" dirty="0">
                  <a:solidFill>
                    <a:schemeClr val="accent2"/>
                  </a:solidFill>
                </a:rPr>
                <a:t>Emissions</a:t>
              </a:r>
            </a:p>
          </p:txBody>
        </p:sp>
        <p:sp>
          <p:nvSpPr>
            <p:cNvPr id="16" name="TextBox 15">
              <a:extLst>
                <a:ext uri="{FF2B5EF4-FFF2-40B4-BE49-F238E27FC236}">
                  <a16:creationId xmlns:a16="http://schemas.microsoft.com/office/drawing/2014/main" id="{14B7FF4B-DDD9-3743-42BA-6D7C05E7996A}"/>
                </a:ext>
              </a:extLst>
            </p:cNvPr>
            <p:cNvSpPr txBox="1"/>
            <p:nvPr/>
          </p:nvSpPr>
          <p:spPr>
            <a:xfrm>
              <a:off x="9104812" y="2491856"/>
              <a:ext cx="972000" cy="276999"/>
            </a:xfrm>
            <a:prstGeom prst="rect">
              <a:avLst/>
            </a:prstGeom>
            <a:noFill/>
          </p:spPr>
          <p:txBody>
            <a:bodyPr wrap="square">
              <a:spAutoFit/>
            </a:bodyPr>
            <a:lstStyle/>
            <a:p>
              <a:pPr algn="ctr" defTabSz="130270">
                <a:spcBef>
                  <a:spcPts val="2443"/>
                </a:spcBef>
                <a:defRPr/>
              </a:pPr>
              <a:r>
                <a:rPr lang="en-GB" sz="1200" b="1" dirty="0">
                  <a:solidFill>
                    <a:schemeClr val="accent2"/>
                  </a:solidFill>
                </a:rPr>
                <a:t>Heat</a:t>
              </a:r>
            </a:p>
          </p:txBody>
        </p:sp>
        <p:pic>
          <p:nvPicPr>
            <p:cNvPr id="17" name="Graphic 16">
              <a:extLst>
                <a:ext uri="{FF2B5EF4-FFF2-40B4-BE49-F238E27FC236}">
                  <a16:creationId xmlns:a16="http://schemas.microsoft.com/office/drawing/2014/main" id="{F093C42E-66EF-32EF-5DBD-FBE34DCC62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31771" y="2801556"/>
              <a:ext cx="444727" cy="444727"/>
            </a:xfrm>
            <a:prstGeom prst="rect">
              <a:avLst/>
            </a:prstGeom>
          </p:spPr>
        </p:pic>
        <p:pic>
          <p:nvPicPr>
            <p:cNvPr id="18" name="Graphic 17">
              <a:extLst>
                <a:ext uri="{FF2B5EF4-FFF2-40B4-BE49-F238E27FC236}">
                  <a16:creationId xmlns:a16="http://schemas.microsoft.com/office/drawing/2014/main" id="{0366335F-1EEB-31BA-993C-9B9A20D473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47514" y="2805073"/>
              <a:ext cx="437693" cy="437693"/>
            </a:xfrm>
            <a:prstGeom prst="rect">
              <a:avLst/>
            </a:prstGeom>
          </p:spPr>
        </p:pic>
        <p:pic>
          <p:nvPicPr>
            <p:cNvPr id="19" name="Graphic 18">
              <a:extLst>
                <a:ext uri="{FF2B5EF4-FFF2-40B4-BE49-F238E27FC236}">
                  <a16:creationId xmlns:a16="http://schemas.microsoft.com/office/drawing/2014/main" id="{6BDEBB43-B751-3034-9584-9D396D55A1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25035" y="2770368"/>
              <a:ext cx="507103" cy="507103"/>
            </a:xfrm>
            <a:prstGeom prst="rect">
              <a:avLst/>
            </a:prstGeom>
          </p:spPr>
        </p:pic>
        <p:pic>
          <p:nvPicPr>
            <p:cNvPr id="20" name="Graphic 19">
              <a:extLst>
                <a:ext uri="{FF2B5EF4-FFF2-40B4-BE49-F238E27FC236}">
                  <a16:creationId xmlns:a16="http://schemas.microsoft.com/office/drawing/2014/main" id="{03383042-0F87-1E5B-BD77-9C6877D83D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70294" y="2803401"/>
              <a:ext cx="441037" cy="441037"/>
            </a:xfrm>
            <a:prstGeom prst="rect">
              <a:avLst/>
            </a:prstGeom>
          </p:spPr>
        </p:pic>
      </p:grpSp>
      <p:grpSp>
        <p:nvGrpSpPr>
          <p:cNvPr id="1064" name="Group_45000.0848726852025662">
            <a:extLst>
              <a:ext uri="{FF2B5EF4-FFF2-40B4-BE49-F238E27FC236}">
                <a16:creationId xmlns:a16="http://schemas.microsoft.com/office/drawing/2014/main" id="{2AD8FF7E-4D01-105E-D304-3906010AA817}"/>
              </a:ext>
            </a:extLst>
          </p:cNvPr>
          <p:cNvGrpSpPr/>
          <p:nvPr/>
        </p:nvGrpSpPr>
        <p:grpSpPr>
          <a:xfrm>
            <a:off x="929223" y="5558388"/>
            <a:ext cx="2588382" cy="697700"/>
            <a:chOff x="923704" y="5760012"/>
            <a:chExt cx="2588382" cy="697700"/>
          </a:xfrm>
        </p:grpSpPr>
        <p:sp>
          <p:nvSpPr>
            <p:cNvPr id="33" name="Oval 32">
              <a:extLst>
                <a:ext uri="{FF2B5EF4-FFF2-40B4-BE49-F238E27FC236}">
                  <a16:creationId xmlns:a16="http://schemas.microsoft.com/office/drawing/2014/main" id="{E6D03277-D78C-29EA-A81D-A733BCCE71EB}"/>
                </a:ext>
              </a:extLst>
            </p:cNvPr>
            <p:cNvSpPr/>
            <p:nvPr/>
          </p:nvSpPr>
          <p:spPr>
            <a:xfrm>
              <a:off x="960310" y="5813734"/>
              <a:ext cx="108000" cy="108000"/>
            </a:xfrm>
            <a:prstGeom prst="ellipse">
              <a:avLst/>
            </a:prstGeom>
            <a:solidFill>
              <a:schemeClr val="accent6"/>
            </a:solidFill>
            <a:ln w="6350" cap="flat" cmpd="sng" algn="ctr">
              <a:solidFill>
                <a:schemeClr val="accent6"/>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34" name="Rectangle 33">
              <a:extLst>
                <a:ext uri="{FF2B5EF4-FFF2-40B4-BE49-F238E27FC236}">
                  <a16:creationId xmlns:a16="http://schemas.microsoft.com/office/drawing/2014/main" id="{B3C7BFB0-8910-BDE2-AB1C-45F3CFD17FFB}"/>
                </a:ext>
              </a:extLst>
            </p:cNvPr>
            <p:cNvSpPr/>
            <p:nvPr/>
          </p:nvSpPr>
          <p:spPr>
            <a:xfrm>
              <a:off x="1135923" y="5760012"/>
              <a:ext cx="1645181" cy="215444"/>
            </a:xfrm>
            <a:prstGeom prst="rect">
              <a:avLst/>
            </a:prstGeom>
          </p:spPr>
          <p:txBody>
            <a:bodyPr wrap="square" lIns="36000">
              <a:spAutoFit/>
            </a:bodyPr>
            <a:lstStyle/>
            <a:p>
              <a:pPr defTabSz="817480">
                <a:buFontTx/>
                <a:buNone/>
                <a:defRPr/>
              </a:pPr>
              <a:r>
                <a:rPr lang="en-GB" sz="800" dirty="0">
                  <a:solidFill>
                    <a:srgbClr val="000000"/>
                  </a:solidFill>
                  <a:latin typeface="+mj-lt"/>
                </a:rPr>
                <a:t>Main energy offices</a:t>
              </a:r>
            </a:p>
          </p:txBody>
        </p:sp>
        <p:sp>
          <p:nvSpPr>
            <p:cNvPr id="35" name="Oval 34">
              <a:extLst>
                <a:ext uri="{FF2B5EF4-FFF2-40B4-BE49-F238E27FC236}">
                  <a16:creationId xmlns:a16="http://schemas.microsoft.com/office/drawing/2014/main" id="{DBE8A46C-2E63-4B6B-7C52-6DAB3253FB2B}"/>
                </a:ext>
              </a:extLst>
            </p:cNvPr>
            <p:cNvSpPr/>
            <p:nvPr/>
          </p:nvSpPr>
          <p:spPr>
            <a:xfrm>
              <a:off x="960360" y="5983612"/>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36" name="Rectangle 35">
              <a:extLst>
                <a:ext uri="{FF2B5EF4-FFF2-40B4-BE49-F238E27FC236}">
                  <a16:creationId xmlns:a16="http://schemas.microsoft.com/office/drawing/2014/main" id="{2DD8608E-8DF7-6183-C1C8-EA6CD518FC61}"/>
                </a:ext>
              </a:extLst>
            </p:cNvPr>
            <p:cNvSpPr/>
            <p:nvPr/>
          </p:nvSpPr>
          <p:spPr>
            <a:xfrm>
              <a:off x="1135923" y="5929890"/>
              <a:ext cx="1915838" cy="215444"/>
            </a:xfrm>
            <a:prstGeom prst="rect">
              <a:avLst/>
            </a:prstGeom>
          </p:spPr>
          <p:txBody>
            <a:bodyPr wrap="square" lIns="36000">
              <a:spAutoFit/>
            </a:bodyPr>
            <a:lstStyle/>
            <a:p>
              <a:pPr defTabSz="817480">
                <a:buFontTx/>
                <a:buNone/>
                <a:defRPr/>
              </a:pPr>
              <a:r>
                <a:rPr lang="en-GB" sz="800" dirty="0">
                  <a:solidFill>
                    <a:srgbClr val="000000"/>
                  </a:solidFill>
                  <a:latin typeface="+mj-lt"/>
                </a:rPr>
                <a:t>Other Compass Lexecon or FTI offices</a:t>
              </a:r>
            </a:p>
          </p:txBody>
        </p:sp>
        <p:sp>
          <p:nvSpPr>
            <p:cNvPr id="1169" name="Rectangle 1168">
              <a:extLst>
                <a:ext uri="{FF2B5EF4-FFF2-40B4-BE49-F238E27FC236}">
                  <a16:creationId xmlns:a16="http://schemas.microsoft.com/office/drawing/2014/main" id="{D8660FA4-C91C-6C8A-94B2-5A0CB1BCE888}"/>
                </a:ext>
              </a:extLst>
            </p:cNvPr>
            <p:cNvSpPr/>
            <p:nvPr/>
          </p:nvSpPr>
          <p:spPr>
            <a:xfrm>
              <a:off x="923704" y="6119158"/>
              <a:ext cx="2588382" cy="338554"/>
            </a:xfrm>
            <a:prstGeom prst="rect">
              <a:avLst/>
            </a:prstGeom>
          </p:spPr>
          <p:txBody>
            <a:bodyPr wrap="square" lIns="36000">
              <a:spAutoFit/>
            </a:bodyPr>
            <a:lstStyle/>
            <a:p>
              <a:pPr defTabSz="817480">
                <a:buFontTx/>
                <a:buNone/>
                <a:defRPr/>
              </a:pPr>
              <a:r>
                <a:rPr lang="en-GB" sz="800" dirty="0">
                  <a:solidFill>
                    <a:srgbClr val="000000"/>
                  </a:solidFill>
                  <a:latin typeface="+mj-lt"/>
                </a:rPr>
                <a:t>* incl. experts from our parent </a:t>
              </a:r>
              <a:br>
                <a:rPr lang="en-GB" sz="800" dirty="0">
                  <a:solidFill>
                    <a:srgbClr val="000000"/>
                  </a:solidFill>
                  <a:latin typeface="+mj-lt"/>
                </a:rPr>
              </a:br>
              <a:r>
                <a:rPr lang="en-GB" sz="800" dirty="0">
                  <a:solidFill>
                    <a:srgbClr val="000000"/>
                  </a:solidFill>
                  <a:latin typeface="+mj-lt"/>
                </a:rPr>
                <a:t>company FTI Consulting</a:t>
              </a:r>
            </a:p>
          </p:txBody>
        </p:sp>
      </p:grpSp>
      <p:grpSp>
        <p:nvGrpSpPr>
          <p:cNvPr id="45" name="Group_45000.0504861111010737">
            <a:extLst>
              <a:ext uri="{FF2B5EF4-FFF2-40B4-BE49-F238E27FC236}">
                <a16:creationId xmlns:a16="http://schemas.microsoft.com/office/drawing/2014/main" id="{61E87BC0-23F4-A05B-1050-5A72CF64BDB6}"/>
              </a:ext>
            </a:extLst>
          </p:cNvPr>
          <p:cNvGrpSpPr>
            <a:grpSpLocks noChangeAspect="1"/>
          </p:cNvGrpSpPr>
          <p:nvPr/>
        </p:nvGrpSpPr>
        <p:grpSpPr>
          <a:xfrm>
            <a:off x="2664076" y="1533500"/>
            <a:ext cx="3138516" cy="3957713"/>
            <a:chOff x="5539721" y="2776087"/>
            <a:chExt cx="1093015" cy="1378306"/>
          </a:xfrm>
        </p:grpSpPr>
        <p:sp>
          <p:nvSpPr>
            <p:cNvPr id="67" name="Freeform 219">
              <a:extLst>
                <a:ext uri="{FF2B5EF4-FFF2-40B4-BE49-F238E27FC236}">
                  <a16:creationId xmlns:a16="http://schemas.microsoft.com/office/drawing/2014/main" id="{F8A9F540-94F6-A861-9285-28272E4124E1}"/>
                </a:ext>
              </a:extLst>
            </p:cNvPr>
            <p:cNvSpPr>
              <a:spLocks noChangeAspect="1"/>
            </p:cNvSpPr>
            <p:nvPr/>
          </p:nvSpPr>
          <p:spPr bwMode="gray">
            <a:xfrm>
              <a:off x="6240297" y="3660064"/>
              <a:ext cx="392439" cy="26025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46" name="Freeform 3">
              <a:extLst>
                <a:ext uri="{FF2B5EF4-FFF2-40B4-BE49-F238E27FC236}">
                  <a16:creationId xmlns:a16="http://schemas.microsoft.com/office/drawing/2014/main" id="{B51BD80E-39BE-5A93-5ED4-D90D622154DF}"/>
                </a:ext>
              </a:extLst>
            </p:cNvPr>
            <p:cNvSpPr>
              <a:spLocks noChangeAspect="1"/>
            </p:cNvSpPr>
            <p:nvPr/>
          </p:nvSpPr>
          <p:spPr bwMode="gray">
            <a:xfrm>
              <a:off x="6052799" y="3843256"/>
              <a:ext cx="66860" cy="49433"/>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47" name="Freeform 6">
              <a:extLst>
                <a:ext uri="{FF2B5EF4-FFF2-40B4-BE49-F238E27FC236}">
                  <a16:creationId xmlns:a16="http://schemas.microsoft.com/office/drawing/2014/main" id="{AF4C2432-B956-43DA-B3D5-BA17FB3550ED}"/>
                </a:ext>
              </a:extLst>
            </p:cNvPr>
            <p:cNvSpPr>
              <a:spLocks noChangeAspect="1"/>
            </p:cNvSpPr>
            <p:nvPr/>
          </p:nvSpPr>
          <p:spPr bwMode="gray">
            <a:xfrm>
              <a:off x="5965590" y="3776377"/>
              <a:ext cx="165697" cy="79965"/>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48" name="Freeform 7">
              <a:extLst>
                <a:ext uri="{FF2B5EF4-FFF2-40B4-BE49-F238E27FC236}">
                  <a16:creationId xmlns:a16="http://schemas.microsoft.com/office/drawing/2014/main" id="{A667ACBA-3CC9-2894-B161-503215653BE8}"/>
                </a:ext>
              </a:extLst>
            </p:cNvPr>
            <p:cNvSpPr>
              <a:spLocks noChangeAspect="1"/>
            </p:cNvSpPr>
            <p:nvPr/>
          </p:nvSpPr>
          <p:spPr bwMode="gray">
            <a:xfrm>
              <a:off x="5891463" y="3818540"/>
              <a:ext cx="95930" cy="55249"/>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nvGrpSpPr>
            <p:cNvPr id="49" name="Group 9">
              <a:extLst>
                <a:ext uri="{FF2B5EF4-FFF2-40B4-BE49-F238E27FC236}">
                  <a16:creationId xmlns:a16="http://schemas.microsoft.com/office/drawing/2014/main" id="{A19FC3F8-4038-8C5C-4FD5-84227FC782D7}"/>
                </a:ext>
              </a:extLst>
            </p:cNvPr>
            <p:cNvGrpSpPr>
              <a:grpSpLocks noChangeAspect="1"/>
            </p:cNvGrpSpPr>
            <p:nvPr/>
          </p:nvGrpSpPr>
          <p:grpSpPr bwMode="auto">
            <a:xfrm>
              <a:off x="5905957" y="3837427"/>
              <a:ext cx="255810" cy="300958"/>
              <a:chOff x="2589" y="1903"/>
              <a:chExt cx="129" cy="153"/>
            </a:xfrm>
          </p:grpSpPr>
          <p:sp>
            <p:nvSpPr>
              <p:cNvPr id="90" name="Freeform 10">
                <a:extLst>
                  <a:ext uri="{FF2B5EF4-FFF2-40B4-BE49-F238E27FC236}">
                    <a16:creationId xmlns:a16="http://schemas.microsoft.com/office/drawing/2014/main" id="{19D2BA63-9AD7-515B-C856-37F6EBE7DA3A}"/>
                  </a:ext>
                </a:extLst>
              </p:cNvPr>
              <p:cNvSpPr>
                <a:spLocks noChangeAspect="1"/>
              </p:cNvSpPr>
              <p:nvPr/>
            </p:nvSpPr>
            <p:spPr bwMode="gray">
              <a:xfrm>
                <a:off x="2653" y="2034"/>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91" name="Freeform 11">
                <a:extLst>
                  <a:ext uri="{FF2B5EF4-FFF2-40B4-BE49-F238E27FC236}">
                    <a16:creationId xmlns:a16="http://schemas.microsoft.com/office/drawing/2014/main" id="{C98FFE4C-4B5E-7057-D619-D0567A078385}"/>
                  </a:ext>
                </a:extLst>
              </p:cNvPr>
              <p:cNvSpPr>
                <a:spLocks noChangeAspect="1"/>
              </p:cNvSpPr>
              <p:nvPr/>
            </p:nvSpPr>
            <p:spPr bwMode="gray">
              <a:xfrm>
                <a:off x="2606" y="1991"/>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92" name="Freeform 12">
                <a:extLst>
                  <a:ext uri="{FF2B5EF4-FFF2-40B4-BE49-F238E27FC236}">
                    <a16:creationId xmlns:a16="http://schemas.microsoft.com/office/drawing/2014/main" id="{7C588931-66A1-C1E3-B3BB-718B8D49E006}"/>
                  </a:ext>
                </a:extLst>
              </p:cNvPr>
              <p:cNvSpPr>
                <a:spLocks noChangeAspect="1"/>
              </p:cNvSpPr>
              <p:nvPr/>
            </p:nvSpPr>
            <p:spPr bwMode="gray">
              <a:xfrm>
                <a:off x="2589" y="1903"/>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sp>
          <p:nvSpPr>
            <p:cNvPr id="50" name="Freeform 13">
              <a:extLst>
                <a:ext uri="{FF2B5EF4-FFF2-40B4-BE49-F238E27FC236}">
                  <a16:creationId xmlns:a16="http://schemas.microsoft.com/office/drawing/2014/main" id="{2F727BDA-2156-0CF2-EFF2-ECC88150E953}"/>
                </a:ext>
              </a:extLst>
            </p:cNvPr>
            <p:cNvSpPr>
              <a:spLocks noChangeAspect="1"/>
            </p:cNvSpPr>
            <p:nvPr/>
          </p:nvSpPr>
          <p:spPr bwMode="gray">
            <a:xfrm>
              <a:off x="5823149" y="3693504"/>
              <a:ext cx="74127" cy="62518"/>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51" name="Freeform 14">
              <a:extLst>
                <a:ext uri="{FF2B5EF4-FFF2-40B4-BE49-F238E27FC236}">
                  <a16:creationId xmlns:a16="http://schemas.microsoft.com/office/drawing/2014/main" id="{58BFBD12-8D93-BC49-88C6-55FEA9819424}"/>
                </a:ext>
              </a:extLst>
            </p:cNvPr>
            <p:cNvSpPr>
              <a:spLocks noChangeAspect="1"/>
            </p:cNvSpPr>
            <p:nvPr/>
          </p:nvSpPr>
          <p:spPr bwMode="gray">
            <a:xfrm>
              <a:off x="5565884" y="3939214"/>
              <a:ext cx="270347" cy="215179"/>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52" name="Freeform 15">
              <a:extLst>
                <a:ext uri="{FF2B5EF4-FFF2-40B4-BE49-F238E27FC236}">
                  <a16:creationId xmlns:a16="http://schemas.microsoft.com/office/drawing/2014/main" id="{3671B2A8-05C2-B2C0-67C3-38693E7EBEC8}"/>
                </a:ext>
              </a:extLst>
            </p:cNvPr>
            <p:cNvSpPr>
              <a:spLocks noChangeAspect="1"/>
            </p:cNvSpPr>
            <p:nvPr/>
          </p:nvSpPr>
          <p:spPr bwMode="gray">
            <a:xfrm>
              <a:off x="5837684" y="3622262"/>
              <a:ext cx="78488" cy="94504"/>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53" name="Freeform 16">
              <a:extLst>
                <a:ext uri="{FF2B5EF4-FFF2-40B4-BE49-F238E27FC236}">
                  <a16:creationId xmlns:a16="http://schemas.microsoft.com/office/drawing/2014/main" id="{32541FBC-8EB0-1176-B469-142C863E1871}"/>
                </a:ext>
              </a:extLst>
            </p:cNvPr>
            <p:cNvSpPr>
              <a:spLocks noChangeAspect="1"/>
            </p:cNvSpPr>
            <p:nvPr/>
          </p:nvSpPr>
          <p:spPr bwMode="gray">
            <a:xfrm>
              <a:off x="5891463" y="3568468"/>
              <a:ext cx="193313" cy="258796"/>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nvGrpSpPr>
            <p:cNvPr id="54" name="Group 17">
              <a:extLst>
                <a:ext uri="{FF2B5EF4-FFF2-40B4-BE49-F238E27FC236}">
                  <a16:creationId xmlns:a16="http://schemas.microsoft.com/office/drawing/2014/main" id="{4EFE2503-9911-49C7-1D51-D3BE2E9130D0}"/>
                </a:ext>
              </a:extLst>
            </p:cNvPr>
            <p:cNvGrpSpPr>
              <a:grpSpLocks noChangeAspect="1"/>
            </p:cNvGrpSpPr>
            <p:nvPr/>
          </p:nvGrpSpPr>
          <p:grpSpPr bwMode="auto">
            <a:xfrm>
              <a:off x="5661908" y="3705147"/>
              <a:ext cx="308143" cy="303868"/>
              <a:chOff x="2465" y="1836"/>
              <a:chExt cx="156" cy="154"/>
            </a:xfrm>
          </p:grpSpPr>
          <p:sp>
            <p:nvSpPr>
              <p:cNvPr id="88" name="Freeform 18">
                <a:extLst>
                  <a:ext uri="{FF2B5EF4-FFF2-40B4-BE49-F238E27FC236}">
                    <a16:creationId xmlns:a16="http://schemas.microsoft.com/office/drawing/2014/main" id="{B6D33FB0-EA11-AA58-59CF-934FCDEC145C}"/>
                  </a:ext>
                </a:extLst>
              </p:cNvPr>
              <p:cNvSpPr>
                <a:spLocks noChangeAspect="1"/>
              </p:cNvSpPr>
              <p:nvPr/>
            </p:nvSpPr>
            <p:spPr bwMode="gray">
              <a:xfrm>
                <a:off x="2610" y="1966"/>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9" name="Freeform 19">
                <a:extLst>
                  <a:ext uri="{FF2B5EF4-FFF2-40B4-BE49-F238E27FC236}">
                    <a16:creationId xmlns:a16="http://schemas.microsoft.com/office/drawing/2014/main" id="{2E69332E-A02E-3B45-A03B-86901895490A}"/>
                  </a:ext>
                </a:extLst>
              </p:cNvPr>
              <p:cNvSpPr>
                <a:spLocks noChangeAspect="1"/>
              </p:cNvSpPr>
              <p:nvPr/>
            </p:nvSpPr>
            <p:spPr bwMode="gray">
              <a:xfrm>
                <a:off x="2465" y="1836"/>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grpSp>
          <p:nvGrpSpPr>
            <p:cNvPr id="55" name="Group 20">
              <a:extLst>
                <a:ext uri="{FF2B5EF4-FFF2-40B4-BE49-F238E27FC236}">
                  <a16:creationId xmlns:a16="http://schemas.microsoft.com/office/drawing/2014/main" id="{C8783B3A-E83F-5114-FBDD-10073FEF95B3}"/>
                </a:ext>
              </a:extLst>
            </p:cNvPr>
            <p:cNvGrpSpPr>
              <a:grpSpLocks noChangeAspect="1"/>
            </p:cNvGrpSpPr>
            <p:nvPr/>
          </p:nvGrpSpPr>
          <p:grpSpPr bwMode="auto">
            <a:xfrm>
              <a:off x="5589116" y="3420169"/>
              <a:ext cx="213660" cy="322768"/>
              <a:chOff x="2428" y="1692"/>
              <a:chExt cx="108" cy="163"/>
            </a:xfrm>
          </p:grpSpPr>
          <p:sp>
            <p:nvSpPr>
              <p:cNvPr id="86" name="Freeform 21">
                <a:extLst>
                  <a:ext uri="{FF2B5EF4-FFF2-40B4-BE49-F238E27FC236}">
                    <a16:creationId xmlns:a16="http://schemas.microsoft.com/office/drawing/2014/main" id="{E02C4CCA-6270-F41B-2E01-653483414E25}"/>
                  </a:ext>
                </a:extLst>
              </p:cNvPr>
              <p:cNvSpPr>
                <a:spLocks noChangeAspect="1"/>
              </p:cNvSpPr>
              <p:nvPr/>
            </p:nvSpPr>
            <p:spPr bwMode="gray">
              <a:xfrm>
                <a:off x="2450" y="1692"/>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7" name="Freeform 22">
                <a:extLst>
                  <a:ext uri="{FF2B5EF4-FFF2-40B4-BE49-F238E27FC236}">
                    <a16:creationId xmlns:a16="http://schemas.microsoft.com/office/drawing/2014/main" id="{D031BCE3-7C83-8688-5124-B842A1D81CC4}"/>
                  </a:ext>
                </a:extLst>
              </p:cNvPr>
              <p:cNvSpPr>
                <a:spLocks noChangeAspect="1"/>
              </p:cNvSpPr>
              <p:nvPr/>
            </p:nvSpPr>
            <p:spPr bwMode="gray">
              <a:xfrm>
                <a:off x="2428" y="1759"/>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sp>
          <p:nvSpPr>
            <p:cNvPr id="56" name="Freeform 23">
              <a:extLst>
                <a:ext uri="{FF2B5EF4-FFF2-40B4-BE49-F238E27FC236}">
                  <a16:creationId xmlns:a16="http://schemas.microsoft.com/office/drawing/2014/main" id="{749B2B31-9614-C96A-BE8A-5A526228DCA7}"/>
                </a:ext>
              </a:extLst>
            </p:cNvPr>
            <p:cNvSpPr>
              <a:spLocks noChangeAspect="1"/>
            </p:cNvSpPr>
            <p:nvPr/>
          </p:nvSpPr>
          <p:spPr bwMode="gray">
            <a:xfrm>
              <a:off x="5539721" y="3556836"/>
              <a:ext cx="93023" cy="136667"/>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57" name="Freeform 24">
              <a:extLst>
                <a:ext uri="{FF2B5EF4-FFF2-40B4-BE49-F238E27FC236}">
                  <a16:creationId xmlns:a16="http://schemas.microsoft.com/office/drawing/2014/main" id="{A563B45F-9B38-1AB3-AFA6-1B1DF982919A}"/>
                </a:ext>
              </a:extLst>
            </p:cNvPr>
            <p:cNvSpPr>
              <a:spLocks noChangeAspect="1"/>
            </p:cNvSpPr>
            <p:nvPr/>
          </p:nvSpPr>
          <p:spPr bwMode="gray">
            <a:xfrm>
              <a:off x="6109484" y="3789462"/>
              <a:ext cx="146801" cy="87235"/>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58" name="Freeform 25">
              <a:extLst>
                <a:ext uri="{FF2B5EF4-FFF2-40B4-BE49-F238E27FC236}">
                  <a16:creationId xmlns:a16="http://schemas.microsoft.com/office/drawing/2014/main" id="{BED3D79B-35A6-2EF5-05BD-89636B5E1BFD}"/>
                </a:ext>
              </a:extLst>
            </p:cNvPr>
            <p:cNvSpPr>
              <a:spLocks noChangeAspect="1"/>
            </p:cNvSpPr>
            <p:nvPr/>
          </p:nvSpPr>
          <p:spPr bwMode="gray">
            <a:xfrm>
              <a:off x="6065880" y="3568468"/>
              <a:ext cx="215115" cy="203547"/>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59" name="Freeform 26">
              <a:extLst>
                <a:ext uri="{FF2B5EF4-FFF2-40B4-BE49-F238E27FC236}">
                  <a16:creationId xmlns:a16="http://schemas.microsoft.com/office/drawing/2014/main" id="{D0787B18-8328-1ECF-E68E-620E67CBDD76}"/>
                </a:ext>
              </a:extLst>
            </p:cNvPr>
            <p:cNvSpPr>
              <a:spLocks noChangeAspect="1"/>
            </p:cNvSpPr>
            <p:nvPr/>
          </p:nvSpPr>
          <p:spPr bwMode="gray">
            <a:xfrm>
              <a:off x="6019369" y="3702227"/>
              <a:ext cx="149708" cy="88688"/>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0" name="Freeform 27">
              <a:extLst>
                <a:ext uri="{FF2B5EF4-FFF2-40B4-BE49-F238E27FC236}">
                  <a16:creationId xmlns:a16="http://schemas.microsoft.com/office/drawing/2014/main" id="{CC9B3FB8-54FF-5E22-26B3-0295D20DECBF}"/>
                </a:ext>
              </a:extLst>
            </p:cNvPr>
            <p:cNvSpPr>
              <a:spLocks noChangeAspect="1"/>
            </p:cNvSpPr>
            <p:nvPr/>
          </p:nvSpPr>
          <p:spPr bwMode="gray">
            <a:xfrm>
              <a:off x="6246111" y="3926129"/>
              <a:ext cx="136627" cy="84327"/>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1" name="Freeform 28">
              <a:extLst>
                <a:ext uri="{FF2B5EF4-FFF2-40B4-BE49-F238E27FC236}">
                  <a16:creationId xmlns:a16="http://schemas.microsoft.com/office/drawing/2014/main" id="{7CD5D374-205A-9EEE-1305-3B5C5F04E2FA}"/>
                </a:ext>
              </a:extLst>
            </p:cNvPr>
            <p:cNvSpPr>
              <a:spLocks noChangeAspect="1"/>
            </p:cNvSpPr>
            <p:nvPr/>
          </p:nvSpPr>
          <p:spPr bwMode="gray">
            <a:xfrm>
              <a:off x="6128379" y="3756022"/>
              <a:ext cx="117732" cy="59610"/>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2" name="Freeform 29">
              <a:extLst>
                <a:ext uri="{FF2B5EF4-FFF2-40B4-BE49-F238E27FC236}">
                  <a16:creationId xmlns:a16="http://schemas.microsoft.com/office/drawing/2014/main" id="{1A7B77F8-B9A7-F75E-34F7-BF0FD4DD4B89}"/>
                </a:ext>
              </a:extLst>
            </p:cNvPr>
            <p:cNvSpPr>
              <a:spLocks noChangeAspect="1"/>
            </p:cNvSpPr>
            <p:nvPr/>
          </p:nvSpPr>
          <p:spPr bwMode="gray">
            <a:xfrm>
              <a:off x="5936520" y="3457971"/>
              <a:ext cx="61046" cy="113405"/>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3" name="Freeform 215">
              <a:extLst>
                <a:ext uri="{FF2B5EF4-FFF2-40B4-BE49-F238E27FC236}">
                  <a16:creationId xmlns:a16="http://schemas.microsoft.com/office/drawing/2014/main" id="{B7F5C14A-DA55-73D7-A3E7-5453893F7AAF}"/>
                </a:ext>
              </a:extLst>
            </p:cNvPr>
            <p:cNvSpPr>
              <a:spLocks noChangeAspect="1"/>
            </p:cNvSpPr>
            <p:nvPr/>
          </p:nvSpPr>
          <p:spPr bwMode="gray">
            <a:xfrm>
              <a:off x="5792626" y="3972654"/>
              <a:ext cx="10174" cy="5816"/>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4" name="Freeform 216">
              <a:extLst>
                <a:ext uri="{FF2B5EF4-FFF2-40B4-BE49-F238E27FC236}">
                  <a16:creationId xmlns:a16="http://schemas.microsoft.com/office/drawing/2014/main" id="{0C799AC3-2FC6-D1B8-C9FA-C24CD4FE1AAE}"/>
                </a:ext>
              </a:extLst>
            </p:cNvPr>
            <p:cNvSpPr>
              <a:spLocks noChangeAspect="1"/>
            </p:cNvSpPr>
            <p:nvPr/>
          </p:nvSpPr>
          <p:spPr bwMode="gray">
            <a:xfrm>
              <a:off x="5968497" y="3827263"/>
              <a:ext cx="5814" cy="11631"/>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5" name="Freeform 217">
              <a:extLst>
                <a:ext uri="{FF2B5EF4-FFF2-40B4-BE49-F238E27FC236}">
                  <a16:creationId xmlns:a16="http://schemas.microsoft.com/office/drawing/2014/main" id="{6E0B8176-9D49-7B05-1600-F425EF52E6EB}"/>
                </a:ext>
              </a:extLst>
            </p:cNvPr>
            <p:cNvSpPr>
              <a:spLocks noChangeAspect="1"/>
            </p:cNvSpPr>
            <p:nvPr/>
          </p:nvSpPr>
          <p:spPr bwMode="gray">
            <a:xfrm>
              <a:off x="5885649" y="3735667"/>
              <a:ext cx="13081" cy="21809"/>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6" name="Freeform 218">
              <a:extLst>
                <a:ext uri="{FF2B5EF4-FFF2-40B4-BE49-F238E27FC236}">
                  <a16:creationId xmlns:a16="http://schemas.microsoft.com/office/drawing/2014/main" id="{9B17625B-CC2F-31E1-8862-1728B23A1879}"/>
                </a:ext>
              </a:extLst>
            </p:cNvPr>
            <p:cNvSpPr>
              <a:spLocks noChangeAspect="1"/>
            </p:cNvSpPr>
            <p:nvPr/>
          </p:nvSpPr>
          <p:spPr bwMode="gray">
            <a:xfrm>
              <a:off x="5561523" y="3988647"/>
              <a:ext cx="68313" cy="139575"/>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8" name="Freeform 220">
              <a:extLst>
                <a:ext uri="{FF2B5EF4-FFF2-40B4-BE49-F238E27FC236}">
                  <a16:creationId xmlns:a16="http://schemas.microsoft.com/office/drawing/2014/main" id="{44F4F545-F337-BD70-26E3-DEE5B2C9E184}"/>
                </a:ext>
              </a:extLst>
            </p:cNvPr>
            <p:cNvSpPr>
              <a:spLocks noChangeAspect="1"/>
            </p:cNvSpPr>
            <p:nvPr/>
          </p:nvSpPr>
          <p:spPr bwMode="gray">
            <a:xfrm>
              <a:off x="6336227" y="3790915"/>
              <a:ext cx="75581" cy="95958"/>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69" name="Freeform 221">
              <a:extLst>
                <a:ext uri="{FF2B5EF4-FFF2-40B4-BE49-F238E27FC236}">
                  <a16:creationId xmlns:a16="http://schemas.microsoft.com/office/drawing/2014/main" id="{1A1438DD-0F56-EF13-2AA5-C4E8170A5E45}"/>
                </a:ext>
              </a:extLst>
            </p:cNvPr>
            <p:cNvSpPr>
              <a:spLocks noChangeAspect="1"/>
            </p:cNvSpPr>
            <p:nvPr/>
          </p:nvSpPr>
          <p:spPr bwMode="gray">
            <a:xfrm>
              <a:off x="6262099" y="3519034"/>
              <a:ext cx="210754" cy="177377"/>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nvGrpSpPr>
            <p:cNvPr id="70" name="Group 222">
              <a:extLst>
                <a:ext uri="{FF2B5EF4-FFF2-40B4-BE49-F238E27FC236}">
                  <a16:creationId xmlns:a16="http://schemas.microsoft.com/office/drawing/2014/main" id="{5B51E990-EED7-5B9C-2E0F-64266B99424A}"/>
                </a:ext>
              </a:extLst>
            </p:cNvPr>
            <p:cNvGrpSpPr>
              <a:grpSpLocks noChangeAspect="1"/>
            </p:cNvGrpSpPr>
            <p:nvPr/>
          </p:nvGrpSpPr>
          <p:grpSpPr bwMode="auto">
            <a:xfrm>
              <a:off x="6102217" y="3889781"/>
              <a:ext cx="84302" cy="85781"/>
              <a:chOff x="2688" y="1930"/>
              <a:chExt cx="43" cy="43"/>
            </a:xfrm>
          </p:grpSpPr>
          <p:sp>
            <p:nvSpPr>
              <p:cNvPr id="84" name="Freeform 223">
                <a:extLst>
                  <a:ext uri="{FF2B5EF4-FFF2-40B4-BE49-F238E27FC236}">
                    <a16:creationId xmlns:a16="http://schemas.microsoft.com/office/drawing/2014/main" id="{4E1E6AD0-4A02-0CCD-2E1F-FEB3BF011256}"/>
                  </a:ext>
                </a:extLst>
              </p:cNvPr>
              <p:cNvSpPr>
                <a:spLocks noChangeAspect="1"/>
              </p:cNvSpPr>
              <p:nvPr/>
            </p:nvSpPr>
            <p:spPr bwMode="gray">
              <a:xfrm>
                <a:off x="2688" y="1930"/>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5" name="Freeform 224">
                <a:extLst>
                  <a:ext uri="{FF2B5EF4-FFF2-40B4-BE49-F238E27FC236}">
                    <a16:creationId xmlns:a16="http://schemas.microsoft.com/office/drawing/2014/main" id="{9063E8FC-431E-31E7-C787-E30C5CFE6A56}"/>
                  </a:ext>
                </a:extLst>
              </p:cNvPr>
              <p:cNvSpPr>
                <a:spLocks noChangeAspect="1"/>
              </p:cNvSpPr>
              <p:nvPr/>
            </p:nvSpPr>
            <p:spPr bwMode="gray">
              <a:xfrm>
                <a:off x="2703" y="1965"/>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sp>
          <p:nvSpPr>
            <p:cNvPr id="71" name="Freeform 225">
              <a:extLst>
                <a:ext uri="{FF2B5EF4-FFF2-40B4-BE49-F238E27FC236}">
                  <a16:creationId xmlns:a16="http://schemas.microsoft.com/office/drawing/2014/main" id="{454F6E43-F7D9-AA6E-0FD7-93A5BF028CF0}"/>
                </a:ext>
              </a:extLst>
            </p:cNvPr>
            <p:cNvSpPr>
              <a:spLocks noChangeAspect="1"/>
            </p:cNvSpPr>
            <p:nvPr/>
          </p:nvSpPr>
          <p:spPr bwMode="gray">
            <a:xfrm>
              <a:off x="6219948" y="4094782"/>
              <a:ext cx="49418" cy="52341"/>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2" name="Freeform 226">
              <a:extLst>
                <a:ext uri="{FF2B5EF4-FFF2-40B4-BE49-F238E27FC236}">
                  <a16:creationId xmlns:a16="http://schemas.microsoft.com/office/drawing/2014/main" id="{45F1B61B-94A4-E383-5379-FC83F75DE310}"/>
                </a:ext>
              </a:extLst>
            </p:cNvPr>
            <p:cNvSpPr>
              <a:spLocks noChangeAspect="1"/>
            </p:cNvSpPr>
            <p:nvPr/>
          </p:nvSpPr>
          <p:spPr bwMode="gray">
            <a:xfrm>
              <a:off x="6198146" y="3997370"/>
              <a:ext cx="138080" cy="116313"/>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3" name="Freeform 227">
              <a:extLst>
                <a:ext uri="{FF2B5EF4-FFF2-40B4-BE49-F238E27FC236}">
                  <a16:creationId xmlns:a16="http://schemas.microsoft.com/office/drawing/2014/main" id="{51D029E2-607B-3545-95D2-35D410961912}"/>
                </a:ext>
              </a:extLst>
            </p:cNvPr>
            <p:cNvSpPr>
              <a:spLocks noChangeAspect="1"/>
            </p:cNvSpPr>
            <p:nvPr/>
          </p:nvSpPr>
          <p:spPr bwMode="gray">
            <a:xfrm>
              <a:off x="6214134" y="3444885"/>
              <a:ext cx="159883" cy="94504"/>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4" name="Freeform 228">
              <a:extLst>
                <a:ext uri="{FF2B5EF4-FFF2-40B4-BE49-F238E27FC236}">
                  <a16:creationId xmlns:a16="http://schemas.microsoft.com/office/drawing/2014/main" id="{7FD4107C-22CB-155D-A535-BABAEBBF556B}"/>
                </a:ext>
              </a:extLst>
            </p:cNvPr>
            <p:cNvSpPr>
              <a:spLocks noChangeAspect="1"/>
            </p:cNvSpPr>
            <p:nvPr/>
          </p:nvSpPr>
          <p:spPr bwMode="gray">
            <a:xfrm>
              <a:off x="6054252" y="3851980"/>
              <a:ext cx="126453" cy="109043"/>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5" name="Freeform 229">
              <a:extLst>
                <a:ext uri="{FF2B5EF4-FFF2-40B4-BE49-F238E27FC236}">
                  <a16:creationId xmlns:a16="http://schemas.microsoft.com/office/drawing/2014/main" id="{9A731824-34EB-4914-9E97-7B15D85F8060}"/>
                </a:ext>
              </a:extLst>
            </p:cNvPr>
            <p:cNvSpPr>
              <a:spLocks noChangeAspect="1"/>
            </p:cNvSpPr>
            <p:nvPr/>
          </p:nvSpPr>
          <p:spPr bwMode="gray">
            <a:xfrm>
              <a:off x="6179251" y="3971200"/>
              <a:ext cx="39244" cy="84327"/>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6" name="Freeform 230">
              <a:extLst>
                <a:ext uri="{FF2B5EF4-FFF2-40B4-BE49-F238E27FC236}">
                  <a16:creationId xmlns:a16="http://schemas.microsoft.com/office/drawing/2014/main" id="{FCC182EB-193B-D621-493D-7D2834408F26}"/>
                </a:ext>
              </a:extLst>
            </p:cNvPr>
            <p:cNvSpPr>
              <a:spLocks noChangeAspect="1"/>
            </p:cNvSpPr>
            <p:nvPr/>
          </p:nvSpPr>
          <p:spPr bwMode="gray">
            <a:xfrm>
              <a:off x="6217041" y="3507403"/>
              <a:ext cx="123546" cy="94504"/>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7" name="Freeform 231">
              <a:extLst>
                <a:ext uri="{FF2B5EF4-FFF2-40B4-BE49-F238E27FC236}">
                  <a16:creationId xmlns:a16="http://schemas.microsoft.com/office/drawing/2014/main" id="{86C81569-4C60-77E1-6DB6-7B57ACC0EEF6}"/>
                </a:ext>
              </a:extLst>
            </p:cNvPr>
            <p:cNvSpPr>
              <a:spLocks noChangeAspect="1"/>
            </p:cNvSpPr>
            <p:nvPr/>
          </p:nvSpPr>
          <p:spPr bwMode="gray">
            <a:xfrm>
              <a:off x="6161809" y="3862157"/>
              <a:ext cx="94476" cy="132306"/>
            </a:xfrm>
            <a:custGeom>
              <a:avLst/>
              <a:gdLst/>
              <a:ahLst/>
              <a:cxnLst>
                <a:cxn ang="0">
                  <a:pos x="23" y="33"/>
                </a:cxn>
                <a:cxn ang="0">
                  <a:pos x="24" y="42"/>
                </a:cxn>
                <a:cxn ang="0">
                  <a:pos x="25" y="49"/>
                </a:cxn>
                <a:cxn ang="0">
                  <a:pos x="32" y="49"/>
                </a:cxn>
                <a:cxn ang="0">
                  <a:pos x="29" y="53"/>
                </a:cxn>
                <a:cxn ang="0">
                  <a:pos x="27" y="60"/>
                </a:cxn>
                <a:cxn ang="0">
                  <a:pos x="32" y="64"/>
                </a:cxn>
                <a:cxn ang="0">
                  <a:pos x="42" y="67"/>
                </a:cxn>
                <a:cxn ang="0">
                  <a:pos x="52" y="70"/>
                </a:cxn>
                <a:cxn ang="0">
                  <a:pos x="45" y="73"/>
                </a:cxn>
                <a:cxn ang="0">
                  <a:pos x="37" y="78"/>
                </a:cxn>
                <a:cxn ang="0">
                  <a:pos x="39" y="92"/>
                </a:cxn>
                <a:cxn ang="0">
                  <a:pos x="52" y="100"/>
                </a:cxn>
                <a:cxn ang="0">
                  <a:pos x="46" y="115"/>
                </a:cxn>
                <a:cxn ang="0">
                  <a:pos x="39" y="130"/>
                </a:cxn>
                <a:cxn ang="0">
                  <a:pos x="39" y="145"/>
                </a:cxn>
                <a:cxn ang="0">
                  <a:pos x="48" y="146"/>
                </a:cxn>
                <a:cxn ang="0">
                  <a:pos x="54" y="156"/>
                </a:cxn>
                <a:cxn ang="0">
                  <a:pos x="58" y="159"/>
                </a:cxn>
                <a:cxn ang="0">
                  <a:pos x="66" y="166"/>
                </a:cxn>
                <a:cxn ang="0">
                  <a:pos x="48" y="167"/>
                </a:cxn>
                <a:cxn ang="0">
                  <a:pos x="46" y="171"/>
                </a:cxn>
                <a:cxn ang="0">
                  <a:pos x="61" y="188"/>
                </a:cxn>
                <a:cxn ang="0">
                  <a:pos x="56" y="199"/>
                </a:cxn>
                <a:cxn ang="0">
                  <a:pos x="48" y="201"/>
                </a:cxn>
                <a:cxn ang="0">
                  <a:pos x="37" y="205"/>
                </a:cxn>
                <a:cxn ang="0">
                  <a:pos x="31" y="202"/>
                </a:cxn>
                <a:cxn ang="0">
                  <a:pos x="32" y="210"/>
                </a:cxn>
                <a:cxn ang="0">
                  <a:pos x="35" y="223"/>
                </a:cxn>
                <a:cxn ang="0">
                  <a:pos x="30" y="223"/>
                </a:cxn>
                <a:cxn ang="0">
                  <a:pos x="23" y="217"/>
                </a:cxn>
                <a:cxn ang="0">
                  <a:pos x="11" y="232"/>
                </a:cxn>
                <a:cxn ang="0">
                  <a:pos x="4" y="242"/>
                </a:cxn>
                <a:cxn ang="0">
                  <a:pos x="0" y="254"/>
                </a:cxn>
                <a:cxn ang="0">
                  <a:pos x="5" y="265"/>
                </a:cxn>
                <a:cxn ang="0">
                  <a:pos x="0" y="285"/>
                </a:cxn>
                <a:cxn ang="0">
                  <a:pos x="36" y="314"/>
                </a:cxn>
                <a:cxn ang="0">
                  <a:pos x="53" y="315"/>
                </a:cxn>
                <a:cxn ang="0">
                  <a:pos x="63" y="285"/>
                </a:cxn>
                <a:cxn ang="0">
                  <a:pos x="91" y="284"/>
                </a:cxn>
                <a:cxn ang="0">
                  <a:pos x="120" y="315"/>
                </a:cxn>
                <a:cxn ang="0">
                  <a:pos x="129" y="314"/>
                </a:cxn>
                <a:cxn ang="0">
                  <a:pos x="150" y="301"/>
                </a:cxn>
                <a:cxn ang="0">
                  <a:pos x="159" y="303"/>
                </a:cxn>
                <a:cxn ang="0">
                  <a:pos x="186" y="298"/>
                </a:cxn>
                <a:cxn ang="0">
                  <a:pos x="218" y="302"/>
                </a:cxn>
                <a:cxn ang="0">
                  <a:pos x="241" y="241"/>
                </a:cxn>
                <a:cxn ang="0">
                  <a:pos x="215" y="188"/>
                </a:cxn>
                <a:cxn ang="0">
                  <a:pos x="225" y="157"/>
                </a:cxn>
                <a:cxn ang="0">
                  <a:pos x="220" y="119"/>
                </a:cxn>
                <a:cxn ang="0">
                  <a:pos x="166" y="105"/>
                </a:cxn>
                <a:cxn ang="0">
                  <a:pos x="154" y="76"/>
                </a:cxn>
                <a:cxn ang="0">
                  <a:pos x="129" y="42"/>
                </a:cxn>
                <a:cxn ang="0">
                  <a:pos x="99" y="11"/>
                </a:cxn>
                <a:cxn ang="0">
                  <a:pos x="78" y="5"/>
                </a:cxn>
                <a:cxn ang="0">
                  <a:pos x="35" y="16"/>
                </a:cxn>
              </a:cxnLst>
              <a:rect l="0" t="0" r="r" b="b"/>
              <a:pathLst>
                <a:path w="241" h="331">
                  <a:moveTo>
                    <a:pt x="14" y="22"/>
                  </a:moveTo>
                  <a:lnTo>
                    <a:pt x="23" y="29"/>
                  </a:lnTo>
                  <a:lnTo>
                    <a:pt x="23" y="33"/>
                  </a:lnTo>
                  <a:lnTo>
                    <a:pt x="21" y="35"/>
                  </a:lnTo>
                  <a:lnTo>
                    <a:pt x="24" y="38"/>
                  </a:lnTo>
                  <a:lnTo>
                    <a:pt x="24" y="42"/>
                  </a:lnTo>
                  <a:lnTo>
                    <a:pt x="21" y="45"/>
                  </a:lnTo>
                  <a:lnTo>
                    <a:pt x="21" y="48"/>
                  </a:lnTo>
                  <a:lnTo>
                    <a:pt x="25" y="49"/>
                  </a:lnTo>
                  <a:lnTo>
                    <a:pt x="27" y="46"/>
                  </a:lnTo>
                  <a:lnTo>
                    <a:pt x="29" y="46"/>
                  </a:lnTo>
                  <a:lnTo>
                    <a:pt x="32" y="49"/>
                  </a:lnTo>
                  <a:lnTo>
                    <a:pt x="32" y="51"/>
                  </a:lnTo>
                  <a:lnTo>
                    <a:pt x="30" y="53"/>
                  </a:lnTo>
                  <a:lnTo>
                    <a:pt x="29" y="53"/>
                  </a:lnTo>
                  <a:lnTo>
                    <a:pt x="27" y="55"/>
                  </a:lnTo>
                  <a:lnTo>
                    <a:pt x="29" y="56"/>
                  </a:lnTo>
                  <a:lnTo>
                    <a:pt x="27" y="60"/>
                  </a:lnTo>
                  <a:lnTo>
                    <a:pt x="27" y="61"/>
                  </a:lnTo>
                  <a:lnTo>
                    <a:pt x="29" y="64"/>
                  </a:lnTo>
                  <a:lnTo>
                    <a:pt x="32" y="64"/>
                  </a:lnTo>
                  <a:lnTo>
                    <a:pt x="34" y="65"/>
                  </a:lnTo>
                  <a:lnTo>
                    <a:pt x="37" y="67"/>
                  </a:lnTo>
                  <a:lnTo>
                    <a:pt x="42" y="67"/>
                  </a:lnTo>
                  <a:lnTo>
                    <a:pt x="46" y="70"/>
                  </a:lnTo>
                  <a:lnTo>
                    <a:pt x="50" y="69"/>
                  </a:lnTo>
                  <a:lnTo>
                    <a:pt x="52" y="70"/>
                  </a:lnTo>
                  <a:lnTo>
                    <a:pt x="52" y="72"/>
                  </a:lnTo>
                  <a:lnTo>
                    <a:pt x="48" y="75"/>
                  </a:lnTo>
                  <a:lnTo>
                    <a:pt x="45" y="73"/>
                  </a:lnTo>
                  <a:lnTo>
                    <a:pt x="41" y="72"/>
                  </a:lnTo>
                  <a:lnTo>
                    <a:pt x="39" y="73"/>
                  </a:lnTo>
                  <a:lnTo>
                    <a:pt x="37" y="78"/>
                  </a:lnTo>
                  <a:lnTo>
                    <a:pt x="35" y="81"/>
                  </a:lnTo>
                  <a:lnTo>
                    <a:pt x="37" y="91"/>
                  </a:lnTo>
                  <a:lnTo>
                    <a:pt x="39" y="92"/>
                  </a:lnTo>
                  <a:lnTo>
                    <a:pt x="37" y="97"/>
                  </a:lnTo>
                  <a:lnTo>
                    <a:pt x="50" y="97"/>
                  </a:lnTo>
                  <a:lnTo>
                    <a:pt x="52" y="100"/>
                  </a:lnTo>
                  <a:lnTo>
                    <a:pt x="51" y="104"/>
                  </a:lnTo>
                  <a:lnTo>
                    <a:pt x="51" y="108"/>
                  </a:lnTo>
                  <a:lnTo>
                    <a:pt x="46" y="115"/>
                  </a:lnTo>
                  <a:lnTo>
                    <a:pt x="41" y="126"/>
                  </a:lnTo>
                  <a:lnTo>
                    <a:pt x="39" y="128"/>
                  </a:lnTo>
                  <a:lnTo>
                    <a:pt x="39" y="130"/>
                  </a:lnTo>
                  <a:lnTo>
                    <a:pt x="40" y="132"/>
                  </a:lnTo>
                  <a:lnTo>
                    <a:pt x="36" y="137"/>
                  </a:lnTo>
                  <a:lnTo>
                    <a:pt x="39" y="145"/>
                  </a:lnTo>
                  <a:lnTo>
                    <a:pt x="42" y="145"/>
                  </a:lnTo>
                  <a:lnTo>
                    <a:pt x="45" y="147"/>
                  </a:lnTo>
                  <a:lnTo>
                    <a:pt x="48" y="146"/>
                  </a:lnTo>
                  <a:lnTo>
                    <a:pt x="50" y="148"/>
                  </a:lnTo>
                  <a:lnTo>
                    <a:pt x="51" y="152"/>
                  </a:lnTo>
                  <a:lnTo>
                    <a:pt x="54" y="156"/>
                  </a:lnTo>
                  <a:lnTo>
                    <a:pt x="58" y="156"/>
                  </a:lnTo>
                  <a:lnTo>
                    <a:pt x="58" y="157"/>
                  </a:lnTo>
                  <a:lnTo>
                    <a:pt x="58" y="159"/>
                  </a:lnTo>
                  <a:lnTo>
                    <a:pt x="63" y="162"/>
                  </a:lnTo>
                  <a:lnTo>
                    <a:pt x="66" y="163"/>
                  </a:lnTo>
                  <a:lnTo>
                    <a:pt x="66" y="166"/>
                  </a:lnTo>
                  <a:lnTo>
                    <a:pt x="62" y="171"/>
                  </a:lnTo>
                  <a:lnTo>
                    <a:pt x="53" y="171"/>
                  </a:lnTo>
                  <a:lnTo>
                    <a:pt x="48" y="167"/>
                  </a:lnTo>
                  <a:lnTo>
                    <a:pt x="46" y="167"/>
                  </a:lnTo>
                  <a:lnTo>
                    <a:pt x="45" y="169"/>
                  </a:lnTo>
                  <a:lnTo>
                    <a:pt x="46" y="171"/>
                  </a:lnTo>
                  <a:lnTo>
                    <a:pt x="52" y="178"/>
                  </a:lnTo>
                  <a:lnTo>
                    <a:pt x="58" y="186"/>
                  </a:lnTo>
                  <a:lnTo>
                    <a:pt x="61" y="188"/>
                  </a:lnTo>
                  <a:lnTo>
                    <a:pt x="59" y="195"/>
                  </a:lnTo>
                  <a:lnTo>
                    <a:pt x="58" y="198"/>
                  </a:lnTo>
                  <a:lnTo>
                    <a:pt x="56" y="199"/>
                  </a:lnTo>
                  <a:lnTo>
                    <a:pt x="53" y="198"/>
                  </a:lnTo>
                  <a:lnTo>
                    <a:pt x="51" y="198"/>
                  </a:lnTo>
                  <a:lnTo>
                    <a:pt x="48" y="201"/>
                  </a:lnTo>
                  <a:lnTo>
                    <a:pt x="43" y="204"/>
                  </a:lnTo>
                  <a:lnTo>
                    <a:pt x="40" y="204"/>
                  </a:lnTo>
                  <a:lnTo>
                    <a:pt x="37" y="205"/>
                  </a:lnTo>
                  <a:lnTo>
                    <a:pt x="35" y="205"/>
                  </a:lnTo>
                  <a:lnTo>
                    <a:pt x="34" y="202"/>
                  </a:lnTo>
                  <a:lnTo>
                    <a:pt x="31" y="202"/>
                  </a:lnTo>
                  <a:lnTo>
                    <a:pt x="27" y="206"/>
                  </a:lnTo>
                  <a:lnTo>
                    <a:pt x="29" y="209"/>
                  </a:lnTo>
                  <a:lnTo>
                    <a:pt x="32" y="210"/>
                  </a:lnTo>
                  <a:lnTo>
                    <a:pt x="34" y="215"/>
                  </a:lnTo>
                  <a:lnTo>
                    <a:pt x="35" y="218"/>
                  </a:lnTo>
                  <a:lnTo>
                    <a:pt x="35" y="223"/>
                  </a:lnTo>
                  <a:lnTo>
                    <a:pt x="34" y="226"/>
                  </a:lnTo>
                  <a:lnTo>
                    <a:pt x="31" y="226"/>
                  </a:lnTo>
                  <a:lnTo>
                    <a:pt x="30" y="223"/>
                  </a:lnTo>
                  <a:lnTo>
                    <a:pt x="29" y="218"/>
                  </a:lnTo>
                  <a:lnTo>
                    <a:pt x="26" y="217"/>
                  </a:lnTo>
                  <a:lnTo>
                    <a:pt x="23" y="217"/>
                  </a:lnTo>
                  <a:lnTo>
                    <a:pt x="14" y="225"/>
                  </a:lnTo>
                  <a:lnTo>
                    <a:pt x="13" y="229"/>
                  </a:lnTo>
                  <a:lnTo>
                    <a:pt x="11" y="232"/>
                  </a:lnTo>
                  <a:lnTo>
                    <a:pt x="11" y="239"/>
                  </a:lnTo>
                  <a:lnTo>
                    <a:pt x="9" y="242"/>
                  </a:lnTo>
                  <a:lnTo>
                    <a:pt x="4" y="242"/>
                  </a:lnTo>
                  <a:lnTo>
                    <a:pt x="2" y="244"/>
                  </a:lnTo>
                  <a:lnTo>
                    <a:pt x="2" y="253"/>
                  </a:lnTo>
                  <a:lnTo>
                    <a:pt x="0" y="254"/>
                  </a:lnTo>
                  <a:lnTo>
                    <a:pt x="0" y="258"/>
                  </a:lnTo>
                  <a:lnTo>
                    <a:pt x="3" y="263"/>
                  </a:lnTo>
                  <a:lnTo>
                    <a:pt x="5" y="265"/>
                  </a:lnTo>
                  <a:lnTo>
                    <a:pt x="5" y="270"/>
                  </a:lnTo>
                  <a:lnTo>
                    <a:pt x="0" y="277"/>
                  </a:lnTo>
                  <a:lnTo>
                    <a:pt x="0" y="285"/>
                  </a:lnTo>
                  <a:lnTo>
                    <a:pt x="16" y="297"/>
                  </a:lnTo>
                  <a:lnTo>
                    <a:pt x="27" y="308"/>
                  </a:lnTo>
                  <a:lnTo>
                    <a:pt x="36" y="314"/>
                  </a:lnTo>
                  <a:lnTo>
                    <a:pt x="42" y="326"/>
                  </a:lnTo>
                  <a:lnTo>
                    <a:pt x="48" y="331"/>
                  </a:lnTo>
                  <a:lnTo>
                    <a:pt x="53" y="315"/>
                  </a:lnTo>
                  <a:lnTo>
                    <a:pt x="51" y="304"/>
                  </a:lnTo>
                  <a:lnTo>
                    <a:pt x="56" y="290"/>
                  </a:lnTo>
                  <a:lnTo>
                    <a:pt x="63" y="285"/>
                  </a:lnTo>
                  <a:lnTo>
                    <a:pt x="69" y="275"/>
                  </a:lnTo>
                  <a:lnTo>
                    <a:pt x="77" y="282"/>
                  </a:lnTo>
                  <a:lnTo>
                    <a:pt x="91" y="284"/>
                  </a:lnTo>
                  <a:lnTo>
                    <a:pt x="97" y="295"/>
                  </a:lnTo>
                  <a:lnTo>
                    <a:pt x="107" y="299"/>
                  </a:lnTo>
                  <a:lnTo>
                    <a:pt x="120" y="315"/>
                  </a:lnTo>
                  <a:lnTo>
                    <a:pt x="121" y="317"/>
                  </a:lnTo>
                  <a:lnTo>
                    <a:pt x="126" y="317"/>
                  </a:lnTo>
                  <a:lnTo>
                    <a:pt x="129" y="314"/>
                  </a:lnTo>
                  <a:lnTo>
                    <a:pt x="129" y="306"/>
                  </a:lnTo>
                  <a:lnTo>
                    <a:pt x="147" y="299"/>
                  </a:lnTo>
                  <a:lnTo>
                    <a:pt x="150" y="301"/>
                  </a:lnTo>
                  <a:lnTo>
                    <a:pt x="156" y="308"/>
                  </a:lnTo>
                  <a:lnTo>
                    <a:pt x="159" y="308"/>
                  </a:lnTo>
                  <a:lnTo>
                    <a:pt x="159" y="303"/>
                  </a:lnTo>
                  <a:lnTo>
                    <a:pt x="166" y="298"/>
                  </a:lnTo>
                  <a:lnTo>
                    <a:pt x="182" y="302"/>
                  </a:lnTo>
                  <a:lnTo>
                    <a:pt x="186" y="298"/>
                  </a:lnTo>
                  <a:lnTo>
                    <a:pt x="201" y="301"/>
                  </a:lnTo>
                  <a:lnTo>
                    <a:pt x="212" y="299"/>
                  </a:lnTo>
                  <a:lnTo>
                    <a:pt x="218" y="302"/>
                  </a:lnTo>
                  <a:lnTo>
                    <a:pt x="218" y="277"/>
                  </a:lnTo>
                  <a:lnTo>
                    <a:pt x="230" y="253"/>
                  </a:lnTo>
                  <a:lnTo>
                    <a:pt x="241" y="241"/>
                  </a:lnTo>
                  <a:lnTo>
                    <a:pt x="226" y="225"/>
                  </a:lnTo>
                  <a:lnTo>
                    <a:pt x="218" y="210"/>
                  </a:lnTo>
                  <a:lnTo>
                    <a:pt x="215" y="188"/>
                  </a:lnTo>
                  <a:lnTo>
                    <a:pt x="218" y="167"/>
                  </a:lnTo>
                  <a:lnTo>
                    <a:pt x="235" y="159"/>
                  </a:lnTo>
                  <a:lnTo>
                    <a:pt x="225" y="157"/>
                  </a:lnTo>
                  <a:lnTo>
                    <a:pt x="218" y="141"/>
                  </a:lnTo>
                  <a:lnTo>
                    <a:pt x="228" y="130"/>
                  </a:lnTo>
                  <a:lnTo>
                    <a:pt x="220" y="119"/>
                  </a:lnTo>
                  <a:lnTo>
                    <a:pt x="209" y="128"/>
                  </a:lnTo>
                  <a:lnTo>
                    <a:pt x="181" y="118"/>
                  </a:lnTo>
                  <a:lnTo>
                    <a:pt x="166" y="105"/>
                  </a:lnTo>
                  <a:lnTo>
                    <a:pt x="165" y="91"/>
                  </a:lnTo>
                  <a:lnTo>
                    <a:pt x="163" y="81"/>
                  </a:lnTo>
                  <a:lnTo>
                    <a:pt x="154" y="76"/>
                  </a:lnTo>
                  <a:lnTo>
                    <a:pt x="143" y="73"/>
                  </a:lnTo>
                  <a:lnTo>
                    <a:pt x="134" y="60"/>
                  </a:lnTo>
                  <a:lnTo>
                    <a:pt x="129" y="42"/>
                  </a:lnTo>
                  <a:lnTo>
                    <a:pt x="124" y="29"/>
                  </a:lnTo>
                  <a:lnTo>
                    <a:pt x="113" y="17"/>
                  </a:lnTo>
                  <a:lnTo>
                    <a:pt x="99" y="11"/>
                  </a:lnTo>
                  <a:lnTo>
                    <a:pt x="94" y="7"/>
                  </a:lnTo>
                  <a:lnTo>
                    <a:pt x="90" y="0"/>
                  </a:lnTo>
                  <a:lnTo>
                    <a:pt x="78" y="5"/>
                  </a:lnTo>
                  <a:lnTo>
                    <a:pt x="66" y="5"/>
                  </a:lnTo>
                  <a:lnTo>
                    <a:pt x="50" y="16"/>
                  </a:lnTo>
                  <a:lnTo>
                    <a:pt x="35" y="16"/>
                  </a:lnTo>
                  <a:lnTo>
                    <a:pt x="29" y="21"/>
                  </a:lnTo>
                  <a:lnTo>
                    <a:pt x="14" y="22"/>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8" name="Freeform 232">
              <a:extLst>
                <a:ext uri="{FF2B5EF4-FFF2-40B4-BE49-F238E27FC236}">
                  <a16:creationId xmlns:a16="http://schemas.microsoft.com/office/drawing/2014/main" id="{BBD9D1B1-03ED-8A0B-47F2-D4F59A626955}"/>
                </a:ext>
              </a:extLst>
            </p:cNvPr>
            <p:cNvSpPr>
              <a:spLocks noChangeAspect="1"/>
            </p:cNvSpPr>
            <p:nvPr/>
          </p:nvSpPr>
          <p:spPr bwMode="gray">
            <a:xfrm>
              <a:off x="6206867" y="3981377"/>
              <a:ext cx="50872" cy="40709"/>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79" name="Freeform 233">
              <a:extLst>
                <a:ext uri="{FF2B5EF4-FFF2-40B4-BE49-F238E27FC236}">
                  <a16:creationId xmlns:a16="http://schemas.microsoft.com/office/drawing/2014/main" id="{A07CAF45-15B4-EBCE-D299-3A81B764CBE4}"/>
                </a:ext>
              </a:extLst>
            </p:cNvPr>
            <p:cNvSpPr>
              <a:spLocks noChangeAspect="1"/>
            </p:cNvSpPr>
            <p:nvPr/>
          </p:nvSpPr>
          <p:spPr bwMode="gray">
            <a:xfrm>
              <a:off x="6198146" y="3798185"/>
              <a:ext cx="206394" cy="143937"/>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0" name="Freeform 234">
              <a:extLst>
                <a:ext uri="{FF2B5EF4-FFF2-40B4-BE49-F238E27FC236}">
                  <a16:creationId xmlns:a16="http://schemas.microsoft.com/office/drawing/2014/main" id="{3429F6CD-E514-3F11-7304-B7778184DC60}"/>
                </a:ext>
              </a:extLst>
            </p:cNvPr>
            <p:cNvSpPr>
              <a:spLocks noChangeAspect="1"/>
            </p:cNvSpPr>
            <p:nvPr/>
          </p:nvSpPr>
          <p:spPr bwMode="gray">
            <a:xfrm>
              <a:off x="6267913" y="3379459"/>
              <a:ext cx="106104" cy="87235"/>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1" name="Freeform 235">
              <a:extLst>
                <a:ext uri="{FF2B5EF4-FFF2-40B4-BE49-F238E27FC236}">
                  <a16:creationId xmlns:a16="http://schemas.microsoft.com/office/drawing/2014/main" id="{A9CC98A1-8B25-88C0-43A9-1B555F896042}"/>
                </a:ext>
              </a:extLst>
            </p:cNvPr>
            <p:cNvSpPr>
              <a:spLocks noChangeAspect="1"/>
            </p:cNvSpPr>
            <p:nvPr/>
          </p:nvSpPr>
          <p:spPr bwMode="gray">
            <a:xfrm>
              <a:off x="6206867" y="2841513"/>
              <a:ext cx="234010" cy="527769"/>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2" name="Freeform 236">
              <a:extLst>
                <a:ext uri="{FF2B5EF4-FFF2-40B4-BE49-F238E27FC236}">
                  <a16:creationId xmlns:a16="http://schemas.microsoft.com/office/drawing/2014/main" id="{DB59219B-AB8A-D517-F26F-C3943C003733}"/>
                </a:ext>
              </a:extLst>
            </p:cNvPr>
            <p:cNvSpPr>
              <a:spLocks noChangeAspect="1"/>
            </p:cNvSpPr>
            <p:nvPr/>
          </p:nvSpPr>
          <p:spPr bwMode="gray">
            <a:xfrm>
              <a:off x="5871114" y="2776087"/>
              <a:ext cx="562496" cy="670252"/>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sp>
          <p:nvSpPr>
            <p:cNvPr id="83" name="Freeform 237">
              <a:extLst>
                <a:ext uri="{FF2B5EF4-FFF2-40B4-BE49-F238E27FC236}">
                  <a16:creationId xmlns:a16="http://schemas.microsoft.com/office/drawing/2014/main" id="{50D2830F-22C6-0B2D-9FD4-64FE253CD8C8}"/>
                </a:ext>
              </a:extLst>
            </p:cNvPr>
            <p:cNvSpPr>
              <a:spLocks noChangeAspect="1"/>
            </p:cNvSpPr>
            <p:nvPr/>
          </p:nvSpPr>
          <p:spPr bwMode="gray">
            <a:xfrm>
              <a:off x="6001927" y="2902577"/>
              <a:ext cx="281975" cy="646989"/>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solidFill>
              <a:srgbClr val="D1CFCD"/>
            </a:solidFill>
            <a:ln w="6350" cap="flat" cmpd="sng">
              <a:solidFill>
                <a:schemeClr val="bg1"/>
              </a:solidFill>
              <a:prstDash val="solid"/>
              <a:round/>
              <a:headEnd type="none" w="med" len="med"/>
              <a:tailEnd type="none" w="med" len="med"/>
            </a:ln>
            <a:effectLst/>
          </p:spPr>
          <p:txBody>
            <a:bodyPr/>
            <a:lstStyle/>
            <a:p>
              <a:endParaRPr lang="en-GB" dirty="0">
                <a:latin typeface="+mj-lt"/>
              </a:endParaRPr>
            </a:p>
          </p:txBody>
        </p:sp>
      </p:grpSp>
      <p:sp>
        <p:nvSpPr>
          <p:cNvPr id="94" name="Oval 93">
            <a:extLst>
              <a:ext uri="{FF2B5EF4-FFF2-40B4-BE49-F238E27FC236}">
                <a16:creationId xmlns:a16="http://schemas.microsoft.com/office/drawing/2014/main" id="{9A699A13-DFF0-855E-791C-FC892EAAB64E}"/>
              </a:ext>
            </a:extLst>
          </p:cNvPr>
          <p:cNvSpPr/>
          <p:nvPr/>
        </p:nvSpPr>
        <p:spPr>
          <a:xfrm>
            <a:off x="3591245" y="4247011"/>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95" name="Oval 94">
            <a:extLst>
              <a:ext uri="{FF2B5EF4-FFF2-40B4-BE49-F238E27FC236}">
                <a16:creationId xmlns:a16="http://schemas.microsoft.com/office/drawing/2014/main" id="{EB540818-2B96-C3B6-3DA7-DFEF6D775962}"/>
              </a:ext>
            </a:extLst>
          </p:cNvPr>
          <p:cNvSpPr/>
          <p:nvPr/>
        </p:nvSpPr>
        <p:spPr>
          <a:xfrm>
            <a:off x="2868004" y="3835449"/>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96" name="Oval 95">
            <a:extLst>
              <a:ext uri="{FF2B5EF4-FFF2-40B4-BE49-F238E27FC236}">
                <a16:creationId xmlns:a16="http://schemas.microsoft.com/office/drawing/2014/main" id="{4D9211AC-D065-54D5-470A-8FD27B1F8128}"/>
              </a:ext>
            </a:extLst>
          </p:cNvPr>
          <p:cNvSpPr/>
          <p:nvPr/>
        </p:nvSpPr>
        <p:spPr>
          <a:xfrm>
            <a:off x="3098152" y="3677924"/>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99" name="Oval 98">
            <a:extLst>
              <a:ext uri="{FF2B5EF4-FFF2-40B4-BE49-F238E27FC236}">
                <a16:creationId xmlns:a16="http://schemas.microsoft.com/office/drawing/2014/main" id="{4FF4ACD9-4C35-ACF8-EB5F-ED8C85A72302}"/>
              </a:ext>
            </a:extLst>
          </p:cNvPr>
          <p:cNvSpPr/>
          <p:nvPr/>
        </p:nvSpPr>
        <p:spPr>
          <a:xfrm>
            <a:off x="3886799" y="4649385"/>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00" name="Oval 99">
            <a:extLst>
              <a:ext uri="{FF2B5EF4-FFF2-40B4-BE49-F238E27FC236}">
                <a16:creationId xmlns:a16="http://schemas.microsoft.com/office/drawing/2014/main" id="{52FEA606-1392-846F-A37A-FEDB34EC30AA}"/>
              </a:ext>
            </a:extLst>
          </p:cNvPr>
          <p:cNvSpPr/>
          <p:nvPr/>
        </p:nvSpPr>
        <p:spPr>
          <a:xfrm>
            <a:off x="3940148" y="3643202"/>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135" name="Oval 1134">
            <a:extLst>
              <a:ext uri="{FF2B5EF4-FFF2-40B4-BE49-F238E27FC236}">
                <a16:creationId xmlns:a16="http://schemas.microsoft.com/office/drawing/2014/main" id="{8D91EB50-61C3-18DF-515A-54CC397FA595}"/>
              </a:ext>
            </a:extLst>
          </p:cNvPr>
          <p:cNvSpPr/>
          <p:nvPr/>
        </p:nvSpPr>
        <p:spPr>
          <a:xfrm>
            <a:off x="3731638" y="4212638"/>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162" name="Oval 1161">
            <a:extLst>
              <a:ext uri="{FF2B5EF4-FFF2-40B4-BE49-F238E27FC236}">
                <a16:creationId xmlns:a16="http://schemas.microsoft.com/office/drawing/2014/main" id="{70A62462-CE06-1392-ADD2-10B077C8CD34}"/>
              </a:ext>
            </a:extLst>
          </p:cNvPr>
          <p:cNvSpPr/>
          <p:nvPr/>
        </p:nvSpPr>
        <p:spPr>
          <a:xfrm>
            <a:off x="3948857" y="4373575"/>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163" name="Oval 1162">
            <a:extLst>
              <a:ext uri="{FF2B5EF4-FFF2-40B4-BE49-F238E27FC236}">
                <a16:creationId xmlns:a16="http://schemas.microsoft.com/office/drawing/2014/main" id="{6D8ECE54-F28B-48BC-9B44-4E9C57BBE921}"/>
              </a:ext>
            </a:extLst>
          </p:cNvPr>
          <p:cNvSpPr/>
          <p:nvPr/>
        </p:nvSpPr>
        <p:spPr>
          <a:xfrm>
            <a:off x="3741234" y="4539372"/>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164" name="Oval 1163">
            <a:extLst>
              <a:ext uri="{FF2B5EF4-FFF2-40B4-BE49-F238E27FC236}">
                <a16:creationId xmlns:a16="http://schemas.microsoft.com/office/drawing/2014/main" id="{62F6FB3D-EA3A-3165-3667-31CFBA510FBF}"/>
              </a:ext>
            </a:extLst>
          </p:cNvPr>
          <p:cNvSpPr/>
          <p:nvPr/>
        </p:nvSpPr>
        <p:spPr>
          <a:xfrm>
            <a:off x="3772923" y="4003031"/>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165" name="Oval 1164">
            <a:extLst>
              <a:ext uri="{FF2B5EF4-FFF2-40B4-BE49-F238E27FC236}">
                <a16:creationId xmlns:a16="http://schemas.microsoft.com/office/drawing/2014/main" id="{C6980B17-9C42-9B7C-BCA2-A6E7F904B23F}"/>
              </a:ext>
            </a:extLst>
          </p:cNvPr>
          <p:cNvSpPr/>
          <p:nvPr/>
        </p:nvSpPr>
        <p:spPr>
          <a:xfrm>
            <a:off x="3325242" y="5019770"/>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1166" name="Oval 1165">
            <a:extLst>
              <a:ext uri="{FF2B5EF4-FFF2-40B4-BE49-F238E27FC236}">
                <a16:creationId xmlns:a16="http://schemas.microsoft.com/office/drawing/2014/main" id="{453501BB-BA51-D534-880E-624CD8CF7B69}"/>
              </a:ext>
            </a:extLst>
          </p:cNvPr>
          <p:cNvSpPr/>
          <p:nvPr/>
        </p:nvSpPr>
        <p:spPr>
          <a:xfrm>
            <a:off x="3566079" y="4040854"/>
            <a:ext cx="108000" cy="108000"/>
          </a:xfrm>
          <a:prstGeom prst="ellipse">
            <a:avLst/>
          </a:prstGeom>
          <a:solidFill>
            <a:schemeClr val="tx2">
              <a:lumMod val="10000"/>
              <a:lumOff val="90000"/>
            </a:schemeClr>
          </a:solidFill>
          <a:ln w="6350" cap="flat" cmpd="sng" algn="ctr">
            <a:solidFill>
              <a:schemeClr val="tx1"/>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2" name="Oval 1">
            <a:extLst>
              <a:ext uri="{FF2B5EF4-FFF2-40B4-BE49-F238E27FC236}">
                <a16:creationId xmlns:a16="http://schemas.microsoft.com/office/drawing/2014/main" id="{7CCC6497-F2CE-18FF-733B-EF4A9253D3DE}"/>
              </a:ext>
            </a:extLst>
          </p:cNvPr>
          <p:cNvSpPr/>
          <p:nvPr/>
        </p:nvSpPr>
        <p:spPr>
          <a:xfrm>
            <a:off x="3277100" y="4102432"/>
            <a:ext cx="108000" cy="108000"/>
          </a:xfrm>
          <a:prstGeom prst="ellipse">
            <a:avLst/>
          </a:prstGeom>
          <a:solidFill>
            <a:schemeClr val="accent6"/>
          </a:solidFill>
          <a:ln w="6350" cap="flat" cmpd="sng" algn="ctr">
            <a:solidFill>
              <a:schemeClr val="accent6"/>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4" name="Oval 3">
            <a:extLst>
              <a:ext uri="{FF2B5EF4-FFF2-40B4-BE49-F238E27FC236}">
                <a16:creationId xmlns:a16="http://schemas.microsoft.com/office/drawing/2014/main" id="{067399DD-D616-67C3-078F-A0F04B2060B0}"/>
              </a:ext>
            </a:extLst>
          </p:cNvPr>
          <p:cNvSpPr/>
          <p:nvPr/>
        </p:nvSpPr>
        <p:spPr>
          <a:xfrm>
            <a:off x="3907522" y="4007734"/>
            <a:ext cx="108000" cy="108000"/>
          </a:xfrm>
          <a:prstGeom prst="ellipse">
            <a:avLst/>
          </a:prstGeom>
          <a:solidFill>
            <a:schemeClr val="accent6"/>
          </a:solidFill>
          <a:ln w="6350" cap="flat" cmpd="sng" algn="ctr">
            <a:solidFill>
              <a:schemeClr val="accent6"/>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5" name="Oval 4">
            <a:extLst>
              <a:ext uri="{FF2B5EF4-FFF2-40B4-BE49-F238E27FC236}">
                <a16:creationId xmlns:a16="http://schemas.microsoft.com/office/drawing/2014/main" id="{F3A64A3D-1E3E-5EEC-47CE-EFB0097359EF}"/>
              </a:ext>
            </a:extLst>
          </p:cNvPr>
          <p:cNvSpPr/>
          <p:nvPr/>
        </p:nvSpPr>
        <p:spPr>
          <a:xfrm>
            <a:off x="3431367" y="4403780"/>
            <a:ext cx="108000" cy="108000"/>
          </a:xfrm>
          <a:prstGeom prst="ellipse">
            <a:avLst/>
          </a:prstGeom>
          <a:solidFill>
            <a:schemeClr val="accent6"/>
          </a:solidFill>
          <a:ln w="6350" cap="flat" cmpd="sng" algn="ctr">
            <a:solidFill>
              <a:schemeClr val="accent6"/>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6" name="Oval 5">
            <a:extLst>
              <a:ext uri="{FF2B5EF4-FFF2-40B4-BE49-F238E27FC236}">
                <a16:creationId xmlns:a16="http://schemas.microsoft.com/office/drawing/2014/main" id="{FA262710-8155-54EF-2EEA-4A2A7A52E6E2}"/>
              </a:ext>
            </a:extLst>
          </p:cNvPr>
          <p:cNvSpPr/>
          <p:nvPr/>
        </p:nvSpPr>
        <p:spPr>
          <a:xfrm>
            <a:off x="3035315" y="5100207"/>
            <a:ext cx="108000" cy="108000"/>
          </a:xfrm>
          <a:prstGeom prst="ellipse">
            <a:avLst/>
          </a:prstGeom>
          <a:solidFill>
            <a:schemeClr val="accent6"/>
          </a:solidFill>
          <a:ln w="6350" cap="flat" cmpd="sng" algn="ctr">
            <a:solidFill>
              <a:schemeClr val="accent6"/>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sp>
        <p:nvSpPr>
          <p:cNvPr id="8" name="Oval 7">
            <a:extLst>
              <a:ext uri="{FF2B5EF4-FFF2-40B4-BE49-F238E27FC236}">
                <a16:creationId xmlns:a16="http://schemas.microsoft.com/office/drawing/2014/main" id="{C5B49E95-0419-ADCC-F076-10685ECCE685}"/>
              </a:ext>
            </a:extLst>
          </p:cNvPr>
          <p:cNvSpPr/>
          <p:nvPr/>
        </p:nvSpPr>
        <p:spPr>
          <a:xfrm>
            <a:off x="4824513" y="3108613"/>
            <a:ext cx="108000" cy="108000"/>
          </a:xfrm>
          <a:prstGeom prst="ellipse">
            <a:avLst/>
          </a:prstGeom>
          <a:solidFill>
            <a:schemeClr val="accent6"/>
          </a:solidFill>
          <a:ln w="6350" cap="flat" cmpd="sng" algn="ctr">
            <a:solidFill>
              <a:schemeClr val="accent6"/>
            </a:solidFill>
            <a:prstDash val="solid"/>
          </a:ln>
          <a:effectLst/>
        </p:spPr>
        <p:txBody>
          <a:bodyPr rtlCol="0" anchor="ctr"/>
          <a:lstStyle/>
          <a:p>
            <a:pPr marL="0" marR="0" lvl="0" indent="0" algn="ctr" defTabSz="124918" eaLnBrk="1" fontAlgn="auto" latinLnBrk="0" hangingPunct="1">
              <a:lnSpc>
                <a:spcPct val="100000"/>
              </a:lnSpc>
              <a:spcBef>
                <a:spcPts val="258"/>
              </a:spcBef>
              <a:spcAft>
                <a:spcPts val="0"/>
              </a:spcAft>
              <a:buClrTx/>
              <a:buSzTx/>
              <a:buFontTx/>
              <a:buNone/>
              <a:tabLst/>
              <a:defRPr/>
            </a:pPr>
            <a:endParaRPr kumimoji="0" lang="en-GB" sz="983" b="0" i="0" u="none" strike="noStrike" kern="0" cap="none" spc="0" normalizeH="0" baseline="0" dirty="0">
              <a:ln>
                <a:noFill/>
              </a:ln>
              <a:solidFill>
                <a:srgbClr val="FFFFFF"/>
              </a:solidFill>
              <a:effectLst/>
              <a:uLnTx/>
              <a:uFillTx/>
              <a:latin typeface="+mj-lt"/>
              <a:ea typeface="+mn-ea"/>
              <a:cs typeface="+mn-cs"/>
            </a:endParaRPr>
          </a:p>
        </p:txBody>
      </p:sp>
      <p:cxnSp>
        <p:nvCxnSpPr>
          <p:cNvPr id="9" name="Straight Connector 8">
            <a:extLst>
              <a:ext uri="{FF2B5EF4-FFF2-40B4-BE49-F238E27FC236}">
                <a16:creationId xmlns:a16="http://schemas.microsoft.com/office/drawing/2014/main" id="{6E805E0F-D1E7-054E-EB36-95E892C24A2B}"/>
              </a:ext>
            </a:extLst>
          </p:cNvPr>
          <p:cNvCxnSpPr>
            <a:cxnSpLocks/>
            <a:stCxn id="2" idx="2"/>
            <a:endCxn id="28" idx="3"/>
          </p:cNvCxnSpPr>
          <p:nvPr/>
        </p:nvCxnSpPr>
        <p:spPr>
          <a:xfrm flipH="1" flipV="1">
            <a:off x="2444983" y="3537329"/>
            <a:ext cx="832117" cy="619103"/>
          </a:xfrm>
          <a:prstGeom prst="line">
            <a:avLst/>
          </a:prstGeom>
          <a:noFill/>
          <a:ln w="6350" cap="flat" cmpd="sng" algn="ctr">
            <a:solidFill>
              <a:schemeClr val="accent6"/>
            </a:solidFill>
            <a:prstDash val="solid"/>
          </a:ln>
          <a:effectLst/>
        </p:spPr>
      </p:cxnSp>
      <p:cxnSp>
        <p:nvCxnSpPr>
          <p:cNvPr id="21" name="Straight Connector 20">
            <a:extLst>
              <a:ext uri="{FF2B5EF4-FFF2-40B4-BE49-F238E27FC236}">
                <a16:creationId xmlns:a16="http://schemas.microsoft.com/office/drawing/2014/main" id="{6DE3C172-0284-74F4-847F-8F54FDAE0C9B}"/>
              </a:ext>
            </a:extLst>
          </p:cNvPr>
          <p:cNvCxnSpPr>
            <a:cxnSpLocks/>
            <a:stCxn id="1183" idx="3"/>
          </p:cNvCxnSpPr>
          <p:nvPr/>
        </p:nvCxnSpPr>
        <p:spPr>
          <a:xfrm flipH="1" flipV="1">
            <a:off x="3088302" y="5207326"/>
            <a:ext cx="202305" cy="595714"/>
          </a:xfrm>
          <a:prstGeom prst="line">
            <a:avLst/>
          </a:prstGeom>
          <a:noFill/>
          <a:ln w="6350" cap="flat" cmpd="sng" algn="ctr">
            <a:solidFill>
              <a:schemeClr val="accent6"/>
            </a:solidFill>
            <a:prstDash val="solid"/>
          </a:ln>
          <a:effectLst/>
        </p:spPr>
      </p:cxnSp>
      <p:cxnSp>
        <p:nvCxnSpPr>
          <p:cNvPr id="22" name="Straight Connector 21">
            <a:extLst>
              <a:ext uri="{FF2B5EF4-FFF2-40B4-BE49-F238E27FC236}">
                <a16:creationId xmlns:a16="http://schemas.microsoft.com/office/drawing/2014/main" id="{72437E8B-B117-7CFA-63F0-6A540503F081}"/>
              </a:ext>
            </a:extLst>
          </p:cNvPr>
          <p:cNvCxnSpPr>
            <a:cxnSpLocks/>
            <a:stCxn id="8" idx="1"/>
            <a:endCxn id="1174" idx="3"/>
          </p:cNvCxnSpPr>
          <p:nvPr/>
        </p:nvCxnSpPr>
        <p:spPr>
          <a:xfrm flipH="1" flipV="1">
            <a:off x="3794077" y="1977164"/>
            <a:ext cx="1046252" cy="1147265"/>
          </a:xfrm>
          <a:prstGeom prst="line">
            <a:avLst/>
          </a:prstGeom>
          <a:noFill/>
          <a:ln w="6350" cap="flat" cmpd="sng" algn="ctr">
            <a:solidFill>
              <a:schemeClr val="accent6"/>
            </a:solidFill>
            <a:prstDash val="solid"/>
          </a:ln>
          <a:effectLst/>
        </p:spPr>
      </p:cxnSp>
      <p:cxnSp>
        <p:nvCxnSpPr>
          <p:cNvPr id="23" name="Straight Connector 22">
            <a:extLst>
              <a:ext uri="{FF2B5EF4-FFF2-40B4-BE49-F238E27FC236}">
                <a16:creationId xmlns:a16="http://schemas.microsoft.com/office/drawing/2014/main" id="{A6D0CC3D-262C-EBB6-95E7-0FEE15776F50}"/>
              </a:ext>
            </a:extLst>
          </p:cNvPr>
          <p:cNvCxnSpPr>
            <a:cxnSpLocks/>
            <a:stCxn id="4" idx="0"/>
            <a:endCxn id="1178" idx="3"/>
          </p:cNvCxnSpPr>
          <p:nvPr/>
        </p:nvCxnSpPr>
        <p:spPr>
          <a:xfrm flipH="1" flipV="1">
            <a:off x="3796796" y="2802822"/>
            <a:ext cx="164726" cy="1204912"/>
          </a:xfrm>
          <a:prstGeom prst="line">
            <a:avLst/>
          </a:prstGeom>
          <a:noFill/>
          <a:ln w="6350" cap="flat" cmpd="sng" algn="ctr">
            <a:solidFill>
              <a:schemeClr val="accent6"/>
            </a:solidFill>
            <a:prstDash val="solid"/>
          </a:ln>
          <a:effectLst/>
        </p:spPr>
      </p:cxnSp>
      <p:cxnSp>
        <p:nvCxnSpPr>
          <p:cNvPr id="24" name="Straight Connector 23">
            <a:extLst>
              <a:ext uri="{FF2B5EF4-FFF2-40B4-BE49-F238E27FC236}">
                <a16:creationId xmlns:a16="http://schemas.microsoft.com/office/drawing/2014/main" id="{E8D423AD-E381-5948-B056-67057026B370}"/>
              </a:ext>
            </a:extLst>
          </p:cNvPr>
          <p:cNvCxnSpPr>
            <a:cxnSpLocks/>
            <a:stCxn id="5" idx="6"/>
            <a:endCxn id="1151" idx="3"/>
          </p:cNvCxnSpPr>
          <p:nvPr/>
        </p:nvCxnSpPr>
        <p:spPr>
          <a:xfrm flipV="1">
            <a:off x="3539367" y="3969942"/>
            <a:ext cx="2058853" cy="487838"/>
          </a:xfrm>
          <a:prstGeom prst="line">
            <a:avLst/>
          </a:prstGeom>
          <a:noFill/>
          <a:ln w="6350" cap="flat" cmpd="sng" algn="ctr">
            <a:solidFill>
              <a:schemeClr val="accent6"/>
            </a:solidFill>
            <a:prstDash val="solid"/>
          </a:ln>
          <a:effectLst/>
        </p:spPr>
      </p:cxnSp>
      <p:grpSp>
        <p:nvGrpSpPr>
          <p:cNvPr id="26" name="Group_45427.6002083333001401">
            <a:extLst>
              <a:ext uri="{FF2B5EF4-FFF2-40B4-BE49-F238E27FC236}">
                <a16:creationId xmlns:a16="http://schemas.microsoft.com/office/drawing/2014/main" id="{4B95FE61-00A4-786E-B528-F0F40AE1D840}"/>
              </a:ext>
            </a:extLst>
          </p:cNvPr>
          <p:cNvGrpSpPr/>
          <p:nvPr/>
        </p:nvGrpSpPr>
        <p:grpSpPr>
          <a:xfrm>
            <a:off x="963707" y="1595455"/>
            <a:ext cx="1481276" cy="3883747"/>
            <a:chOff x="999481" y="1684927"/>
            <a:chExt cx="1481276" cy="3883747"/>
          </a:xfrm>
        </p:grpSpPr>
        <p:sp>
          <p:nvSpPr>
            <p:cNvPr id="28" name="Arrow: Pentagon 27">
              <a:extLst>
                <a:ext uri="{FF2B5EF4-FFF2-40B4-BE49-F238E27FC236}">
                  <a16:creationId xmlns:a16="http://schemas.microsoft.com/office/drawing/2014/main" id="{C9B24046-4999-65E9-82D7-55D422444D8D}"/>
                </a:ext>
              </a:extLst>
            </p:cNvPr>
            <p:cNvSpPr/>
            <p:nvPr/>
          </p:nvSpPr>
          <p:spPr>
            <a:xfrm>
              <a:off x="999602" y="1684927"/>
              <a:ext cx="1481155" cy="3883747"/>
            </a:xfrm>
            <a:prstGeom prst="homePlate">
              <a:avLst>
                <a:gd name="adj" fmla="val 8182"/>
              </a:avLst>
            </a:prstGeom>
            <a:solidFill>
              <a:schemeClr val="bg1"/>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tlCol="0" anchor="t"/>
            <a:lstStyle/>
            <a:p>
              <a:r>
                <a:rPr lang="en-GB" sz="1000" b="1" dirty="0">
                  <a:solidFill>
                    <a:schemeClr val="accent6"/>
                  </a:solidFill>
                </a:rPr>
                <a:t>London</a:t>
              </a:r>
            </a:p>
          </p:txBody>
        </p:sp>
        <p:grpSp>
          <p:nvGrpSpPr>
            <p:cNvPr id="30" name="Group_45000.0295717593026379">
              <a:extLst>
                <a:ext uri="{FF2B5EF4-FFF2-40B4-BE49-F238E27FC236}">
                  <a16:creationId xmlns:a16="http://schemas.microsoft.com/office/drawing/2014/main" id="{5BFA8E59-2968-1B64-022C-5D340DB52651}"/>
                </a:ext>
              </a:extLst>
            </p:cNvPr>
            <p:cNvGrpSpPr/>
            <p:nvPr/>
          </p:nvGrpSpPr>
          <p:grpSpPr>
            <a:xfrm>
              <a:off x="999481" y="1916714"/>
              <a:ext cx="1272486" cy="3610685"/>
              <a:chOff x="677213" y="7083909"/>
              <a:chExt cx="1272486" cy="3610685"/>
            </a:xfrm>
          </p:grpSpPr>
          <p:grpSp>
            <p:nvGrpSpPr>
              <p:cNvPr id="31" name="Group 30">
                <a:extLst>
                  <a:ext uri="{FF2B5EF4-FFF2-40B4-BE49-F238E27FC236}">
                    <a16:creationId xmlns:a16="http://schemas.microsoft.com/office/drawing/2014/main" id="{C5D35269-532A-B7E1-3BC4-442C987516D7}"/>
                  </a:ext>
                </a:extLst>
              </p:cNvPr>
              <p:cNvGrpSpPr/>
              <p:nvPr/>
            </p:nvGrpSpPr>
            <p:grpSpPr>
              <a:xfrm>
                <a:off x="677213" y="9540457"/>
                <a:ext cx="1272486" cy="540000"/>
                <a:chOff x="677213" y="9540457"/>
                <a:chExt cx="1272486" cy="540000"/>
              </a:xfrm>
            </p:grpSpPr>
            <p:sp>
              <p:nvSpPr>
                <p:cNvPr id="1148" name="Text Placeholder 3">
                  <a:extLst>
                    <a:ext uri="{FF2B5EF4-FFF2-40B4-BE49-F238E27FC236}">
                      <a16:creationId xmlns:a16="http://schemas.microsoft.com/office/drawing/2014/main" id="{8BA6C3B0-9BE5-F464-19EA-00625CBAAF62}"/>
                    </a:ext>
                  </a:extLst>
                </p:cNvPr>
                <p:cNvSpPr txBox="1">
                  <a:spLocks/>
                </p:cNvSpPr>
                <p:nvPr/>
              </p:nvSpPr>
              <p:spPr>
                <a:xfrm>
                  <a:off x="677213" y="9720457"/>
                  <a:ext cx="875686"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Boaz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Moselle</a:t>
                  </a:r>
                </a:p>
              </p:txBody>
            </p:sp>
            <p:pic>
              <p:nvPicPr>
                <p:cNvPr id="1149" name="Picture 1148">
                  <a:extLst>
                    <a:ext uri="{FF2B5EF4-FFF2-40B4-BE49-F238E27FC236}">
                      <a16:creationId xmlns:a16="http://schemas.microsoft.com/office/drawing/2014/main" id="{1AB86B85-E61A-0C96-01A6-24BB1F773DC9}"/>
                    </a:ext>
                  </a:extLst>
                </p:cNvPr>
                <p:cNvPicPr>
                  <a:picLocks noChangeAspect="1"/>
                </p:cNvPicPr>
                <p:nvPr/>
              </p:nvPicPr>
              <p:blipFill rotWithShape="1">
                <a:blip r:embed="rId17">
                  <a:extLst>
                    <a:ext uri="{28A0092B-C50C-407E-A947-70E740481C1C}">
                      <a14:useLocalDpi xmlns:a14="http://schemas.microsoft.com/office/drawing/2010/main"/>
                    </a:ext>
                  </a:extLst>
                </a:blip>
                <a:srcRect l="20696" r="19259" b="28426"/>
                <a:stretch/>
              </p:blipFill>
              <p:spPr>
                <a:xfrm>
                  <a:off x="1547252" y="9540457"/>
                  <a:ext cx="402447" cy="540000"/>
                </a:xfrm>
                <a:prstGeom prst="rect">
                  <a:avLst/>
                </a:prstGeom>
                <a:effectLst>
                  <a:outerShdw blurRad="50800" dist="38100" dir="2700000" algn="tl" rotWithShape="0">
                    <a:prstClr val="black">
                      <a:alpha val="40000"/>
                    </a:prstClr>
                  </a:outerShdw>
                </a:effectLst>
              </p:spPr>
            </p:pic>
          </p:grpSp>
          <p:grpSp>
            <p:nvGrpSpPr>
              <p:cNvPr id="1120" name="Group 1119">
                <a:extLst>
                  <a:ext uri="{FF2B5EF4-FFF2-40B4-BE49-F238E27FC236}">
                    <a16:creationId xmlns:a16="http://schemas.microsoft.com/office/drawing/2014/main" id="{BD7F22A3-F552-5936-4577-5CCEF2512529}"/>
                  </a:ext>
                </a:extLst>
              </p:cNvPr>
              <p:cNvGrpSpPr/>
              <p:nvPr/>
            </p:nvGrpSpPr>
            <p:grpSpPr>
              <a:xfrm>
                <a:off x="677213" y="10154594"/>
                <a:ext cx="1272486" cy="540000"/>
                <a:chOff x="677213" y="10154594"/>
                <a:chExt cx="1272486" cy="540000"/>
              </a:xfrm>
            </p:grpSpPr>
            <p:sp>
              <p:nvSpPr>
                <p:cNvPr id="1140" name="Text Placeholder 3">
                  <a:extLst>
                    <a:ext uri="{FF2B5EF4-FFF2-40B4-BE49-F238E27FC236}">
                      <a16:creationId xmlns:a16="http://schemas.microsoft.com/office/drawing/2014/main" id="{2D0740B0-3E8C-682E-4C4B-AD8E18DEE57E}"/>
                    </a:ext>
                  </a:extLst>
                </p:cNvPr>
                <p:cNvSpPr txBox="1">
                  <a:spLocks/>
                </p:cNvSpPr>
                <p:nvPr/>
              </p:nvSpPr>
              <p:spPr>
                <a:xfrm>
                  <a:off x="677213" y="10334594"/>
                  <a:ext cx="875686"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Lorenzo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err="1">
                      <a:ln>
                        <a:noFill/>
                      </a:ln>
                      <a:solidFill>
                        <a:srgbClr val="000000"/>
                      </a:solidFill>
                      <a:effectLst/>
                      <a:uLnTx/>
                      <a:uFillTx/>
                      <a:latin typeface="+mj-lt"/>
                      <a:ea typeface="+mn-ea"/>
                      <a:cs typeface="+mn-cs"/>
                    </a:rPr>
                    <a:t>Coppi</a:t>
                  </a:r>
                  <a:endParaRPr kumimoji="0" lang="en-GB" sz="1100" b="1" i="0" u="none" strike="noStrike" kern="1200" cap="none" spc="0" normalizeH="0" baseline="0" dirty="0">
                    <a:ln>
                      <a:noFill/>
                    </a:ln>
                    <a:solidFill>
                      <a:srgbClr val="000000"/>
                    </a:solidFill>
                    <a:effectLst/>
                    <a:uLnTx/>
                    <a:uFillTx/>
                    <a:latin typeface="+mj-lt"/>
                    <a:ea typeface="+mn-ea"/>
                    <a:cs typeface="+mn-cs"/>
                  </a:endParaRPr>
                </a:p>
              </p:txBody>
            </p:sp>
            <p:pic>
              <p:nvPicPr>
                <p:cNvPr id="1147" name="Picture 1146">
                  <a:extLst>
                    <a:ext uri="{FF2B5EF4-FFF2-40B4-BE49-F238E27FC236}">
                      <a16:creationId xmlns:a16="http://schemas.microsoft.com/office/drawing/2014/main" id="{E3A34688-E42C-0154-0E34-9E04F97D7EA8}"/>
                    </a:ext>
                  </a:extLst>
                </p:cNvPr>
                <p:cNvPicPr>
                  <a:picLocks noChangeAspect="1"/>
                </p:cNvPicPr>
                <p:nvPr/>
              </p:nvPicPr>
              <p:blipFill rotWithShape="1">
                <a:blip r:embed="rId18">
                  <a:extLst>
                    <a:ext uri="{28A0092B-C50C-407E-A947-70E740481C1C}">
                      <a14:useLocalDpi xmlns:a14="http://schemas.microsoft.com/office/drawing/2010/main"/>
                    </a:ext>
                  </a:extLst>
                </a:blip>
                <a:srcRect l="23888" t="9551" r="28788" b="32486"/>
                <a:stretch/>
              </p:blipFill>
              <p:spPr>
                <a:xfrm>
                  <a:off x="1549298" y="10154594"/>
                  <a:ext cx="400401" cy="540000"/>
                </a:xfrm>
                <a:prstGeom prst="rect">
                  <a:avLst/>
                </a:prstGeom>
                <a:effectLst>
                  <a:outerShdw blurRad="50800" dist="38100" dir="2700000" algn="tl" rotWithShape="0">
                    <a:prstClr val="black">
                      <a:alpha val="40000"/>
                    </a:prstClr>
                  </a:outerShdw>
                </a:effectLst>
              </p:spPr>
            </p:pic>
          </p:grpSp>
          <p:grpSp>
            <p:nvGrpSpPr>
              <p:cNvPr id="1121" name="Group 1120">
                <a:extLst>
                  <a:ext uri="{FF2B5EF4-FFF2-40B4-BE49-F238E27FC236}">
                    <a16:creationId xmlns:a16="http://schemas.microsoft.com/office/drawing/2014/main" id="{1064C565-1304-92B3-5490-13BB06F1EE8B}"/>
                  </a:ext>
                </a:extLst>
              </p:cNvPr>
              <p:cNvGrpSpPr/>
              <p:nvPr/>
            </p:nvGrpSpPr>
            <p:grpSpPr>
              <a:xfrm>
                <a:off x="677213" y="7083909"/>
                <a:ext cx="1272486" cy="540000"/>
                <a:chOff x="677213" y="7083909"/>
                <a:chExt cx="1272486" cy="540000"/>
              </a:xfrm>
            </p:grpSpPr>
            <p:sp>
              <p:nvSpPr>
                <p:cNvPr id="1138" name="Text Placeholder 3">
                  <a:extLst>
                    <a:ext uri="{FF2B5EF4-FFF2-40B4-BE49-F238E27FC236}">
                      <a16:creationId xmlns:a16="http://schemas.microsoft.com/office/drawing/2014/main" id="{5925EDD6-EDE2-1805-9EA9-AC41DCA809B0}"/>
                    </a:ext>
                  </a:extLst>
                </p:cNvPr>
                <p:cNvSpPr txBox="1">
                  <a:spLocks/>
                </p:cNvSpPr>
                <p:nvPr/>
              </p:nvSpPr>
              <p:spPr>
                <a:xfrm>
                  <a:off x="677213" y="7263909"/>
                  <a:ext cx="875686"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Jason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Mann</a:t>
                  </a:r>
                </a:p>
              </p:txBody>
            </p:sp>
            <p:pic>
              <p:nvPicPr>
                <p:cNvPr id="1139" name="Picture 1138">
                  <a:extLst>
                    <a:ext uri="{FF2B5EF4-FFF2-40B4-BE49-F238E27FC236}">
                      <a16:creationId xmlns:a16="http://schemas.microsoft.com/office/drawing/2014/main" id="{0A3ECA67-0F56-67C0-969F-6ADF68A2F13D}"/>
                    </a:ext>
                  </a:extLst>
                </p:cNvPr>
                <p:cNvPicPr>
                  <a:picLocks noChangeAspect="1"/>
                </p:cNvPicPr>
                <p:nvPr/>
              </p:nvPicPr>
              <p:blipFill rotWithShape="1">
                <a:blip r:embed="rId19">
                  <a:extLst>
                    <a:ext uri="{28A0092B-C50C-407E-A947-70E740481C1C}">
                      <a14:useLocalDpi xmlns:a14="http://schemas.microsoft.com/office/drawing/2010/main"/>
                    </a:ext>
                  </a:extLst>
                </a:blip>
                <a:srcRect l="11496" r="14807"/>
                <a:stretch/>
              </p:blipFill>
              <p:spPr>
                <a:xfrm>
                  <a:off x="1551735" y="7083909"/>
                  <a:ext cx="397964" cy="540000"/>
                </a:xfrm>
                <a:prstGeom prst="rect">
                  <a:avLst/>
                </a:prstGeom>
                <a:effectLst>
                  <a:outerShdw blurRad="50800" dist="38100" dir="2700000" algn="tl" rotWithShape="0">
                    <a:prstClr val="black">
                      <a:alpha val="40000"/>
                    </a:prstClr>
                  </a:outerShdw>
                </a:effectLst>
              </p:spPr>
            </p:pic>
          </p:grpSp>
          <p:grpSp>
            <p:nvGrpSpPr>
              <p:cNvPr id="1126" name="Group 1125">
                <a:extLst>
                  <a:ext uri="{FF2B5EF4-FFF2-40B4-BE49-F238E27FC236}">
                    <a16:creationId xmlns:a16="http://schemas.microsoft.com/office/drawing/2014/main" id="{036D4F05-0221-950B-6D04-2BC93C4FE2A1}"/>
                  </a:ext>
                </a:extLst>
              </p:cNvPr>
              <p:cNvGrpSpPr/>
              <p:nvPr/>
            </p:nvGrpSpPr>
            <p:grpSpPr>
              <a:xfrm>
                <a:off x="677213" y="8312183"/>
                <a:ext cx="1272486" cy="540000"/>
                <a:chOff x="677213" y="8312183"/>
                <a:chExt cx="1272486" cy="540000"/>
              </a:xfrm>
            </p:grpSpPr>
            <p:sp>
              <p:nvSpPr>
                <p:cNvPr id="1136" name="Text Placeholder 3">
                  <a:extLst>
                    <a:ext uri="{FF2B5EF4-FFF2-40B4-BE49-F238E27FC236}">
                      <a16:creationId xmlns:a16="http://schemas.microsoft.com/office/drawing/2014/main" id="{F7AAC427-47A1-30F0-4217-60C40A951895}"/>
                    </a:ext>
                  </a:extLst>
                </p:cNvPr>
                <p:cNvSpPr txBox="1">
                  <a:spLocks/>
                </p:cNvSpPr>
                <p:nvPr/>
              </p:nvSpPr>
              <p:spPr>
                <a:xfrm>
                  <a:off x="677213" y="8492183"/>
                  <a:ext cx="875686"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Nicholas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Brooks</a:t>
                  </a:r>
                </a:p>
              </p:txBody>
            </p:sp>
            <p:pic>
              <p:nvPicPr>
                <p:cNvPr id="1137" name="Picture 1136">
                  <a:extLst>
                    <a:ext uri="{FF2B5EF4-FFF2-40B4-BE49-F238E27FC236}">
                      <a16:creationId xmlns:a16="http://schemas.microsoft.com/office/drawing/2014/main" id="{085372E6-36BF-DF3A-04E0-FF0914FCA8E5}"/>
                    </a:ext>
                  </a:extLst>
                </p:cNvPr>
                <p:cNvPicPr>
                  <a:picLocks noChangeAspect="1"/>
                </p:cNvPicPr>
                <p:nvPr/>
              </p:nvPicPr>
              <p:blipFill rotWithShape="1">
                <a:blip r:embed="rId20">
                  <a:extLst>
                    <a:ext uri="{28A0092B-C50C-407E-A947-70E740481C1C}">
                      <a14:useLocalDpi xmlns:a14="http://schemas.microsoft.com/office/drawing/2010/main"/>
                    </a:ext>
                  </a:extLst>
                </a:blip>
                <a:srcRect l="7307" r="18545"/>
                <a:stretch/>
              </p:blipFill>
              <p:spPr>
                <a:xfrm>
                  <a:off x="1549299" y="8312183"/>
                  <a:ext cx="400400" cy="540000"/>
                </a:xfrm>
                <a:prstGeom prst="rect">
                  <a:avLst/>
                </a:prstGeom>
                <a:effectLst>
                  <a:outerShdw blurRad="50800" dist="38100" dir="2700000" algn="tl" rotWithShape="0">
                    <a:prstClr val="black">
                      <a:alpha val="40000"/>
                    </a:prstClr>
                  </a:outerShdw>
                </a:effectLst>
              </p:spPr>
            </p:pic>
          </p:grpSp>
          <p:grpSp>
            <p:nvGrpSpPr>
              <p:cNvPr id="1128" name="Group 1127">
                <a:extLst>
                  <a:ext uri="{FF2B5EF4-FFF2-40B4-BE49-F238E27FC236}">
                    <a16:creationId xmlns:a16="http://schemas.microsoft.com/office/drawing/2014/main" id="{CD93A293-4586-97BA-745C-6CC8F94B28F8}"/>
                  </a:ext>
                </a:extLst>
              </p:cNvPr>
              <p:cNvGrpSpPr/>
              <p:nvPr/>
            </p:nvGrpSpPr>
            <p:grpSpPr>
              <a:xfrm>
                <a:off x="677213" y="7698046"/>
                <a:ext cx="1272486" cy="540000"/>
                <a:chOff x="677213" y="7698046"/>
                <a:chExt cx="1272486" cy="540000"/>
              </a:xfrm>
            </p:grpSpPr>
            <p:sp>
              <p:nvSpPr>
                <p:cNvPr id="1133" name="Text Placeholder 3">
                  <a:extLst>
                    <a:ext uri="{FF2B5EF4-FFF2-40B4-BE49-F238E27FC236}">
                      <a16:creationId xmlns:a16="http://schemas.microsoft.com/office/drawing/2014/main" id="{45AFBD68-CAEA-B492-F75B-06AFAF76B084}"/>
                    </a:ext>
                  </a:extLst>
                </p:cNvPr>
                <p:cNvSpPr txBox="1">
                  <a:spLocks/>
                </p:cNvSpPr>
                <p:nvPr/>
              </p:nvSpPr>
              <p:spPr>
                <a:xfrm>
                  <a:off x="677213" y="7878046"/>
                  <a:ext cx="875686"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Martina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err="1">
                      <a:ln>
                        <a:noFill/>
                      </a:ln>
                      <a:solidFill>
                        <a:srgbClr val="000000"/>
                      </a:solidFill>
                      <a:effectLst/>
                      <a:uLnTx/>
                      <a:uFillTx/>
                      <a:latin typeface="+mj-lt"/>
                      <a:ea typeface="+mn-ea"/>
                      <a:cs typeface="+mn-cs"/>
                    </a:rPr>
                    <a:t>Lindovska</a:t>
                  </a:r>
                  <a:endParaRPr kumimoji="0" lang="en-GB" sz="1100" b="1" i="0" u="none" strike="noStrike" kern="1200" cap="none" spc="0" normalizeH="0" baseline="0" dirty="0">
                    <a:ln>
                      <a:noFill/>
                    </a:ln>
                    <a:solidFill>
                      <a:srgbClr val="000000"/>
                    </a:solidFill>
                    <a:effectLst/>
                    <a:uLnTx/>
                    <a:uFillTx/>
                    <a:latin typeface="+mj-lt"/>
                    <a:ea typeface="+mn-ea"/>
                    <a:cs typeface="+mn-cs"/>
                  </a:endParaRPr>
                </a:p>
              </p:txBody>
            </p:sp>
            <p:pic>
              <p:nvPicPr>
                <p:cNvPr id="1134" name="Picture 1133">
                  <a:extLst>
                    <a:ext uri="{FF2B5EF4-FFF2-40B4-BE49-F238E27FC236}">
                      <a16:creationId xmlns:a16="http://schemas.microsoft.com/office/drawing/2014/main" id="{62F66981-EFEE-BACF-83A6-2979C7F2AD5D}"/>
                    </a:ext>
                  </a:extLst>
                </p:cNvPr>
                <p:cNvPicPr>
                  <a:picLocks noChangeAspect="1"/>
                </p:cNvPicPr>
                <p:nvPr/>
              </p:nvPicPr>
              <p:blipFill rotWithShape="1">
                <a:blip r:embed="rId21">
                  <a:extLst>
                    <a:ext uri="{28A0092B-C50C-407E-A947-70E740481C1C}">
                      <a14:useLocalDpi xmlns:a14="http://schemas.microsoft.com/office/drawing/2010/main"/>
                    </a:ext>
                  </a:extLst>
                </a:blip>
                <a:srcRect l="15222" r="10630"/>
                <a:stretch/>
              </p:blipFill>
              <p:spPr>
                <a:xfrm>
                  <a:off x="1549299" y="7698046"/>
                  <a:ext cx="400400" cy="540000"/>
                </a:xfrm>
                <a:prstGeom prst="rect">
                  <a:avLst/>
                </a:prstGeom>
                <a:effectLst>
                  <a:outerShdw blurRad="50800" dist="38100" dir="2700000" algn="tl" rotWithShape="0">
                    <a:prstClr val="black">
                      <a:alpha val="40000"/>
                    </a:prstClr>
                  </a:outerShdw>
                </a:effectLst>
              </p:spPr>
            </p:pic>
          </p:grpSp>
          <p:grpSp>
            <p:nvGrpSpPr>
              <p:cNvPr id="1129" name="Group 1128">
                <a:extLst>
                  <a:ext uri="{FF2B5EF4-FFF2-40B4-BE49-F238E27FC236}">
                    <a16:creationId xmlns:a16="http://schemas.microsoft.com/office/drawing/2014/main" id="{1D65BCD5-545C-0C18-4CB2-684DDEF55A5C}"/>
                  </a:ext>
                </a:extLst>
              </p:cNvPr>
              <p:cNvGrpSpPr/>
              <p:nvPr/>
            </p:nvGrpSpPr>
            <p:grpSpPr>
              <a:xfrm>
                <a:off x="677213" y="8926320"/>
                <a:ext cx="1272486" cy="540000"/>
                <a:chOff x="677213" y="8926320"/>
                <a:chExt cx="1272486" cy="540000"/>
              </a:xfrm>
            </p:grpSpPr>
            <p:sp>
              <p:nvSpPr>
                <p:cNvPr id="1130" name="Text Placeholder 3">
                  <a:extLst>
                    <a:ext uri="{FF2B5EF4-FFF2-40B4-BE49-F238E27FC236}">
                      <a16:creationId xmlns:a16="http://schemas.microsoft.com/office/drawing/2014/main" id="{DF22D347-1A94-565B-D967-8513603E60AB}"/>
                    </a:ext>
                  </a:extLst>
                </p:cNvPr>
                <p:cNvSpPr txBox="1">
                  <a:spLocks/>
                </p:cNvSpPr>
                <p:nvPr/>
              </p:nvSpPr>
              <p:spPr>
                <a:xfrm>
                  <a:off x="677213" y="9106320"/>
                  <a:ext cx="875686"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err="1">
                      <a:ln>
                        <a:noFill/>
                      </a:ln>
                      <a:solidFill>
                        <a:srgbClr val="000000"/>
                      </a:solidFill>
                      <a:effectLst/>
                      <a:uLnTx/>
                      <a:uFillTx/>
                      <a:latin typeface="+mj-lt"/>
                      <a:ea typeface="+mn-ea"/>
                      <a:cs typeface="+mn-cs"/>
                    </a:rPr>
                    <a:t>Ljubo</a:t>
                  </a:r>
                  <a:r>
                    <a:rPr kumimoji="0" lang="en-GB" sz="1100" b="1" i="0" u="none" strike="noStrike" kern="1200" cap="none" spc="0" normalizeH="0" baseline="0" dirty="0">
                      <a:ln>
                        <a:noFill/>
                      </a:ln>
                      <a:solidFill>
                        <a:srgbClr val="000000"/>
                      </a:solidFill>
                      <a:effectLst/>
                      <a:uLnTx/>
                      <a:uFillTx/>
                      <a:latin typeface="+mj-lt"/>
                      <a:ea typeface="+mn-ea"/>
                      <a:cs typeface="+mn-cs"/>
                    </a:rPr>
                    <a:t>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err="1">
                      <a:ln>
                        <a:noFill/>
                      </a:ln>
                      <a:solidFill>
                        <a:srgbClr val="000000"/>
                      </a:solidFill>
                      <a:effectLst/>
                      <a:uLnTx/>
                      <a:uFillTx/>
                      <a:latin typeface="+mj-lt"/>
                      <a:ea typeface="+mn-ea"/>
                      <a:cs typeface="+mn-cs"/>
                    </a:rPr>
                    <a:t>Mitrasevic</a:t>
                  </a:r>
                  <a:endParaRPr kumimoji="0" lang="en-GB" sz="1100" b="1" i="0" u="none" strike="noStrike" kern="1200" cap="none" spc="0" normalizeH="0" baseline="0" dirty="0">
                    <a:ln>
                      <a:noFill/>
                    </a:ln>
                    <a:solidFill>
                      <a:srgbClr val="000000"/>
                    </a:solidFill>
                    <a:effectLst/>
                    <a:uLnTx/>
                    <a:uFillTx/>
                    <a:latin typeface="+mj-lt"/>
                    <a:ea typeface="+mn-ea"/>
                    <a:cs typeface="+mn-cs"/>
                  </a:endParaRPr>
                </a:p>
              </p:txBody>
            </p:sp>
            <p:pic>
              <p:nvPicPr>
                <p:cNvPr id="1131" name="Picture 2" descr="Getting a head start on RIIO-ED2">
                  <a:hlinkClick r:id="rId22"/>
                  <a:extLst>
                    <a:ext uri="{FF2B5EF4-FFF2-40B4-BE49-F238E27FC236}">
                      <a16:creationId xmlns:a16="http://schemas.microsoft.com/office/drawing/2014/main" id="{9EA8D434-3AFA-DFB8-D067-B9978036AA70}"/>
                    </a:ext>
                  </a:extLst>
                </p:cNvPr>
                <p:cNvPicPr>
                  <a:picLocks noChangeAspect="1" noChangeArrowheads="1"/>
                </p:cNvPicPr>
                <p:nvPr/>
              </p:nvPicPr>
              <p:blipFill rotWithShape="1">
                <a:blip r:embed="rId23">
                  <a:extLst>
                    <a:ext uri="{28A0092B-C50C-407E-A947-70E740481C1C}">
                      <a14:useLocalDpi xmlns:a14="http://schemas.microsoft.com/office/drawing/2010/main"/>
                    </a:ext>
                  </a:extLst>
                </a:blip>
                <a:srcRect l="14332" t="1105" r="18249" b="10425"/>
                <a:stretch/>
              </p:blipFill>
              <p:spPr bwMode="auto">
                <a:xfrm>
                  <a:off x="1547252" y="8926320"/>
                  <a:ext cx="402447"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grpSp>
        <p:nvGrpSpPr>
          <p:cNvPr id="1150" name="Group_45427.5856597222077474">
            <a:extLst>
              <a:ext uri="{FF2B5EF4-FFF2-40B4-BE49-F238E27FC236}">
                <a16:creationId xmlns:a16="http://schemas.microsoft.com/office/drawing/2014/main" id="{452962F7-8F0A-9F2C-7E2E-C37BC9F3A29B}"/>
              </a:ext>
            </a:extLst>
          </p:cNvPr>
          <p:cNvGrpSpPr/>
          <p:nvPr/>
        </p:nvGrpSpPr>
        <p:grpSpPr>
          <a:xfrm>
            <a:off x="5598220" y="1752087"/>
            <a:ext cx="1762615" cy="4435709"/>
            <a:chOff x="5490923" y="1722995"/>
            <a:chExt cx="1762615" cy="4435709"/>
          </a:xfrm>
        </p:grpSpPr>
        <p:sp>
          <p:nvSpPr>
            <p:cNvPr id="1151" name="Arrow: Pentagon 1150">
              <a:extLst>
                <a:ext uri="{FF2B5EF4-FFF2-40B4-BE49-F238E27FC236}">
                  <a16:creationId xmlns:a16="http://schemas.microsoft.com/office/drawing/2014/main" id="{871B0A07-1296-31AF-E17E-9A63AB1E1223}"/>
                </a:ext>
              </a:extLst>
            </p:cNvPr>
            <p:cNvSpPr/>
            <p:nvPr/>
          </p:nvSpPr>
          <p:spPr>
            <a:xfrm flipH="1">
              <a:off x="5490923" y="1722995"/>
              <a:ext cx="1753058" cy="4435709"/>
            </a:xfrm>
            <a:prstGeom prst="homePlate">
              <a:avLst>
                <a:gd name="adj" fmla="val 8182"/>
              </a:avLst>
            </a:prstGeom>
            <a:solidFill>
              <a:schemeClr val="bg1"/>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t"/>
            <a:lstStyle/>
            <a:p>
              <a:pPr algn="r"/>
              <a:r>
                <a:rPr lang="en-GB" sz="1000" b="1" dirty="0">
                  <a:solidFill>
                    <a:schemeClr val="accent6"/>
                  </a:solidFill>
                </a:rPr>
                <a:t>Paris</a:t>
              </a:r>
            </a:p>
          </p:txBody>
        </p:sp>
        <p:grpSp>
          <p:nvGrpSpPr>
            <p:cNvPr id="37" name="Group_44999.9895949074076711">
              <a:extLst>
                <a:ext uri="{FF2B5EF4-FFF2-40B4-BE49-F238E27FC236}">
                  <a16:creationId xmlns:a16="http://schemas.microsoft.com/office/drawing/2014/main" id="{057C311D-DF4B-A90A-169B-B6692E094E1D}"/>
                </a:ext>
              </a:extLst>
            </p:cNvPr>
            <p:cNvGrpSpPr/>
            <p:nvPr/>
          </p:nvGrpSpPr>
          <p:grpSpPr>
            <a:xfrm>
              <a:off x="5728109" y="1858448"/>
              <a:ext cx="1525429" cy="540000"/>
              <a:chOff x="5728109" y="1858448"/>
              <a:chExt cx="1525429" cy="540000"/>
            </a:xfrm>
          </p:grpSpPr>
          <p:sp>
            <p:nvSpPr>
              <p:cNvPr id="1171" name="Text Placeholder 3">
                <a:extLst>
                  <a:ext uri="{FF2B5EF4-FFF2-40B4-BE49-F238E27FC236}">
                    <a16:creationId xmlns:a16="http://schemas.microsoft.com/office/drawing/2014/main" id="{2388A2E4-9BD9-C56A-A4B2-A8796A058758}"/>
                  </a:ext>
                </a:extLst>
              </p:cNvPr>
              <p:cNvSpPr txBox="1">
                <a:spLocks/>
              </p:cNvSpPr>
              <p:nvPr/>
            </p:nvSpPr>
            <p:spPr>
              <a:xfrm>
                <a:off x="6126677" y="2038448"/>
                <a:ext cx="1126861"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Fabien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Roques</a:t>
                </a:r>
              </a:p>
            </p:txBody>
          </p:sp>
          <p:pic>
            <p:nvPicPr>
              <p:cNvPr id="1172" name="Picture 1171">
                <a:extLst>
                  <a:ext uri="{FF2B5EF4-FFF2-40B4-BE49-F238E27FC236}">
                    <a16:creationId xmlns:a16="http://schemas.microsoft.com/office/drawing/2014/main" id="{CD36AE8E-30D0-E79B-82EB-26AE9D17824F}"/>
                  </a:ext>
                </a:extLst>
              </p:cNvPr>
              <p:cNvPicPr>
                <a:picLocks noChangeAspect="1"/>
              </p:cNvPicPr>
              <p:nvPr/>
            </p:nvPicPr>
            <p:blipFill rotWithShape="1">
              <a:blip r:embed="rId24">
                <a:extLst>
                  <a:ext uri="{28A0092B-C50C-407E-A947-70E740481C1C}">
                    <a14:useLocalDpi xmlns:a14="http://schemas.microsoft.com/office/drawing/2010/main"/>
                  </a:ext>
                </a:extLst>
              </a:blip>
              <a:srcRect l="22162" t="2064" r="18924" b="27436"/>
              <a:stretch/>
            </p:blipFill>
            <p:spPr>
              <a:xfrm>
                <a:off x="5728109" y="1858448"/>
                <a:ext cx="394851" cy="540000"/>
              </a:xfrm>
              <a:prstGeom prst="rect">
                <a:avLst/>
              </a:prstGeom>
              <a:effectLst>
                <a:outerShdw blurRad="50800" dist="38100" dir="2700000" algn="tl" rotWithShape="0">
                  <a:prstClr val="black">
                    <a:alpha val="40000"/>
                  </a:prstClr>
                </a:outerShdw>
              </a:effectLst>
            </p:spPr>
          </p:pic>
        </p:grpSp>
        <p:grpSp>
          <p:nvGrpSpPr>
            <p:cNvPr id="38" name="Group_44999.9900462963005350">
              <a:extLst>
                <a:ext uri="{FF2B5EF4-FFF2-40B4-BE49-F238E27FC236}">
                  <a16:creationId xmlns:a16="http://schemas.microsoft.com/office/drawing/2014/main" id="{03B64AF6-A71E-95C6-976B-B5B7CE059933}"/>
                </a:ext>
              </a:extLst>
            </p:cNvPr>
            <p:cNvGrpSpPr/>
            <p:nvPr/>
          </p:nvGrpSpPr>
          <p:grpSpPr>
            <a:xfrm>
              <a:off x="5726850" y="4929133"/>
              <a:ext cx="1526688" cy="540000"/>
              <a:chOff x="5726850" y="4929133"/>
              <a:chExt cx="1526688" cy="540000"/>
            </a:xfrm>
          </p:grpSpPr>
          <p:sp>
            <p:nvSpPr>
              <p:cNvPr id="1168" name="Text Placeholder 3">
                <a:extLst>
                  <a:ext uri="{FF2B5EF4-FFF2-40B4-BE49-F238E27FC236}">
                    <a16:creationId xmlns:a16="http://schemas.microsoft.com/office/drawing/2014/main" id="{E5B16BEE-3A7C-E95D-9EC8-3E9B1D7D28AF}"/>
                  </a:ext>
                </a:extLst>
              </p:cNvPr>
              <p:cNvSpPr txBox="1">
                <a:spLocks/>
              </p:cNvSpPr>
              <p:nvPr/>
            </p:nvSpPr>
            <p:spPr>
              <a:xfrm>
                <a:off x="6126677" y="5109133"/>
                <a:ext cx="1126861"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Dmitri Perekhodtsev</a:t>
                </a:r>
              </a:p>
            </p:txBody>
          </p:sp>
          <p:pic>
            <p:nvPicPr>
              <p:cNvPr id="1170" name="Picture 1169">
                <a:extLst>
                  <a:ext uri="{FF2B5EF4-FFF2-40B4-BE49-F238E27FC236}">
                    <a16:creationId xmlns:a16="http://schemas.microsoft.com/office/drawing/2014/main" id="{5602A991-2CE3-8FB2-BD04-20C5303F180D}"/>
                  </a:ext>
                </a:extLst>
              </p:cNvPr>
              <p:cNvPicPr>
                <a:picLocks noChangeAspect="1"/>
              </p:cNvPicPr>
              <p:nvPr/>
            </p:nvPicPr>
            <p:blipFill rotWithShape="1">
              <a:blip r:embed="rId25">
                <a:extLst>
                  <a:ext uri="{28A0092B-C50C-407E-A947-70E740481C1C}">
                    <a14:useLocalDpi xmlns:a14="http://schemas.microsoft.com/office/drawing/2010/main"/>
                  </a:ext>
                </a:extLst>
              </a:blip>
              <a:srcRect l="24892" t="10951" r="28417" b="31490"/>
              <a:stretch/>
            </p:blipFill>
            <p:spPr>
              <a:xfrm>
                <a:off x="5726850" y="4929133"/>
                <a:ext cx="396110" cy="540000"/>
              </a:xfrm>
              <a:prstGeom prst="rect">
                <a:avLst/>
              </a:prstGeom>
              <a:effectLst>
                <a:outerShdw blurRad="50800" dist="38100" dir="2700000" algn="tl" rotWithShape="0">
                  <a:prstClr val="black">
                    <a:alpha val="40000"/>
                  </a:prstClr>
                </a:outerShdw>
              </a:effectLst>
            </p:spPr>
          </p:pic>
        </p:grpSp>
        <p:grpSp>
          <p:nvGrpSpPr>
            <p:cNvPr id="39" name="Group 38">
              <a:extLst>
                <a:ext uri="{FF2B5EF4-FFF2-40B4-BE49-F238E27FC236}">
                  <a16:creationId xmlns:a16="http://schemas.microsoft.com/office/drawing/2014/main" id="{D68C4E35-883F-A1DB-0E3D-80DA542D4472}"/>
                </a:ext>
              </a:extLst>
            </p:cNvPr>
            <p:cNvGrpSpPr/>
            <p:nvPr/>
          </p:nvGrpSpPr>
          <p:grpSpPr>
            <a:xfrm>
              <a:off x="5726781" y="4314996"/>
              <a:ext cx="1526757" cy="540000"/>
              <a:chOff x="5726781" y="4314996"/>
              <a:chExt cx="1526757" cy="540000"/>
            </a:xfrm>
          </p:grpSpPr>
          <p:sp>
            <p:nvSpPr>
              <p:cNvPr id="1161" name="Text Placeholder 3">
                <a:extLst>
                  <a:ext uri="{FF2B5EF4-FFF2-40B4-BE49-F238E27FC236}">
                    <a16:creationId xmlns:a16="http://schemas.microsoft.com/office/drawing/2014/main" id="{BC944402-E325-59D3-BCED-9470F1C8D45C}"/>
                  </a:ext>
                </a:extLst>
              </p:cNvPr>
              <p:cNvSpPr txBox="1">
                <a:spLocks/>
              </p:cNvSpPr>
              <p:nvPr/>
            </p:nvSpPr>
            <p:spPr>
              <a:xfrm>
                <a:off x="6126677" y="4494996"/>
                <a:ext cx="1126861"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Guillaume Duquesne</a:t>
                </a:r>
              </a:p>
            </p:txBody>
          </p:sp>
          <p:pic>
            <p:nvPicPr>
              <p:cNvPr id="1167" name="Picture 1166">
                <a:extLst>
                  <a:ext uri="{FF2B5EF4-FFF2-40B4-BE49-F238E27FC236}">
                    <a16:creationId xmlns:a16="http://schemas.microsoft.com/office/drawing/2014/main" id="{B37F827B-BE09-6642-51F2-0BDC95DD2269}"/>
                  </a:ext>
                </a:extLst>
              </p:cNvPr>
              <p:cNvPicPr>
                <a:picLocks noChangeAspect="1"/>
              </p:cNvPicPr>
              <p:nvPr/>
            </p:nvPicPr>
            <p:blipFill rotWithShape="1">
              <a:blip r:embed="rId26">
                <a:extLst>
                  <a:ext uri="{28A0092B-C50C-407E-A947-70E740481C1C}">
                    <a14:useLocalDpi xmlns:a14="http://schemas.microsoft.com/office/drawing/2010/main"/>
                  </a:ext>
                </a:extLst>
              </a:blip>
              <a:srcRect l="18354" t="5499" r="24732" b="28671"/>
              <a:stretch/>
            </p:blipFill>
            <p:spPr>
              <a:xfrm>
                <a:off x="5726781" y="4314996"/>
                <a:ext cx="396179" cy="540000"/>
              </a:xfrm>
              <a:prstGeom prst="rect">
                <a:avLst/>
              </a:prstGeom>
              <a:effectLst>
                <a:outerShdw blurRad="50800" dist="38100" dir="2700000" algn="tl" rotWithShape="0">
                  <a:prstClr val="black">
                    <a:alpha val="40000"/>
                  </a:prstClr>
                </a:outerShdw>
              </a:effectLst>
            </p:spPr>
          </p:pic>
        </p:grpSp>
        <p:grpSp>
          <p:nvGrpSpPr>
            <p:cNvPr id="40" name="Group 39">
              <a:extLst>
                <a:ext uri="{FF2B5EF4-FFF2-40B4-BE49-F238E27FC236}">
                  <a16:creationId xmlns:a16="http://schemas.microsoft.com/office/drawing/2014/main" id="{DA0C1494-7E1A-D0C6-986F-03AFF9594916}"/>
                </a:ext>
              </a:extLst>
            </p:cNvPr>
            <p:cNvGrpSpPr/>
            <p:nvPr/>
          </p:nvGrpSpPr>
          <p:grpSpPr>
            <a:xfrm>
              <a:off x="5728109" y="3086722"/>
              <a:ext cx="1525429" cy="540000"/>
              <a:chOff x="5728109" y="3086722"/>
              <a:chExt cx="1525429" cy="540000"/>
            </a:xfrm>
          </p:grpSpPr>
          <p:sp>
            <p:nvSpPr>
              <p:cNvPr id="1159" name="Text Placeholder 3">
                <a:extLst>
                  <a:ext uri="{FF2B5EF4-FFF2-40B4-BE49-F238E27FC236}">
                    <a16:creationId xmlns:a16="http://schemas.microsoft.com/office/drawing/2014/main" id="{15EF775B-A848-79E1-2EFE-03081CD776C3}"/>
                  </a:ext>
                </a:extLst>
              </p:cNvPr>
              <p:cNvSpPr txBox="1">
                <a:spLocks/>
              </p:cNvSpPr>
              <p:nvPr/>
            </p:nvSpPr>
            <p:spPr>
              <a:xfrm>
                <a:off x="6126677" y="3142583"/>
                <a:ext cx="1126861" cy="484139"/>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Gerald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Aue</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800" i="0" u="none" strike="noStrike" kern="1200" cap="none" spc="0" normalizeH="0" baseline="0" dirty="0">
                    <a:ln>
                      <a:noFill/>
                    </a:ln>
                    <a:solidFill>
                      <a:schemeClr val="accent6"/>
                    </a:solidFill>
                    <a:effectLst/>
                    <a:uLnTx/>
                    <a:uFillTx/>
                    <a:latin typeface="+mj-lt"/>
                    <a:ea typeface="+mn-ea"/>
                    <a:cs typeface="+mn-cs"/>
                  </a:rPr>
                  <a:t>(Paris &amp; Berlin)</a:t>
                </a:r>
                <a:endParaRPr kumimoji="0" lang="en-GB" sz="1100" i="0" u="none" strike="noStrike" kern="1200" cap="none" spc="0" normalizeH="0" baseline="0" dirty="0">
                  <a:ln>
                    <a:noFill/>
                  </a:ln>
                  <a:solidFill>
                    <a:schemeClr val="accent6"/>
                  </a:solidFill>
                  <a:effectLst/>
                  <a:uLnTx/>
                  <a:uFillTx/>
                  <a:latin typeface="+mj-lt"/>
                  <a:ea typeface="+mn-ea"/>
                  <a:cs typeface="+mn-cs"/>
                </a:endParaRPr>
              </a:p>
            </p:txBody>
          </p:sp>
          <p:pic>
            <p:nvPicPr>
              <p:cNvPr id="1160" name="Picture 1159">
                <a:extLst>
                  <a:ext uri="{FF2B5EF4-FFF2-40B4-BE49-F238E27FC236}">
                    <a16:creationId xmlns:a16="http://schemas.microsoft.com/office/drawing/2014/main" id="{8B5B2BA0-2007-4907-1231-635B23C51BC5}"/>
                  </a:ext>
                </a:extLst>
              </p:cNvPr>
              <p:cNvPicPr>
                <a:picLocks noChangeAspect="1"/>
              </p:cNvPicPr>
              <p:nvPr/>
            </p:nvPicPr>
            <p:blipFill rotWithShape="1">
              <a:blip r:embed="rId27">
                <a:extLst>
                  <a:ext uri="{28A0092B-C50C-407E-A947-70E740481C1C}">
                    <a14:useLocalDpi xmlns:a14="http://schemas.microsoft.com/office/drawing/2010/main"/>
                  </a:ext>
                </a:extLst>
              </a:blip>
              <a:srcRect l="28986" t="7279" r="23640" b="14302"/>
              <a:stretch/>
            </p:blipFill>
            <p:spPr>
              <a:xfrm>
                <a:off x="5728109" y="3086722"/>
                <a:ext cx="394851" cy="540000"/>
              </a:xfrm>
              <a:prstGeom prst="rect">
                <a:avLst/>
              </a:prstGeom>
              <a:effectLst>
                <a:outerShdw blurRad="50800" dist="38100" dir="2700000" algn="tl" rotWithShape="0">
                  <a:prstClr val="black">
                    <a:alpha val="40000"/>
                  </a:prstClr>
                </a:outerShdw>
              </a:effectLst>
            </p:spPr>
          </p:pic>
        </p:grpSp>
        <p:grpSp>
          <p:nvGrpSpPr>
            <p:cNvPr id="43" name="Group_45000.0340625053387">
              <a:extLst>
                <a:ext uri="{FF2B5EF4-FFF2-40B4-BE49-F238E27FC236}">
                  <a16:creationId xmlns:a16="http://schemas.microsoft.com/office/drawing/2014/main" id="{D68D2D5C-EFFC-230D-07CD-2CB0FAE5AB26}"/>
                </a:ext>
              </a:extLst>
            </p:cNvPr>
            <p:cNvGrpSpPr/>
            <p:nvPr/>
          </p:nvGrpSpPr>
          <p:grpSpPr>
            <a:xfrm>
              <a:off x="5726781" y="5543271"/>
              <a:ext cx="1526757" cy="540000"/>
              <a:chOff x="5726781" y="5543271"/>
              <a:chExt cx="1526757" cy="540000"/>
            </a:xfrm>
          </p:grpSpPr>
          <p:sp>
            <p:nvSpPr>
              <p:cNvPr id="1157" name="Text Placeholder 3">
                <a:extLst>
                  <a:ext uri="{FF2B5EF4-FFF2-40B4-BE49-F238E27FC236}">
                    <a16:creationId xmlns:a16="http://schemas.microsoft.com/office/drawing/2014/main" id="{BA69F4A5-BA83-1CAE-D971-F16CB1E273AF}"/>
                  </a:ext>
                </a:extLst>
              </p:cNvPr>
              <p:cNvSpPr txBox="1">
                <a:spLocks/>
              </p:cNvSpPr>
              <p:nvPr/>
            </p:nvSpPr>
            <p:spPr>
              <a:xfrm>
                <a:off x="6126677" y="5723271"/>
                <a:ext cx="1126861"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Emmanuel Grand</a:t>
                </a:r>
              </a:p>
            </p:txBody>
          </p:sp>
          <p:pic>
            <p:nvPicPr>
              <p:cNvPr id="1158" name="Picture 1157">
                <a:extLst>
                  <a:ext uri="{FF2B5EF4-FFF2-40B4-BE49-F238E27FC236}">
                    <a16:creationId xmlns:a16="http://schemas.microsoft.com/office/drawing/2014/main" id="{669CE828-BFB3-B630-2D6E-3DF0EA121DBE}"/>
                  </a:ext>
                </a:extLst>
              </p:cNvPr>
              <p:cNvPicPr>
                <a:picLocks noChangeAspect="1"/>
              </p:cNvPicPr>
              <p:nvPr/>
            </p:nvPicPr>
            <p:blipFill rotWithShape="1">
              <a:blip r:embed="rId28">
                <a:extLst>
                  <a:ext uri="{28A0092B-C50C-407E-A947-70E740481C1C}">
                    <a14:useLocalDpi xmlns:a14="http://schemas.microsoft.com/office/drawing/2010/main"/>
                  </a:ext>
                </a:extLst>
              </a:blip>
              <a:srcRect l="11135" r="15498"/>
              <a:stretch/>
            </p:blipFill>
            <p:spPr>
              <a:xfrm>
                <a:off x="5726781" y="5543271"/>
                <a:ext cx="396179" cy="540000"/>
              </a:xfrm>
              <a:prstGeom prst="rect">
                <a:avLst/>
              </a:prstGeom>
              <a:effectLst>
                <a:outerShdw blurRad="50800" dist="38100" dir="2700000" algn="tl" rotWithShape="0">
                  <a:prstClr val="black">
                    <a:alpha val="40000"/>
                  </a:prstClr>
                </a:outerShdw>
                <a:softEdge rad="0"/>
              </a:effectLst>
            </p:spPr>
          </p:pic>
        </p:grpSp>
        <p:grpSp>
          <p:nvGrpSpPr>
            <p:cNvPr id="44" name="Group 43">
              <a:extLst>
                <a:ext uri="{FF2B5EF4-FFF2-40B4-BE49-F238E27FC236}">
                  <a16:creationId xmlns:a16="http://schemas.microsoft.com/office/drawing/2014/main" id="{30A807BA-6757-7CDA-E6D0-D249A00724B1}"/>
                </a:ext>
              </a:extLst>
            </p:cNvPr>
            <p:cNvGrpSpPr/>
            <p:nvPr/>
          </p:nvGrpSpPr>
          <p:grpSpPr>
            <a:xfrm>
              <a:off x="5726781" y="3700859"/>
              <a:ext cx="1526757" cy="540000"/>
              <a:chOff x="5726781" y="3700859"/>
              <a:chExt cx="1526757" cy="540000"/>
            </a:xfrm>
          </p:grpSpPr>
          <p:sp>
            <p:nvSpPr>
              <p:cNvPr id="1155" name="Text Placeholder 3">
                <a:extLst>
                  <a:ext uri="{FF2B5EF4-FFF2-40B4-BE49-F238E27FC236}">
                    <a16:creationId xmlns:a16="http://schemas.microsoft.com/office/drawing/2014/main" id="{D5961626-21C5-24F5-C8DB-3A794F986C01}"/>
                  </a:ext>
                </a:extLst>
              </p:cNvPr>
              <p:cNvSpPr txBox="1">
                <a:spLocks/>
              </p:cNvSpPr>
              <p:nvPr/>
            </p:nvSpPr>
            <p:spPr>
              <a:xfrm>
                <a:off x="6126677" y="3880859"/>
                <a:ext cx="1126861"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Yves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Le Thieis</a:t>
                </a:r>
              </a:p>
            </p:txBody>
          </p:sp>
          <p:pic>
            <p:nvPicPr>
              <p:cNvPr id="1156" name="Picture 1155">
                <a:extLst>
                  <a:ext uri="{FF2B5EF4-FFF2-40B4-BE49-F238E27FC236}">
                    <a16:creationId xmlns:a16="http://schemas.microsoft.com/office/drawing/2014/main" id="{29984B37-F671-A669-92D8-6B573AEE17DF}"/>
                  </a:ext>
                </a:extLst>
              </p:cNvPr>
              <p:cNvPicPr>
                <a:picLocks noChangeAspect="1"/>
              </p:cNvPicPr>
              <p:nvPr/>
            </p:nvPicPr>
            <p:blipFill rotWithShape="1">
              <a:blip r:embed="rId29">
                <a:extLst>
                  <a:ext uri="{28A0092B-C50C-407E-A947-70E740481C1C}">
                    <a14:useLocalDpi xmlns:a14="http://schemas.microsoft.com/office/drawing/2010/main"/>
                  </a:ext>
                </a:extLst>
              </a:blip>
              <a:srcRect l="10655" r="25349" b="23675"/>
              <a:stretch/>
            </p:blipFill>
            <p:spPr>
              <a:xfrm>
                <a:off x="5726781" y="3700859"/>
                <a:ext cx="396179" cy="540000"/>
              </a:xfrm>
              <a:prstGeom prst="rect">
                <a:avLst/>
              </a:prstGeom>
              <a:effectLst>
                <a:outerShdw blurRad="50800" dist="38100" dir="2700000" algn="tl" rotWithShape="0">
                  <a:prstClr val="black">
                    <a:alpha val="40000"/>
                  </a:prstClr>
                </a:outerShdw>
              </a:effectLst>
            </p:spPr>
          </p:pic>
        </p:grpSp>
        <p:grpSp>
          <p:nvGrpSpPr>
            <p:cNvPr id="1152" name="Group 1151">
              <a:extLst>
                <a:ext uri="{FF2B5EF4-FFF2-40B4-BE49-F238E27FC236}">
                  <a16:creationId xmlns:a16="http://schemas.microsoft.com/office/drawing/2014/main" id="{189B29CE-01E0-081F-39FC-FDD5B335DEDD}"/>
                </a:ext>
              </a:extLst>
            </p:cNvPr>
            <p:cNvGrpSpPr/>
            <p:nvPr/>
          </p:nvGrpSpPr>
          <p:grpSpPr>
            <a:xfrm>
              <a:off x="5734014" y="2472585"/>
              <a:ext cx="1519524" cy="540000"/>
              <a:chOff x="5734014" y="2472585"/>
              <a:chExt cx="1519524" cy="540000"/>
            </a:xfrm>
          </p:grpSpPr>
          <p:sp>
            <p:nvSpPr>
              <p:cNvPr id="1153" name="Text Placeholder 3">
                <a:extLst>
                  <a:ext uri="{FF2B5EF4-FFF2-40B4-BE49-F238E27FC236}">
                    <a16:creationId xmlns:a16="http://schemas.microsoft.com/office/drawing/2014/main" id="{EAC64306-DB78-57E5-5AF9-17DCB9AA7043}"/>
                  </a:ext>
                </a:extLst>
              </p:cNvPr>
              <p:cNvSpPr txBox="1">
                <a:spLocks/>
              </p:cNvSpPr>
              <p:nvPr/>
            </p:nvSpPr>
            <p:spPr>
              <a:xfrm>
                <a:off x="6126677" y="2652585"/>
                <a:ext cx="1126861"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l"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Charles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Verhaeghe</a:t>
                </a:r>
              </a:p>
            </p:txBody>
          </p:sp>
          <p:pic>
            <p:nvPicPr>
              <p:cNvPr id="1154" name="Picture 1153">
                <a:extLst>
                  <a:ext uri="{FF2B5EF4-FFF2-40B4-BE49-F238E27FC236}">
                    <a16:creationId xmlns:a16="http://schemas.microsoft.com/office/drawing/2014/main" id="{59A4BB87-5770-834B-8000-E09D6BA189DF}"/>
                  </a:ext>
                </a:extLst>
              </p:cNvPr>
              <p:cNvPicPr>
                <a:picLocks noChangeAspect="1"/>
              </p:cNvPicPr>
              <p:nvPr/>
            </p:nvPicPr>
            <p:blipFill rotWithShape="1">
              <a:blip r:embed="rId30">
                <a:extLst>
                  <a:ext uri="{28A0092B-C50C-407E-A947-70E740481C1C}">
                    <a14:useLocalDpi xmlns:a14="http://schemas.microsoft.com/office/drawing/2010/main"/>
                  </a:ext>
                </a:extLst>
              </a:blip>
              <a:srcRect l="24991" t="4422" r="27031" b="29748"/>
              <a:stretch/>
            </p:blipFill>
            <p:spPr>
              <a:xfrm>
                <a:off x="5734014" y="2472585"/>
                <a:ext cx="388946" cy="540000"/>
              </a:xfrm>
              <a:prstGeom prst="rect">
                <a:avLst/>
              </a:prstGeom>
              <a:effectLst>
                <a:outerShdw blurRad="50800" dist="38100" dir="2700000" algn="tl" rotWithShape="0">
                  <a:prstClr val="black">
                    <a:alpha val="40000"/>
                  </a:prstClr>
                </a:outerShdw>
              </a:effectLst>
            </p:spPr>
          </p:pic>
        </p:grpSp>
      </p:grpSp>
      <p:grpSp>
        <p:nvGrpSpPr>
          <p:cNvPr id="1173" name="Group_45427.5855671296057951">
            <a:extLst>
              <a:ext uri="{FF2B5EF4-FFF2-40B4-BE49-F238E27FC236}">
                <a16:creationId xmlns:a16="http://schemas.microsoft.com/office/drawing/2014/main" id="{8D2A8975-6E47-95C7-B1BB-7FAC858AEF50}"/>
              </a:ext>
            </a:extLst>
          </p:cNvPr>
          <p:cNvGrpSpPr/>
          <p:nvPr/>
        </p:nvGrpSpPr>
        <p:grpSpPr>
          <a:xfrm>
            <a:off x="2484474" y="1595455"/>
            <a:ext cx="1309603" cy="763418"/>
            <a:chOff x="3565193" y="1815006"/>
            <a:chExt cx="1309603" cy="763418"/>
          </a:xfrm>
        </p:grpSpPr>
        <p:sp>
          <p:nvSpPr>
            <p:cNvPr id="1174" name="Arrow: Pentagon 1173">
              <a:extLst>
                <a:ext uri="{FF2B5EF4-FFF2-40B4-BE49-F238E27FC236}">
                  <a16:creationId xmlns:a16="http://schemas.microsoft.com/office/drawing/2014/main" id="{8923DD69-12E5-798F-87E2-43BAEA14714F}"/>
                </a:ext>
              </a:extLst>
            </p:cNvPr>
            <p:cNvSpPr/>
            <p:nvPr/>
          </p:nvSpPr>
          <p:spPr>
            <a:xfrm>
              <a:off x="3574750" y="1815006"/>
              <a:ext cx="1300046" cy="763418"/>
            </a:xfrm>
            <a:prstGeom prst="homePlate">
              <a:avLst>
                <a:gd name="adj" fmla="val 8182"/>
              </a:avLst>
            </a:prstGeom>
            <a:solidFill>
              <a:schemeClr val="bg1"/>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tlCol="0" anchor="t"/>
            <a:lstStyle/>
            <a:p>
              <a:r>
                <a:rPr lang="en-GB" sz="1000" b="1" dirty="0">
                  <a:solidFill>
                    <a:schemeClr val="accent6"/>
                  </a:solidFill>
                </a:rPr>
                <a:t>Helsinki</a:t>
              </a:r>
              <a:endParaRPr lang="en-GB" sz="1200" b="1" dirty="0">
                <a:solidFill>
                  <a:schemeClr val="accent6"/>
                </a:solidFill>
              </a:endParaRPr>
            </a:p>
          </p:txBody>
        </p:sp>
        <p:sp>
          <p:nvSpPr>
            <p:cNvPr id="1175" name="Text Placeholder 3">
              <a:extLst>
                <a:ext uri="{FF2B5EF4-FFF2-40B4-BE49-F238E27FC236}">
                  <a16:creationId xmlns:a16="http://schemas.microsoft.com/office/drawing/2014/main" id="{9942741D-CB1F-9373-4F16-E8C4EF82F818}"/>
                </a:ext>
              </a:extLst>
            </p:cNvPr>
            <p:cNvSpPr txBox="1">
              <a:spLocks/>
            </p:cNvSpPr>
            <p:nvPr/>
          </p:nvSpPr>
          <p:spPr>
            <a:xfrm>
              <a:off x="3565193" y="2184222"/>
              <a:ext cx="828189"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Petr </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Spodniak </a:t>
              </a:r>
            </a:p>
          </p:txBody>
        </p:sp>
        <p:pic>
          <p:nvPicPr>
            <p:cNvPr id="1176" name="Picture 1175">
              <a:extLst>
                <a:ext uri="{FF2B5EF4-FFF2-40B4-BE49-F238E27FC236}">
                  <a16:creationId xmlns:a16="http://schemas.microsoft.com/office/drawing/2014/main" id="{40BC1A10-F4C5-125C-64EF-F475E6809058}"/>
                </a:ext>
              </a:extLst>
            </p:cNvPr>
            <p:cNvPicPr>
              <a:picLocks noChangeAspect="1"/>
            </p:cNvPicPr>
            <p:nvPr/>
          </p:nvPicPr>
          <p:blipFill rotWithShape="1">
            <a:blip r:embed="rId31">
              <a:extLst>
                <a:ext uri="{28A0092B-C50C-407E-A947-70E740481C1C}">
                  <a14:useLocalDpi xmlns:a14="http://schemas.microsoft.com/office/drawing/2010/main"/>
                </a:ext>
              </a:extLst>
            </a:blip>
            <a:srcRect l="21088" t="3470" r="32999" b="39737"/>
            <a:stretch/>
          </p:blipFill>
          <p:spPr>
            <a:xfrm>
              <a:off x="4374934" y="2004222"/>
              <a:ext cx="392222" cy="540000"/>
            </a:xfrm>
            <a:prstGeom prst="rect">
              <a:avLst/>
            </a:prstGeom>
            <a:effectLst>
              <a:outerShdw blurRad="50800" dist="38100" dir="2700000" algn="tl" rotWithShape="0">
                <a:prstClr val="black">
                  <a:alpha val="40000"/>
                </a:prstClr>
              </a:outerShdw>
            </a:effectLst>
          </p:spPr>
        </p:pic>
      </p:grpSp>
      <p:grpSp>
        <p:nvGrpSpPr>
          <p:cNvPr id="1177" name="Group_45427.5856018519028956">
            <a:extLst>
              <a:ext uri="{FF2B5EF4-FFF2-40B4-BE49-F238E27FC236}">
                <a16:creationId xmlns:a16="http://schemas.microsoft.com/office/drawing/2014/main" id="{8B8461E2-183E-35DB-E312-7BE1F5AA224D}"/>
              </a:ext>
            </a:extLst>
          </p:cNvPr>
          <p:cNvGrpSpPr/>
          <p:nvPr/>
        </p:nvGrpSpPr>
        <p:grpSpPr>
          <a:xfrm>
            <a:off x="2487193" y="2421113"/>
            <a:ext cx="1309603" cy="763418"/>
            <a:chOff x="3459005" y="2132460"/>
            <a:chExt cx="1309603" cy="763418"/>
          </a:xfrm>
        </p:grpSpPr>
        <p:sp>
          <p:nvSpPr>
            <p:cNvPr id="1178" name="Arrow: Pentagon 1177">
              <a:extLst>
                <a:ext uri="{FF2B5EF4-FFF2-40B4-BE49-F238E27FC236}">
                  <a16:creationId xmlns:a16="http://schemas.microsoft.com/office/drawing/2014/main" id="{F49961D8-5C95-BBE4-8B58-4971AEB0B141}"/>
                </a:ext>
              </a:extLst>
            </p:cNvPr>
            <p:cNvSpPr/>
            <p:nvPr/>
          </p:nvSpPr>
          <p:spPr>
            <a:xfrm>
              <a:off x="3468562" y="2132460"/>
              <a:ext cx="1300046" cy="763418"/>
            </a:xfrm>
            <a:prstGeom prst="homePlate">
              <a:avLst>
                <a:gd name="adj" fmla="val 8182"/>
              </a:avLst>
            </a:prstGeom>
            <a:solidFill>
              <a:schemeClr val="bg1"/>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tlCol="0" anchor="t"/>
            <a:lstStyle/>
            <a:p>
              <a:r>
                <a:rPr lang="en-GB" sz="1000" b="1" dirty="0">
                  <a:solidFill>
                    <a:schemeClr val="accent6"/>
                  </a:solidFill>
                </a:rPr>
                <a:t>Berlin</a:t>
              </a:r>
              <a:endParaRPr lang="en-GB" sz="1200" b="1" dirty="0">
                <a:solidFill>
                  <a:schemeClr val="accent6"/>
                </a:solidFill>
              </a:endParaRPr>
            </a:p>
          </p:txBody>
        </p:sp>
        <p:sp>
          <p:nvSpPr>
            <p:cNvPr id="1179" name="Text Placeholder 3">
              <a:extLst>
                <a:ext uri="{FF2B5EF4-FFF2-40B4-BE49-F238E27FC236}">
                  <a16:creationId xmlns:a16="http://schemas.microsoft.com/office/drawing/2014/main" id="{4C283DC0-3335-AC1B-E4FC-A1C59360144A}"/>
                </a:ext>
              </a:extLst>
            </p:cNvPr>
            <p:cNvSpPr txBox="1">
              <a:spLocks/>
            </p:cNvSpPr>
            <p:nvPr/>
          </p:nvSpPr>
          <p:spPr>
            <a:xfrm>
              <a:off x="3459005" y="2501676"/>
              <a:ext cx="828189" cy="360000"/>
            </a:xfrm>
            <a:prstGeom prst="rect">
              <a:avLst/>
            </a:prstGeom>
          </p:spPr>
          <p:txBody>
            <a:bodyPr anchor="ct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algn="r"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Anton</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Burger</a:t>
              </a:r>
            </a:p>
          </p:txBody>
        </p:sp>
        <p:pic>
          <p:nvPicPr>
            <p:cNvPr id="1180" name="Picture 1179">
              <a:extLst>
                <a:ext uri="{FF2B5EF4-FFF2-40B4-BE49-F238E27FC236}">
                  <a16:creationId xmlns:a16="http://schemas.microsoft.com/office/drawing/2014/main" id="{13D14A18-4E33-74BB-8481-BF62E97E659D}"/>
                </a:ext>
              </a:extLst>
            </p:cNvPr>
            <p:cNvPicPr>
              <a:picLocks noChangeAspect="1"/>
            </p:cNvPicPr>
            <p:nvPr/>
          </p:nvPicPr>
          <p:blipFill rotWithShape="1">
            <a:blip r:embed="rId31">
              <a:extLst>
                <a:ext uri="{28A0092B-C50C-407E-A947-70E740481C1C}">
                  <a14:useLocalDpi xmlns:a14="http://schemas.microsoft.com/office/drawing/2010/main"/>
                </a:ext>
              </a:extLst>
            </a:blip>
            <a:srcRect l="21088" t="3470" r="32999" b="39737"/>
            <a:stretch/>
          </p:blipFill>
          <p:spPr>
            <a:xfrm>
              <a:off x="4268746" y="2321676"/>
              <a:ext cx="392222" cy="540000"/>
            </a:xfrm>
            <a:prstGeom prst="rect">
              <a:avLst/>
            </a:prstGeom>
          </p:spPr>
        </p:pic>
        <p:pic>
          <p:nvPicPr>
            <p:cNvPr id="1181" name="Picture 1180">
              <a:extLst>
                <a:ext uri="{FF2B5EF4-FFF2-40B4-BE49-F238E27FC236}">
                  <a16:creationId xmlns:a16="http://schemas.microsoft.com/office/drawing/2014/main" id="{BCF14FF7-3C9F-5F90-674E-7C0871D661E4}"/>
                </a:ext>
              </a:extLst>
            </p:cNvPr>
            <p:cNvPicPr>
              <a:picLocks noChangeAspect="1"/>
            </p:cNvPicPr>
            <p:nvPr/>
          </p:nvPicPr>
          <p:blipFill rotWithShape="1">
            <a:blip r:embed="rId32">
              <a:extLst>
                <a:ext uri="{28A0092B-C50C-407E-A947-70E740481C1C}">
                  <a14:useLocalDpi xmlns:a14="http://schemas.microsoft.com/office/drawing/2010/main"/>
                </a:ext>
              </a:extLst>
            </a:blip>
            <a:srcRect l="25708" t="2675" r="20090" b="17005"/>
            <a:stretch/>
          </p:blipFill>
          <p:spPr>
            <a:xfrm>
              <a:off x="4262737" y="2321676"/>
              <a:ext cx="398231" cy="540000"/>
            </a:xfrm>
            <a:prstGeom prst="rect">
              <a:avLst/>
            </a:prstGeom>
            <a:effectLst>
              <a:outerShdw blurRad="50800" dist="38100" dir="2700000" algn="tl" rotWithShape="0">
                <a:prstClr val="black">
                  <a:alpha val="40000"/>
                </a:prstClr>
              </a:outerShdw>
            </a:effectLst>
          </p:spPr>
        </p:pic>
      </p:grpSp>
      <p:grpSp>
        <p:nvGrpSpPr>
          <p:cNvPr id="1182" name="Group_45427.5856365741030194">
            <a:extLst>
              <a:ext uri="{FF2B5EF4-FFF2-40B4-BE49-F238E27FC236}">
                <a16:creationId xmlns:a16="http://schemas.microsoft.com/office/drawing/2014/main" id="{DFC4FB26-874D-B18D-DAD1-44F10D05F3AC}"/>
              </a:ext>
            </a:extLst>
          </p:cNvPr>
          <p:cNvGrpSpPr/>
          <p:nvPr/>
        </p:nvGrpSpPr>
        <p:grpSpPr>
          <a:xfrm>
            <a:off x="3290607" y="5421331"/>
            <a:ext cx="2357827" cy="763418"/>
            <a:chOff x="3117495" y="5993682"/>
            <a:chExt cx="2357827" cy="763418"/>
          </a:xfrm>
        </p:grpSpPr>
        <p:sp>
          <p:nvSpPr>
            <p:cNvPr id="1183" name="Arrow: Pentagon 1182">
              <a:extLst>
                <a:ext uri="{FF2B5EF4-FFF2-40B4-BE49-F238E27FC236}">
                  <a16:creationId xmlns:a16="http://schemas.microsoft.com/office/drawing/2014/main" id="{C1C107F4-307B-25E1-E6C7-75F82C2C3A03}"/>
                </a:ext>
              </a:extLst>
            </p:cNvPr>
            <p:cNvSpPr/>
            <p:nvPr/>
          </p:nvSpPr>
          <p:spPr>
            <a:xfrm flipH="1">
              <a:off x="3117495" y="5993682"/>
              <a:ext cx="2273030" cy="763418"/>
            </a:xfrm>
            <a:prstGeom prst="homePlate">
              <a:avLst>
                <a:gd name="adj" fmla="val 8182"/>
              </a:avLst>
            </a:prstGeom>
            <a:solidFill>
              <a:schemeClr val="bg1"/>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GB" sz="1000" b="1" dirty="0">
                  <a:solidFill>
                    <a:schemeClr val="accent6"/>
                  </a:solidFill>
                </a:rPr>
                <a:t>Madrid</a:t>
              </a:r>
              <a:endParaRPr lang="en-GB" sz="1200" b="1" dirty="0">
                <a:solidFill>
                  <a:schemeClr val="accent6"/>
                </a:solidFill>
              </a:endParaRPr>
            </a:p>
          </p:txBody>
        </p:sp>
        <p:sp>
          <p:nvSpPr>
            <p:cNvPr id="98" name="Text Placeholder 3">
              <a:extLst>
                <a:ext uri="{FF2B5EF4-FFF2-40B4-BE49-F238E27FC236}">
                  <a16:creationId xmlns:a16="http://schemas.microsoft.com/office/drawing/2014/main" id="{B6518D87-B7A6-A5BB-A954-549C486FEB6B}"/>
                </a:ext>
              </a:extLst>
            </p:cNvPr>
            <p:cNvSpPr txBox="1">
              <a:spLocks/>
            </p:cNvSpPr>
            <p:nvPr/>
          </p:nvSpPr>
          <p:spPr>
            <a:xfrm>
              <a:off x="3657356" y="6334740"/>
              <a:ext cx="735900" cy="360000"/>
            </a:xfrm>
            <a:prstGeom prst="rect">
              <a:avLst/>
            </a:prstGeom>
          </p:spPr>
          <p:txBody>
            <a:bodyP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Blanca</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err="1">
                  <a:ln>
                    <a:noFill/>
                  </a:ln>
                  <a:solidFill>
                    <a:srgbClr val="000000"/>
                  </a:solidFill>
                  <a:effectLst/>
                  <a:uLnTx/>
                  <a:uFillTx/>
                  <a:latin typeface="+mj-lt"/>
                  <a:ea typeface="+mn-ea"/>
                  <a:cs typeface="+mn-cs"/>
                </a:rPr>
                <a:t>Perea</a:t>
              </a:r>
              <a:endParaRPr kumimoji="0" lang="en-GB" sz="1100" b="1" i="0" u="none" strike="noStrike" kern="1200" cap="none" spc="0" normalizeH="0" baseline="0" dirty="0">
                <a:ln>
                  <a:noFill/>
                </a:ln>
                <a:solidFill>
                  <a:srgbClr val="000000"/>
                </a:solidFill>
                <a:effectLst/>
                <a:uLnTx/>
                <a:uFillTx/>
                <a:latin typeface="+mj-lt"/>
                <a:ea typeface="+mn-ea"/>
                <a:cs typeface="+mn-cs"/>
              </a:endParaRPr>
            </a:p>
          </p:txBody>
        </p:sp>
        <p:sp>
          <p:nvSpPr>
            <p:cNvPr id="104" name="Text Placeholder 3">
              <a:extLst>
                <a:ext uri="{FF2B5EF4-FFF2-40B4-BE49-F238E27FC236}">
                  <a16:creationId xmlns:a16="http://schemas.microsoft.com/office/drawing/2014/main" id="{4E45E718-E201-95EB-7A2F-F03BFFDF22B7}"/>
                </a:ext>
              </a:extLst>
            </p:cNvPr>
            <p:cNvSpPr txBox="1">
              <a:spLocks/>
            </p:cNvSpPr>
            <p:nvPr/>
          </p:nvSpPr>
          <p:spPr>
            <a:xfrm>
              <a:off x="4739422" y="6333820"/>
              <a:ext cx="735900" cy="360000"/>
            </a:xfrm>
            <a:prstGeom prst="rect">
              <a:avLst/>
            </a:prstGeom>
          </p:spPr>
          <p:txBody>
            <a:bodyPr/>
            <a:lstStyle>
              <a:lvl1pPr marL="236538" indent="-236538" algn="l" defTabSz="128016" rtl="0" eaLnBrk="1" latinLnBrk="0" hangingPunct="1">
                <a:spcBef>
                  <a:spcPts val="264"/>
                </a:spcBef>
                <a:buSzPct val="80000"/>
                <a:buFontTx/>
                <a:buBlip>
                  <a:blip r:embed="rId16"/>
                </a:buBlip>
                <a:defRPr sz="1400" kern="1200">
                  <a:solidFill>
                    <a:schemeClr val="tx1"/>
                  </a:solidFill>
                  <a:latin typeface="Calibri" panose="020F0502020204030204" pitchFamily="34" charset="0"/>
                  <a:ea typeface="+mn-ea"/>
                  <a:cs typeface="+mn-cs"/>
                </a:defRPr>
              </a:lvl1pPr>
              <a:lvl2pPr marL="369888" indent="-241300" algn="l" defTabSz="128016" rtl="0" eaLnBrk="1" latinLnBrk="0" hangingPunct="1">
                <a:spcBef>
                  <a:spcPts val="264"/>
                </a:spcBef>
                <a:buSzPct val="80000"/>
                <a:buFont typeface="Franklin Gothic Book" pitchFamily="34" charset="0"/>
                <a:buChar char="■"/>
                <a:defRPr sz="1400" kern="1200">
                  <a:solidFill>
                    <a:schemeClr val="tx1"/>
                  </a:solidFill>
                  <a:latin typeface="Calibri" panose="020F0502020204030204" pitchFamily="34" charset="0"/>
                  <a:ea typeface="+mn-ea"/>
                  <a:cs typeface="+mn-cs"/>
                </a:defRPr>
              </a:lvl2pPr>
              <a:lvl3pPr marL="504825" indent="-249238"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3pPr>
              <a:lvl4pPr marL="630238" indent="-246063"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4pPr>
              <a:lvl5pPr marL="757238"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5pPr>
              <a:lvl6pPr marL="874713" indent="-234950" algn="l" defTabSz="128016" rtl="0" eaLnBrk="1" latinLnBrk="0" hangingPunct="1">
                <a:spcBef>
                  <a:spcPts val="264"/>
                </a:spcBef>
                <a:buFont typeface="Franklin Gothic Book" pitchFamily="34" charset="0"/>
                <a:buChar char="•"/>
                <a:defRPr sz="1400" kern="1200">
                  <a:solidFill>
                    <a:schemeClr val="tx1"/>
                  </a:solidFill>
                  <a:latin typeface="Calibri" panose="020F0502020204030204" pitchFamily="34" charset="0"/>
                  <a:ea typeface="+mn-ea"/>
                  <a:cs typeface="+mn-cs"/>
                </a:defRPr>
              </a:lvl6pPr>
              <a:lvl7pPr marL="1009650" indent="-241300"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7pPr>
              <a:lvl8pPr marL="1135063" indent="-23812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8pPr>
              <a:lvl9pPr marL="1268413" indent="-244475" algn="l" defTabSz="128016" rtl="0" eaLnBrk="1" latinLnBrk="0" hangingPunct="1">
                <a:spcBef>
                  <a:spcPts val="264"/>
                </a:spcBef>
                <a:buFont typeface="Franklin Gothic Book" pitchFamily="34" charset="0"/>
                <a:buChar char="•"/>
                <a:defRPr sz="1400" kern="1200" baseline="0">
                  <a:solidFill>
                    <a:schemeClr val="tx1"/>
                  </a:solidFill>
                  <a:latin typeface="Calibri" panose="020F0502020204030204" pitchFamily="34" charset="0"/>
                  <a:ea typeface="+mn-ea"/>
                  <a:cs typeface="+mn-cs"/>
                </a:defRPr>
              </a:lvl9pPr>
            </a:lstStyle>
            <a:p>
              <a:pPr marL="0" marR="0" lvl="0" indent="0" defTabSz="124918" rtl="0" eaLnBrk="1" fontAlgn="auto" latinLnBrk="0" hangingPunct="1">
                <a:lnSpc>
                  <a:spcPct val="100000"/>
                </a:lnSpc>
                <a:spcBef>
                  <a:spcPts val="258"/>
                </a:spcBef>
                <a:spcAft>
                  <a:spcPts val="0"/>
                </a:spcAft>
                <a:buClrTx/>
                <a:buSzPct val="80000"/>
                <a:buFontTx/>
                <a:buNone/>
                <a:tabLst/>
                <a:defRPr/>
              </a:pPr>
              <a:r>
                <a:rPr kumimoji="0" lang="en-GB" sz="1100" b="1" i="0" u="none" strike="noStrike" kern="1200" cap="none" spc="0" normalizeH="0" baseline="0" dirty="0">
                  <a:ln>
                    <a:noFill/>
                  </a:ln>
                  <a:solidFill>
                    <a:srgbClr val="000000"/>
                  </a:solidFill>
                  <a:effectLst/>
                  <a:uLnTx/>
                  <a:uFillTx/>
                  <a:latin typeface="+mj-lt"/>
                  <a:ea typeface="+mn-ea"/>
                  <a:cs typeface="+mn-cs"/>
                </a:rPr>
                <a:t>Antón</a:t>
              </a:r>
              <a:br>
                <a:rPr kumimoji="0" lang="en-GB" sz="1100" b="1" i="0" u="none" strike="noStrike" kern="1200" cap="none" spc="0" normalizeH="0" baseline="0" dirty="0">
                  <a:ln>
                    <a:noFill/>
                  </a:ln>
                  <a:solidFill>
                    <a:srgbClr val="000000"/>
                  </a:solidFill>
                  <a:effectLst/>
                  <a:uLnTx/>
                  <a:uFillTx/>
                  <a:latin typeface="+mj-lt"/>
                  <a:ea typeface="+mn-ea"/>
                  <a:cs typeface="+mn-cs"/>
                </a:rPr>
              </a:br>
              <a:r>
                <a:rPr kumimoji="0" lang="en-GB" sz="1100" b="1" i="0" u="none" strike="noStrike" kern="1200" cap="none" spc="0" normalizeH="0" baseline="0" dirty="0">
                  <a:ln>
                    <a:noFill/>
                  </a:ln>
                  <a:solidFill>
                    <a:srgbClr val="000000"/>
                  </a:solidFill>
                  <a:effectLst/>
                  <a:uLnTx/>
                  <a:uFillTx/>
                  <a:latin typeface="+mj-lt"/>
                  <a:ea typeface="+mn-ea"/>
                  <a:cs typeface="+mn-cs"/>
                </a:rPr>
                <a:t>Garcia</a:t>
              </a:r>
            </a:p>
          </p:txBody>
        </p:sp>
        <p:pic>
          <p:nvPicPr>
            <p:cNvPr id="114" name="Picture 113">
              <a:extLst>
                <a:ext uri="{FF2B5EF4-FFF2-40B4-BE49-F238E27FC236}">
                  <a16:creationId xmlns:a16="http://schemas.microsoft.com/office/drawing/2014/main" id="{129F1165-4E85-D290-ACEF-6F4308513B38}"/>
                </a:ext>
              </a:extLst>
            </p:cNvPr>
            <p:cNvPicPr>
              <a:picLocks noChangeAspect="1"/>
            </p:cNvPicPr>
            <p:nvPr/>
          </p:nvPicPr>
          <p:blipFill rotWithShape="1">
            <a:blip r:embed="rId33">
              <a:extLst>
                <a:ext uri="{28A0092B-C50C-407E-A947-70E740481C1C}">
                  <a14:useLocalDpi xmlns:a14="http://schemas.microsoft.com/office/drawing/2010/main"/>
                </a:ext>
              </a:extLst>
            </a:blip>
            <a:srcRect l="24790" r="23251" b="38004"/>
            <a:stretch/>
          </p:blipFill>
          <p:spPr>
            <a:xfrm>
              <a:off x="4343450" y="6153820"/>
              <a:ext cx="396000" cy="540000"/>
            </a:xfrm>
            <a:prstGeom prst="rect">
              <a:avLst/>
            </a:prstGeom>
            <a:effectLst>
              <a:outerShdw blurRad="50800" dist="38100" dir="2700000" algn="tl" rotWithShape="0">
                <a:prstClr val="black">
                  <a:alpha val="40000"/>
                </a:prstClr>
              </a:outerShdw>
            </a:effectLst>
          </p:spPr>
        </p:pic>
        <p:pic>
          <p:nvPicPr>
            <p:cNvPr id="115" name="Picture 114">
              <a:extLst>
                <a:ext uri="{FF2B5EF4-FFF2-40B4-BE49-F238E27FC236}">
                  <a16:creationId xmlns:a16="http://schemas.microsoft.com/office/drawing/2014/main" id="{FD5FFBCA-6884-4A1B-235E-FE2CAA72C78E}"/>
                </a:ext>
              </a:extLst>
            </p:cNvPr>
            <p:cNvPicPr>
              <a:picLocks noChangeAspect="1"/>
            </p:cNvPicPr>
            <p:nvPr/>
          </p:nvPicPr>
          <p:blipFill rotWithShape="1">
            <a:blip r:embed="rId34">
              <a:extLst>
                <a:ext uri="{28A0092B-C50C-407E-A947-70E740481C1C}">
                  <a14:useLocalDpi xmlns:a14="http://schemas.microsoft.com/office/drawing/2010/main" val="0"/>
                </a:ext>
              </a:extLst>
            </a:blip>
            <a:srcRect l="25395" t="6724" r="25414" b="25403"/>
            <a:stretch/>
          </p:blipFill>
          <p:spPr>
            <a:xfrm>
              <a:off x="3261384" y="6147412"/>
              <a:ext cx="396000" cy="546408"/>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480579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5C489B2-5C3C-4790-8C61-F89D610F5B5E}"/>
              </a:ext>
            </a:extLst>
          </p:cNvPr>
          <p:cNvSpPr txBox="1"/>
          <p:nvPr/>
        </p:nvSpPr>
        <p:spPr>
          <a:xfrm>
            <a:off x="972000" y="1244208"/>
            <a:ext cx="10915201" cy="1292854"/>
          </a:xfrm>
          <a:prstGeom prst="rect">
            <a:avLst/>
          </a:prstGeom>
          <a:noFill/>
        </p:spPr>
        <p:txBody>
          <a:bodyPr wrap="square" rtlCol="0">
            <a:spAutoFit/>
          </a:bodyPr>
          <a:lstStyle/>
          <a:p>
            <a:pPr>
              <a:lnSpc>
                <a:spcPct val="102000"/>
              </a:lnSpc>
              <a:spcAft>
                <a:spcPts val="600"/>
              </a:spcAft>
              <a:buClr>
                <a:schemeClr val="tx1"/>
              </a:buClr>
            </a:pPr>
            <a:r>
              <a:rPr lang="en-GB" sz="1200" b="1" dirty="0">
                <a:solidFill>
                  <a:schemeClr val="accent2"/>
                </a:solidFill>
              </a:rPr>
              <a:t>There is a growing literature on hybrid power markets (e.g., Roques &amp; Finon, 2013, 2017; Keppler et al, 2021; Joskow, 2022, etc.) that puts forward different alternatives to address the various market and institutional failures affecting electricity markets:</a:t>
            </a:r>
          </a:p>
          <a:p>
            <a:pPr marL="180975" lvl="1" indent="-228600">
              <a:lnSpc>
                <a:spcPct val="125000"/>
              </a:lnSpc>
              <a:spcAft>
                <a:spcPts val="600"/>
              </a:spcAft>
              <a:buClr>
                <a:srgbClr val="000000"/>
              </a:buClr>
              <a:buSzPct val="100000"/>
              <a:buFont typeface="Wingdings" panose="05000000000000000000" pitchFamily="2" charset="2"/>
              <a:buChar char="§"/>
            </a:pPr>
            <a:r>
              <a:rPr lang="en-GB" sz="1200" dirty="0">
                <a:solidFill>
                  <a:schemeClr val="dk1"/>
                </a:solidFill>
              </a:rPr>
              <a:t>Additional “modules” to internalize policy interventions to define the generation mix, the level of security of supply though the introduction of complementary planning and long-term hedging / contracting mechanisms…</a:t>
            </a:r>
          </a:p>
          <a:p>
            <a:pPr marL="180975" lvl="1" indent="-228600">
              <a:lnSpc>
                <a:spcPct val="125000"/>
              </a:lnSpc>
              <a:spcAft>
                <a:spcPts val="600"/>
              </a:spcAft>
              <a:buClr>
                <a:srgbClr val="000000"/>
              </a:buClr>
              <a:buSzPct val="100000"/>
              <a:buFont typeface="Wingdings" panose="05000000000000000000" pitchFamily="2" charset="2"/>
              <a:buChar char="§"/>
            </a:pPr>
            <a:r>
              <a:rPr lang="en-GB" sz="1200" dirty="0">
                <a:solidFill>
                  <a:schemeClr val="dk1"/>
                </a:solidFill>
              </a:rPr>
              <a:t>…whilst preserving efficient competition in energy markets, and introducing further hedging instruments to protect consumers</a:t>
            </a:r>
          </a:p>
        </p:txBody>
      </p:sp>
      <p:sp>
        <p:nvSpPr>
          <p:cNvPr id="7" name="Espace réservé du numéro de diapositive 1">
            <a:extLst>
              <a:ext uri="{FF2B5EF4-FFF2-40B4-BE49-F238E27FC236}">
                <a16:creationId xmlns:a16="http://schemas.microsoft.com/office/drawing/2014/main" id="{73B0A8BF-D7DB-4334-9409-29B106E66D03}"/>
              </a:ext>
            </a:extLst>
          </p:cNvPr>
          <p:cNvSpPr>
            <a:spLocks noGrp="1"/>
          </p:cNvSpPr>
          <p:nvPr>
            <p:ph type="sldNum" sz="quarter" idx="12"/>
          </p:nvPr>
        </p:nvSpPr>
        <p:spPr>
          <a:xfrm>
            <a:off x="9308024" y="6449565"/>
            <a:ext cx="2743200" cy="365125"/>
          </a:xfrm>
        </p:spPr>
        <p:txBody>
          <a:bodyPr/>
          <a:lstStyle/>
          <a:p>
            <a:fld id="{92D6A900-3445-42BB-AB0A-126B217E5981}" type="slidenum">
              <a:rPr lang="en-GB" sz="1400" b="1" smtClean="0"/>
              <a:t>4</a:t>
            </a:fld>
            <a:endParaRPr lang="en-GB" sz="1400" b="1" dirty="0"/>
          </a:p>
        </p:txBody>
      </p:sp>
      <p:sp>
        <p:nvSpPr>
          <p:cNvPr id="2" name="Title 1">
            <a:extLst>
              <a:ext uri="{FF2B5EF4-FFF2-40B4-BE49-F238E27FC236}">
                <a16:creationId xmlns:a16="http://schemas.microsoft.com/office/drawing/2014/main" id="{32785DA9-EE08-C16D-E1CF-B8F995417AA2}"/>
              </a:ext>
            </a:extLst>
          </p:cNvPr>
          <p:cNvSpPr>
            <a:spLocks noGrp="1"/>
          </p:cNvSpPr>
          <p:nvPr>
            <p:ph type="title"/>
          </p:nvPr>
        </p:nvSpPr>
        <p:spPr>
          <a:xfrm>
            <a:off x="972000" y="638087"/>
            <a:ext cx="10860000" cy="346632"/>
          </a:xfrm>
        </p:spPr>
        <p:txBody>
          <a:bodyPr/>
          <a:lstStyle/>
          <a:p>
            <a:r>
              <a:rPr lang="en-GB" dirty="0"/>
              <a:t>Towards a new target model? Hybrid markets</a:t>
            </a:r>
          </a:p>
        </p:txBody>
      </p:sp>
      <p:sp>
        <p:nvSpPr>
          <p:cNvPr id="38" name="Rectangle à coins arrondis 13">
            <a:extLst>
              <a:ext uri="{FF2B5EF4-FFF2-40B4-BE49-F238E27FC236}">
                <a16:creationId xmlns:a16="http://schemas.microsoft.com/office/drawing/2014/main" id="{4B942B5C-5339-4511-B0D7-B91F890CD2E8}"/>
              </a:ext>
            </a:extLst>
          </p:cNvPr>
          <p:cNvSpPr/>
          <p:nvPr/>
        </p:nvSpPr>
        <p:spPr>
          <a:xfrm>
            <a:off x="7214487" y="5225900"/>
            <a:ext cx="1805324" cy="710773"/>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rPr>
              <a:t>Cost allocation and fostering </a:t>
            </a:r>
            <a:r>
              <a:rPr lang="en-GB" sz="1200" b="1" kern="0" dirty="0">
                <a:solidFill>
                  <a:srgbClr val="000000"/>
                </a:solidFill>
              </a:rPr>
              <a:t>demand participation</a:t>
            </a:r>
            <a:endParaRPr kumimoji="0" lang="en-GB" sz="1200" b="1" i="0" u="none" strike="noStrike" kern="0" cap="none" spc="0" normalizeH="0" baseline="0" noProof="0" dirty="0">
              <a:ln>
                <a:noFill/>
              </a:ln>
              <a:solidFill>
                <a:srgbClr val="000000"/>
              </a:solidFill>
              <a:effectLst/>
              <a:uLnTx/>
              <a:uFillTx/>
            </a:endParaRPr>
          </a:p>
        </p:txBody>
      </p:sp>
      <p:sp>
        <p:nvSpPr>
          <p:cNvPr id="39" name="Rectangle 38">
            <a:extLst>
              <a:ext uri="{FF2B5EF4-FFF2-40B4-BE49-F238E27FC236}">
                <a16:creationId xmlns:a16="http://schemas.microsoft.com/office/drawing/2014/main" id="{4DA9A18F-7EAE-4FD5-B94D-B701B656DEDA}"/>
              </a:ext>
            </a:extLst>
          </p:cNvPr>
          <p:cNvSpPr/>
          <p:nvPr/>
        </p:nvSpPr>
        <p:spPr>
          <a:xfrm>
            <a:off x="7528527" y="3887957"/>
            <a:ext cx="1147180" cy="789269"/>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200" kern="0" dirty="0">
                <a:solidFill>
                  <a:prstClr val="black"/>
                </a:solidFill>
              </a:rPr>
              <a:t>Wholesale energy market </a:t>
            </a:r>
          </a:p>
        </p:txBody>
      </p:sp>
      <p:sp>
        <p:nvSpPr>
          <p:cNvPr id="40" name="Rectangle 39">
            <a:extLst>
              <a:ext uri="{FF2B5EF4-FFF2-40B4-BE49-F238E27FC236}">
                <a16:creationId xmlns:a16="http://schemas.microsoft.com/office/drawing/2014/main" id="{3385DF95-7DA9-4FEC-87CC-C0D306480941}"/>
              </a:ext>
            </a:extLst>
          </p:cNvPr>
          <p:cNvSpPr/>
          <p:nvPr/>
        </p:nvSpPr>
        <p:spPr>
          <a:xfrm flipH="1">
            <a:off x="9034199" y="3885663"/>
            <a:ext cx="1147180" cy="777733"/>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200" kern="0" dirty="0">
                <a:solidFill>
                  <a:prstClr val="black"/>
                </a:solidFill>
              </a:rPr>
              <a:t>Balancing &amp; ancillary services markets</a:t>
            </a:r>
          </a:p>
        </p:txBody>
      </p:sp>
      <p:sp>
        <p:nvSpPr>
          <p:cNvPr id="41" name="Rectangle 40">
            <a:extLst>
              <a:ext uri="{FF2B5EF4-FFF2-40B4-BE49-F238E27FC236}">
                <a16:creationId xmlns:a16="http://schemas.microsoft.com/office/drawing/2014/main" id="{6A381185-77C3-4A1A-94AC-5BDF030235D3}"/>
              </a:ext>
            </a:extLst>
          </p:cNvPr>
          <p:cNvSpPr/>
          <p:nvPr/>
        </p:nvSpPr>
        <p:spPr>
          <a:xfrm flipH="1">
            <a:off x="10518376" y="3890880"/>
            <a:ext cx="1003782" cy="772516"/>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200" kern="0" dirty="0">
                <a:solidFill>
                  <a:prstClr val="black"/>
                </a:solidFill>
              </a:rPr>
              <a:t>Retail markets</a:t>
            </a:r>
          </a:p>
        </p:txBody>
      </p:sp>
      <p:sp>
        <p:nvSpPr>
          <p:cNvPr id="48" name="Organigramme : Alternative 1">
            <a:extLst>
              <a:ext uri="{FF2B5EF4-FFF2-40B4-BE49-F238E27FC236}">
                <a16:creationId xmlns:a16="http://schemas.microsoft.com/office/drawing/2014/main" id="{F939E671-1A75-4D56-B1C4-E21FB6A9C551}"/>
              </a:ext>
            </a:extLst>
          </p:cNvPr>
          <p:cNvSpPr/>
          <p:nvPr/>
        </p:nvSpPr>
        <p:spPr>
          <a:xfrm>
            <a:off x="3342742" y="3851573"/>
            <a:ext cx="1462682" cy="78927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GB" sz="1200" b="1" kern="0" dirty="0">
                <a:solidFill>
                  <a:srgbClr val="000000"/>
                </a:solidFill>
              </a:rPr>
              <a:t>Framework to assess/ plan  the future system needs </a:t>
            </a:r>
          </a:p>
        </p:txBody>
      </p:sp>
      <p:sp>
        <p:nvSpPr>
          <p:cNvPr id="50" name="Organigramme : Alternative 3">
            <a:extLst>
              <a:ext uri="{FF2B5EF4-FFF2-40B4-BE49-F238E27FC236}">
                <a16:creationId xmlns:a16="http://schemas.microsoft.com/office/drawing/2014/main" id="{612E4E77-BA93-4F68-8C6F-B2A522D28778}"/>
              </a:ext>
            </a:extLst>
          </p:cNvPr>
          <p:cNvSpPr/>
          <p:nvPr/>
        </p:nvSpPr>
        <p:spPr>
          <a:xfrm>
            <a:off x="5175749" y="3835408"/>
            <a:ext cx="1340664" cy="827987"/>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GB" sz="1200" b="1" kern="0" dirty="0">
                <a:solidFill>
                  <a:srgbClr val="000000"/>
                </a:solidFill>
              </a:rPr>
              <a:t> Long term contracts to support investment </a:t>
            </a:r>
          </a:p>
        </p:txBody>
      </p:sp>
      <p:sp>
        <p:nvSpPr>
          <p:cNvPr id="52" name="ZoneTexte 14">
            <a:extLst>
              <a:ext uri="{FF2B5EF4-FFF2-40B4-BE49-F238E27FC236}">
                <a16:creationId xmlns:a16="http://schemas.microsoft.com/office/drawing/2014/main" id="{DA157B81-A637-4FE8-A52C-2D44CDCE42B3}"/>
              </a:ext>
            </a:extLst>
          </p:cNvPr>
          <p:cNvSpPr txBox="1"/>
          <p:nvPr/>
        </p:nvSpPr>
        <p:spPr>
          <a:xfrm>
            <a:off x="856811" y="3559760"/>
            <a:ext cx="1675878" cy="64633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600">
                <a:solidFill>
                  <a:prstClr val="black"/>
                </a:solidFill>
                <a:latin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tx1"/>
                </a:solidFill>
                <a:effectLst/>
                <a:uLnTx/>
                <a:uFillTx/>
                <a:latin typeface="Calibri"/>
              </a:rPr>
              <a:t>Decarbonisation / technology deployment targets</a:t>
            </a:r>
          </a:p>
        </p:txBody>
      </p:sp>
      <p:cxnSp>
        <p:nvCxnSpPr>
          <p:cNvPr id="55" name="Straight Arrow Connector 54">
            <a:extLst>
              <a:ext uri="{FF2B5EF4-FFF2-40B4-BE49-F238E27FC236}">
                <a16:creationId xmlns:a16="http://schemas.microsoft.com/office/drawing/2014/main" id="{73CFEA1F-B309-4AA0-9536-A191086AE4BB}"/>
              </a:ext>
            </a:extLst>
          </p:cNvPr>
          <p:cNvCxnSpPr>
            <a:cxnSpLocks/>
            <a:stCxn id="41" idx="2"/>
            <a:endCxn id="38" idx="3"/>
          </p:cNvCxnSpPr>
          <p:nvPr/>
        </p:nvCxnSpPr>
        <p:spPr>
          <a:xfrm flipH="1">
            <a:off x="9019810" y="4663395"/>
            <a:ext cx="2000457" cy="917891"/>
          </a:xfrm>
          <a:prstGeom prst="straightConnector1">
            <a:avLst/>
          </a:prstGeom>
          <a:noFill/>
          <a:ln w="9525" cap="flat" cmpd="sng" algn="ctr">
            <a:solidFill>
              <a:schemeClr val="tx2"/>
            </a:solidFill>
            <a:prstDash val="solid"/>
            <a:headEnd type="triangle"/>
            <a:tailEnd type="triangle"/>
          </a:ln>
          <a:effectLst/>
        </p:spPr>
      </p:cxnSp>
      <p:cxnSp>
        <p:nvCxnSpPr>
          <p:cNvPr id="56" name="Straight Arrow Connector 55">
            <a:extLst>
              <a:ext uri="{FF2B5EF4-FFF2-40B4-BE49-F238E27FC236}">
                <a16:creationId xmlns:a16="http://schemas.microsoft.com/office/drawing/2014/main" id="{1286E8CB-7334-4696-8FF6-6D53BB7DFDC4}"/>
              </a:ext>
            </a:extLst>
          </p:cNvPr>
          <p:cNvCxnSpPr>
            <a:cxnSpLocks/>
            <a:stCxn id="52" idx="3"/>
          </p:cNvCxnSpPr>
          <p:nvPr/>
        </p:nvCxnSpPr>
        <p:spPr>
          <a:xfrm>
            <a:off x="2532689" y="3882926"/>
            <a:ext cx="810053" cy="363282"/>
          </a:xfrm>
          <a:prstGeom prst="straightConnector1">
            <a:avLst/>
          </a:prstGeom>
          <a:noFill/>
          <a:ln w="9525" cap="flat" cmpd="sng" algn="ctr">
            <a:solidFill>
              <a:schemeClr val="tx2"/>
            </a:solidFill>
            <a:prstDash val="solid"/>
            <a:tailEnd type="triangle"/>
          </a:ln>
          <a:effectLst/>
        </p:spPr>
      </p:cxnSp>
      <p:cxnSp>
        <p:nvCxnSpPr>
          <p:cNvPr id="57" name="Straight Arrow Connector 56">
            <a:extLst>
              <a:ext uri="{FF2B5EF4-FFF2-40B4-BE49-F238E27FC236}">
                <a16:creationId xmlns:a16="http://schemas.microsoft.com/office/drawing/2014/main" id="{38DBD8C9-2567-4818-870E-94B53F906947}"/>
              </a:ext>
            </a:extLst>
          </p:cNvPr>
          <p:cNvCxnSpPr>
            <a:cxnSpLocks/>
            <a:stCxn id="4" idx="3"/>
          </p:cNvCxnSpPr>
          <p:nvPr/>
        </p:nvCxnSpPr>
        <p:spPr>
          <a:xfrm flipV="1">
            <a:off x="2532689" y="4246208"/>
            <a:ext cx="810053" cy="407396"/>
          </a:xfrm>
          <a:prstGeom prst="straightConnector1">
            <a:avLst/>
          </a:prstGeom>
          <a:noFill/>
          <a:ln w="9525" cap="flat" cmpd="sng" algn="ctr">
            <a:solidFill>
              <a:schemeClr val="tx2"/>
            </a:solidFill>
            <a:prstDash val="solid"/>
            <a:tailEnd type="triangle"/>
          </a:ln>
          <a:effectLst/>
        </p:spPr>
      </p:cxnSp>
      <p:cxnSp>
        <p:nvCxnSpPr>
          <p:cNvPr id="58" name="Straight Arrow Connector 57">
            <a:extLst>
              <a:ext uri="{FF2B5EF4-FFF2-40B4-BE49-F238E27FC236}">
                <a16:creationId xmlns:a16="http://schemas.microsoft.com/office/drawing/2014/main" id="{8136E321-791A-4914-AB65-64A7294AD86D}"/>
              </a:ext>
            </a:extLst>
          </p:cNvPr>
          <p:cNvCxnSpPr>
            <a:cxnSpLocks/>
          </p:cNvCxnSpPr>
          <p:nvPr/>
        </p:nvCxnSpPr>
        <p:spPr>
          <a:xfrm flipH="1" flipV="1">
            <a:off x="5846081" y="4663395"/>
            <a:ext cx="2271069" cy="562505"/>
          </a:xfrm>
          <a:prstGeom prst="straightConnector1">
            <a:avLst/>
          </a:prstGeom>
          <a:noFill/>
          <a:ln w="9525" cap="flat" cmpd="sng" algn="ctr">
            <a:solidFill>
              <a:schemeClr val="tx2"/>
            </a:solidFill>
            <a:prstDash val="solid"/>
            <a:tailEnd type="triangle"/>
          </a:ln>
          <a:effectLst/>
        </p:spPr>
      </p:cxnSp>
      <p:cxnSp>
        <p:nvCxnSpPr>
          <p:cNvPr id="59" name="Connector: Curved 58">
            <a:extLst>
              <a:ext uri="{FF2B5EF4-FFF2-40B4-BE49-F238E27FC236}">
                <a16:creationId xmlns:a16="http://schemas.microsoft.com/office/drawing/2014/main" id="{E7173F16-76F3-443D-B343-E6F57F7E3E0C}"/>
              </a:ext>
            </a:extLst>
          </p:cNvPr>
          <p:cNvCxnSpPr>
            <a:cxnSpLocks/>
          </p:cNvCxnSpPr>
          <p:nvPr/>
        </p:nvCxnSpPr>
        <p:spPr>
          <a:xfrm rot="16200000" flipH="1">
            <a:off x="5174064" y="3540863"/>
            <a:ext cx="940444" cy="3140404"/>
          </a:xfrm>
          <a:prstGeom prst="curvedConnector2">
            <a:avLst/>
          </a:prstGeom>
          <a:noFill/>
          <a:ln w="9525" cap="flat" cmpd="sng" algn="ctr">
            <a:solidFill>
              <a:schemeClr val="tx2"/>
            </a:solidFill>
            <a:prstDash val="solid"/>
            <a:headEnd type="triangle"/>
            <a:tailEnd type="triangle"/>
          </a:ln>
          <a:effectLst/>
        </p:spPr>
      </p:cxnSp>
      <p:sp>
        <p:nvSpPr>
          <p:cNvPr id="60" name="Arrow: Left-Right 59">
            <a:extLst>
              <a:ext uri="{FF2B5EF4-FFF2-40B4-BE49-F238E27FC236}">
                <a16:creationId xmlns:a16="http://schemas.microsoft.com/office/drawing/2014/main" id="{8ADF3EC8-AD1F-48FC-88B5-C03717ECE411}"/>
              </a:ext>
            </a:extLst>
          </p:cNvPr>
          <p:cNvSpPr/>
          <p:nvPr/>
        </p:nvSpPr>
        <p:spPr>
          <a:xfrm>
            <a:off x="6992540" y="2860965"/>
            <a:ext cx="4763698" cy="567164"/>
          </a:xfrm>
          <a:prstGeom prst="leftRightArrow">
            <a:avLst/>
          </a:prstGeom>
          <a:solidFill>
            <a:schemeClr val="tx2"/>
          </a:solidFill>
          <a:ln w="12700" cap="flat" cmpd="sng" algn="ctr">
            <a:solidFill>
              <a:srgbClr val="273B5E">
                <a:shade val="50000"/>
              </a:srgbClr>
            </a:solidFill>
            <a:prstDash val="solid"/>
            <a:miter lim="800000"/>
          </a:ln>
          <a:effectLst/>
        </p:spPr>
        <p:txBody>
          <a:bodyPr rtlCol="0" anchor="ctr"/>
          <a:lstStyle/>
          <a:p>
            <a:pPr algn="ctr">
              <a:defRPr/>
            </a:pPr>
            <a:r>
              <a:rPr lang="en-GB" sz="1200" b="1" dirty="0">
                <a:solidFill>
                  <a:schemeClr val="bg1"/>
                </a:solidFill>
              </a:rPr>
              <a:t>Historical focus of market design</a:t>
            </a:r>
          </a:p>
        </p:txBody>
      </p:sp>
      <p:cxnSp>
        <p:nvCxnSpPr>
          <p:cNvPr id="61" name="Straight Arrow Connector 60">
            <a:extLst>
              <a:ext uri="{FF2B5EF4-FFF2-40B4-BE49-F238E27FC236}">
                <a16:creationId xmlns:a16="http://schemas.microsoft.com/office/drawing/2014/main" id="{897A386D-B05E-48AA-8E65-2185CEA5F239}"/>
              </a:ext>
            </a:extLst>
          </p:cNvPr>
          <p:cNvCxnSpPr>
            <a:cxnSpLocks/>
            <a:stCxn id="39" idx="2"/>
          </p:cNvCxnSpPr>
          <p:nvPr/>
        </p:nvCxnSpPr>
        <p:spPr>
          <a:xfrm>
            <a:off x="8102117" y="4677227"/>
            <a:ext cx="15032" cy="548673"/>
          </a:xfrm>
          <a:prstGeom prst="straightConnector1">
            <a:avLst/>
          </a:prstGeom>
          <a:noFill/>
          <a:ln w="9525" cap="flat" cmpd="sng" algn="ctr">
            <a:solidFill>
              <a:schemeClr val="tx2"/>
            </a:solidFill>
            <a:prstDash val="solid"/>
            <a:headEnd type="triangle"/>
            <a:tailEnd type="triangle"/>
          </a:ln>
          <a:effectLst/>
        </p:spPr>
      </p:cxnSp>
      <p:sp>
        <p:nvSpPr>
          <p:cNvPr id="63" name="Arrow: Left-Right 62">
            <a:extLst>
              <a:ext uri="{FF2B5EF4-FFF2-40B4-BE49-F238E27FC236}">
                <a16:creationId xmlns:a16="http://schemas.microsoft.com/office/drawing/2014/main" id="{CB3070AC-C2AA-4366-943E-57C61DA41C13}"/>
              </a:ext>
            </a:extLst>
          </p:cNvPr>
          <p:cNvSpPr/>
          <p:nvPr/>
        </p:nvSpPr>
        <p:spPr>
          <a:xfrm>
            <a:off x="2776329" y="2865472"/>
            <a:ext cx="4165557" cy="567164"/>
          </a:xfrm>
          <a:prstGeom prst="leftRightArrow">
            <a:avLst/>
          </a:prstGeom>
          <a:solidFill>
            <a:schemeClr val="accent5"/>
          </a:solidFill>
          <a:ln w="12700" cap="flat" cmpd="sng" algn="ctr">
            <a:solidFill>
              <a:srgbClr val="273B5E">
                <a:shade val="50000"/>
              </a:srgbClr>
            </a:solidFill>
            <a:prstDash val="solid"/>
            <a:miter lim="800000"/>
          </a:ln>
          <a:effectLst/>
        </p:spPr>
        <p:txBody>
          <a:bodyPr rtlCol="0" anchor="ctr"/>
          <a:lstStyle/>
          <a:p>
            <a:pPr algn="ctr">
              <a:defRPr/>
            </a:pPr>
            <a:r>
              <a:rPr lang="en-GB" sz="1200" b="1" dirty="0">
                <a:solidFill>
                  <a:schemeClr val="bg1"/>
                </a:solidFill>
              </a:rPr>
              <a:t>Filling the gaps to complete the market</a:t>
            </a:r>
          </a:p>
        </p:txBody>
      </p:sp>
      <p:sp>
        <p:nvSpPr>
          <p:cNvPr id="4" name="ZoneTexte 14">
            <a:extLst>
              <a:ext uri="{FF2B5EF4-FFF2-40B4-BE49-F238E27FC236}">
                <a16:creationId xmlns:a16="http://schemas.microsoft.com/office/drawing/2014/main" id="{87D8C1AF-99C8-B6E6-E087-AC9BA9CFD3C5}"/>
              </a:ext>
            </a:extLst>
          </p:cNvPr>
          <p:cNvSpPr txBox="1"/>
          <p:nvPr/>
        </p:nvSpPr>
        <p:spPr>
          <a:xfrm>
            <a:off x="856811" y="4422771"/>
            <a:ext cx="1675878" cy="46166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600">
                <a:solidFill>
                  <a:prstClr val="black"/>
                </a:solidFill>
                <a:latin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tx1"/>
                </a:solidFill>
                <a:effectLst/>
                <a:uLnTx/>
                <a:uFillTx/>
                <a:latin typeface="Calibri"/>
              </a:rPr>
              <a:t>Security of supply policy targets</a:t>
            </a:r>
          </a:p>
        </p:txBody>
      </p:sp>
      <p:sp>
        <p:nvSpPr>
          <p:cNvPr id="5" name="ZoneTexte 14">
            <a:extLst>
              <a:ext uri="{FF2B5EF4-FFF2-40B4-BE49-F238E27FC236}">
                <a16:creationId xmlns:a16="http://schemas.microsoft.com/office/drawing/2014/main" id="{0B47E296-D0C2-A4FA-DC5A-DEF30C026242}"/>
              </a:ext>
            </a:extLst>
          </p:cNvPr>
          <p:cNvSpPr txBox="1"/>
          <p:nvPr/>
        </p:nvSpPr>
        <p:spPr>
          <a:xfrm>
            <a:off x="856812" y="5145142"/>
            <a:ext cx="1675878" cy="46166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600">
                <a:solidFill>
                  <a:prstClr val="black"/>
                </a:solidFill>
                <a:latin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tx1"/>
                </a:solidFill>
                <a:effectLst/>
                <a:uLnTx/>
                <a:uFillTx/>
                <a:latin typeface="Calibri"/>
              </a:rPr>
              <a:t>Infrastructure development plans </a:t>
            </a:r>
          </a:p>
        </p:txBody>
      </p:sp>
      <p:cxnSp>
        <p:nvCxnSpPr>
          <p:cNvPr id="8" name="Straight Arrow Connector 7">
            <a:extLst>
              <a:ext uri="{FF2B5EF4-FFF2-40B4-BE49-F238E27FC236}">
                <a16:creationId xmlns:a16="http://schemas.microsoft.com/office/drawing/2014/main" id="{E4995B4C-927E-7B14-B101-5B0578CF2F6D}"/>
              </a:ext>
            </a:extLst>
          </p:cNvPr>
          <p:cNvCxnSpPr>
            <a:cxnSpLocks/>
            <a:stCxn id="5" idx="3"/>
          </p:cNvCxnSpPr>
          <p:nvPr/>
        </p:nvCxnSpPr>
        <p:spPr>
          <a:xfrm flipV="1">
            <a:off x="2532690" y="4246208"/>
            <a:ext cx="810052" cy="1129767"/>
          </a:xfrm>
          <a:prstGeom prst="straightConnector1">
            <a:avLst/>
          </a:prstGeom>
          <a:noFill/>
          <a:ln w="9525" cap="flat" cmpd="sng" algn="ctr">
            <a:solidFill>
              <a:schemeClr val="tx2"/>
            </a:solidFill>
            <a:prstDash val="solid"/>
            <a:tailEnd type="triangle"/>
          </a:ln>
          <a:effectLst/>
        </p:spPr>
      </p:cxnSp>
      <p:sp>
        <p:nvSpPr>
          <p:cNvPr id="22" name="Isosceles Triangle 21">
            <a:extLst>
              <a:ext uri="{FF2B5EF4-FFF2-40B4-BE49-F238E27FC236}">
                <a16:creationId xmlns:a16="http://schemas.microsoft.com/office/drawing/2014/main" id="{33EFFBF4-909D-01E4-69D0-7CC042A42D8E}"/>
              </a:ext>
            </a:extLst>
          </p:cNvPr>
          <p:cNvSpPr/>
          <p:nvPr/>
        </p:nvSpPr>
        <p:spPr>
          <a:xfrm rot="5400000">
            <a:off x="8650537" y="4246322"/>
            <a:ext cx="387337" cy="88423"/>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Isosceles Triangle 22">
            <a:extLst>
              <a:ext uri="{FF2B5EF4-FFF2-40B4-BE49-F238E27FC236}">
                <a16:creationId xmlns:a16="http://schemas.microsoft.com/office/drawing/2014/main" id="{28BD86F7-F3AC-CBA3-822C-0848B2E95B2B}"/>
              </a:ext>
            </a:extLst>
          </p:cNvPr>
          <p:cNvSpPr/>
          <p:nvPr/>
        </p:nvSpPr>
        <p:spPr>
          <a:xfrm rot="5400000">
            <a:off x="10177703" y="4246323"/>
            <a:ext cx="387337" cy="88423"/>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Isosceles Triangle 23">
            <a:extLst>
              <a:ext uri="{FF2B5EF4-FFF2-40B4-BE49-F238E27FC236}">
                <a16:creationId xmlns:a16="http://schemas.microsoft.com/office/drawing/2014/main" id="{99C8A10A-74AD-992A-3C70-236485633729}"/>
              </a:ext>
            </a:extLst>
          </p:cNvPr>
          <p:cNvSpPr/>
          <p:nvPr/>
        </p:nvSpPr>
        <p:spPr>
          <a:xfrm rot="5400000">
            <a:off x="4831514" y="4246323"/>
            <a:ext cx="387337" cy="88423"/>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Arrow: Right 25">
            <a:extLst>
              <a:ext uri="{FF2B5EF4-FFF2-40B4-BE49-F238E27FC236}">
                <a16:creationId xmlns:a16="http://schemas.microsoft.com/office/drawing/2014/main" id="{B7ADE6BB-72E4-67DE-4D1B-664729D91833}"/>
              </a:ext>
            </a:extLst>
          </p:cNvPr>
          <p:cNvSpPr/>
          <p:nvPr/>
        </p:nvSpPr>
        <p:spPr>
          <a:xfrm>
            <a:off x="6705809" y="4096865"/>
            <a:ext cx="698432" cy="3128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0CDCC3B1-991A-F6EB-FAC8-56D901981153}"/>
              </a:ext>
            </a:extLst>
          </p:cNvPr>
          <p:cNvSpPr/>
          <p:nvPr/>
        </p:nvSpPr>
        <p:spPr>
          <a:xfrm>
            <a:off x="3193473" y="3713019"/>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1</a:t>
            </a:r>
            <a:endParaRPr lang="en-GB" sz="1200" b="1" dirty="0"/>
          </a:p>
        </p:txBody>
      </p:sp>
      <p:sp>
        <p:nvSpPr>
          <p:cNvPr id="30" name="Oval 29">
            <a:extLst>
              <a:ext uri="{FF2B5EF4-FFF2-40B4-BE49-F238E27FC236}">
                <a16:creationId xmlns:a16="http://schemas.microsoft.com/office/drawing/2014/main" id="{5CD462DA-1CCF-AB04-9CDF-BA0C7B544678}"/>
              </a:ext>
            </a:extLst>
          </p:cNvPr>
          <p:cNvSpPr/>
          <p:nvPr/>
        </p:nvSpPr>
        <p:spPr>
          <a:xfrm>
            <a:off x="5039031" y="3713019"/>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2</a:t>
            </a:r>
            <a:endParaRPr lang="en-GB" sz="1200" b="1" dirty="0"/>
          </a:p>
        </p:txBody>
      </p:sp>
      <p:sp>
        <p:nvSpPr>
          <p:cNvPr id="31" name="Oval 30">
            <a:extLst>
              <a:ext uri="{FF2B5EF4-FFF2-40B4-BE49-F238E27FC236}">
                <a16:creationId xmlns:a16="http://schemas.microsoft.com/office/drawing/2014/main" id="{BCEE8F18-5137-A3ED-8849-290C1A8FF4CB}"/>
              </a:ext>
            </a:extLst>
          </p:cNvPr>
          <p:cNvSpPr/>
          <p:nvPr/>
        </p:nvSpPr>
        <p:spPr>
          <a:xfrm>
            <a:off x="7105612" y="5145352"/>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3</a:t>
            </a:r>
          </a:p>
        </p:txBody>
      </p:sp>
    </p:spTree>
    <p:extLst>
      <p:ext uri="{BB962C8B-B14F-4D97-AF65-F5344CB8AC3E}">
        <p14:creationId xmlns:p14="http://schemas.microsoft.com/office/powerpoint/2010/main" val="48573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8" grpId="0" animBg="1"/>
      <p:bldP spid="50" grpId="0" animBg="1"/>
      <p:bldP spid="52" grpId="0" animBg="1"/>
      <p:bldP spid="63" grpId="0" animBg="1"/>
      <p:bldP spid="4" grpId="0" animBg="1"/>
      <p:bldP spid="5" grpId="0" animBg="1"/>
      <p:bldP spid="24" grpId="0" animBg="1"/>
      <p:bldP spid="26" grpId="0" animBg="1"/>
      <p:bldP spid="28" grpId="0" animBg="1"/>
      <p:bldP spid="30" grpId="0" animBg="1"/>
      <p:bldP spid="31" grpId="0" animBg="1"/>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2A53B0C3-0EF1-A7B8-0D0D-DA1BA64F235D}"/>
              </a:ext>
            </a:extLst>
          </p:cNvPr>
          <p:cNvSpPr/>
          <p:nvPr/>
        </p:nvSpPr>
        <p:spPr>
          <a:xfrm>
            <a:off x="350520" y="6052820"/>
            <a:ext cx="11765280" cy="277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9" name="Group_45427.6497106481002262">
            <a:extLst>
              <a:ext uri="{FF2B5EF4-FFF2-40B4-BE49-F238E27FC236}">
                <a16:creationId xmlns:a16="http://schemas.microsoft.com/office/drawing/2014/main" id="{D4A6E0AC-58AD-4A5A-85F4-30882AE9FDD2}"/>
              </a:ext>
            </a:extLst>
          </p:cNvPr>
          <p:cNvGrpSpPr/>
          <p:nvPr/>
        </p:nvGrpSpPr>
        <p:grpSpPr>
          <a:xfrm rot="5400000">
            <a:off x="-1484233" y="2812548"/>
            <a:ext cx="3837992" cy="496890"/>
            <a:chOff x="2735054" y="1363154"/>
            <a:chExt cx="8975169" cy="810828"/>
          </a:xfrm>
        </p:grpSpPr>
        <p:sp>
          <p:nvSpPr>
            <p:cNvPr id="150" name="Right Arrow 4">
              <a:extLst>
                <a:ext uri="{FF2B5EF4-FFF2-40B4-BE49-F238E27FC236}">
                  <a16:creationId xmlns:a16="http://schemas.microsoft.com/office/drawing/2014/main" id="{729BE7FA-836F-4920-BD66-78EC330F9550}"/>
                </a:ext>
              </a:extLst>
            </p:cNvPr>
            <p:cNvSpPr/>
            <p:nvPr/>
          </p:nvSpPr>
          <p:spPr>
            <a:xfrm>
              <a:off x="2825027" y="1363154"/>
              <a:ext cx="8885196" cy="810828"/>
            </a:xfrm>
            <a:prstGeom prst="rightArrow">
              <a:avLst>
                <a:gd name="adj1" fmla="val 66092"/>
                <a:gd name="adj2" fmla="val 31609"/>
              </a:avLst>
            </a:prstGeom>
            <a:ln/>
          </p:spPr>
          <p:style>
            <a:lnRef idx="2">
              <a:schemeClr val="accent1"/>
            </a:lnRef>
            <a:fillRef idx="1">
              <a:schemeClr val="lt1"/>
            </a:fillRef>
            <a:effectRef idx="0">
              <a:schemeClr val="accent1"/>
            </a:effectRef>
            <a:fontRef idx="minor">
              <a:schemeClr val="dk1"/>
            </a:fontRef>
          </p:style>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54"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extBox 150">
              <a:extLst>
                <a:ext uri="{FF2B5EF4-FFF2-40B4-BE49-F238E27FC236}">
                  <a16:creationId xmlns:a16="http://schemas.microsoft.com/office/drawing/2014/main" id="{6FD94046-5A31-4860-BD69-5E45674412BE}"/>
                </a:ext>
              </a:extLst>
            </p:cNvPr>
            <p:cNvSpPr txBox="1"/>
            <p:nvPr/>
          </p:nvSpPr>
          <p:spPr>
            <a:xfrm rot="10800000">
              <a:off x="2735054" y="1491770"/>
              <a:ext cx="3312593" cy="546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83083" tIns="41541" rIns="83083" bIns="41541"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33" b="1" i="0" u="none" strike="noStrike" kern="0" cap="none" spc="0" normalizeH="0" baseline="0" noProof="0" dirty="0">
                  <a:ln>
                    <a:noFill/>
                  </a:ln>
                  <a:solidFill>
                    <a:schemeClr val="tx1"/>
                  </a:solidFill>
                  <a:effectLst/>
                  <a:uLnTx/>
                  <a:uFillTx/>
                  <a:latin typeface="Arial"/>
                </a:rPr>
                <a:t>Years ahead</a:t>
              </a:r>
            </a:p>
          </p:txBody>
        </p:sp>
        <p:sp>
          <p:nvSpPr>
            <p:cNvPr id="152" name="TextBox 151">
              <a:extLst>
                <a:ext uri="{FF2B5EF4-FFF2-40B4-BE49-F238E27FC236}">
                  <a16:creationId xmlns:a16="http://schemas.microsoft.com/office/drawing/2014/main" id="{83BEF71E-A0AD-4F73-95B2-142CBB921D00}"/>
                </a:ext>
              </a:extLst>
            </p:cNvPr>
            <p:cNvSpPr txBox="1"/>
            <p:nvPr/>
          </p:nvSpPr>
          <p:spPr>
            <a:xfrm rot="10800000">
              <a:off x="4835004" y="1461663"/>
              <a:ext cx="6812758" cy="546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83083" tIns="41541" rIns="83083" bIns="41541"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33" b="1" i="0" u="none" strike="noStrike" kern="0" cap="none" spc="0" normalizeH="0" baseline="0" noProof="0" dirty="0">
                  <a:ln>
                    <a:noFill/>
                  </a:ln>
                  <a:solidFill>
                    <a:schemeClr val="tx1"/>
                  </a:solidFill>
                  <a:effectLst/>
                  <a:uLnTx/>
                  <a:uFillTx/>
                  <a:latin typeface="Arial"/>
                </a:rPr>
                <a:t>D/H ahead</a:t>
              </a:r>
            </a:p>
          </p:txBody>
        </p:sp>
      </p:grpSp>
      <p:sp>
        <p:nvSpPr>
          <p:cNvPr id="110" name="Rectangle 109">
            <a:extLst>
              <a:ext uri="{FF2B5EF4-FFF2-40B4-BE49-F238E27FC236}">
                <a16:creationId xmlns:a16="http://schemas.microsoft.com/office/drawing/2014/main" id="{FF369D5A-9C09-4161-9D6A-804E26A4E88B}"/>
              </a:ext>
            </a:extLst>
          </p:cNvPr>
          <p:cNvSpPr/>
          <p:nvPr/>
        </p:nvSpPr>
        <p:spPr>
          <a:xfrm>
            <a:off x="6439722" y="1272593"/>
            <a:ext cx="2607323" cy="241769"/>
          </a:xfrm>
          <a:prstGeom prst="rect">
            <a:avLst/>
          </a:prstGeom>
          <a:solidFill>
            <a:srgbClr val="273B5E"/>
          </a:solidFill>
          <a:ln w="12700" cap="flat" cmpd="sng" algn="ctr">
            <a:solidFill>
              <a:srgbClr val="273B5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Who defines the system needs? </a:t>
            </a:r>
          </a:p>
        </p:txBody>
      </p:sp>
      <p:sp>
        <p:nvSpPr>
          <p:cNvPr id="111" name="Rectangle 110">
            <a:extLst>
              <a:ext uri="{FF2B5EF4-FFF2-40B4-BE49-F238E27FC236}">
                <a16:creationId xmlns:a16="http://schemas.microsoft.com/office/drawing/2014/main" id="{E0F68301-9857-426F-8A98-8D763D8D287D}"/>
              </a:ext>
            </a:extLst>
          </p:cNvPr>
          <p:cNvSpPr/>
          <p:nvPr/>
        </p:nvSpPr>
        <p:spPr>
          <a:xfrm>
            <a:off x="7995253" y="2586150"/>
            <a:ext cx="2713440" cy="241769"/>
          </a:xfrm>
          <a:prstGeom prst="rect">
            <a:avLst/>
          </a:prstGeom>
          <a:solidFill>
            <a:srgbClr val="273B5E"/>
          </a:solidFill>
          <a:ln w="12700" cap="flat" cmpd="sng" algn="ctr">
            <a:solidFill>
              <a:srgbClr val="273B5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What contracting approach? </a:t>
            </a:r>
          </a:p>
        </p:txBody>
      </p:sp>
      <p:sp>
        <p:nvSpPr>
          <p:cNvPr id="112" name="Rectangle 111">
            <a:extLst>
              <a:ext uri="{FF2B5EF4-FFF2-40B4-BE49-F238E27FC236}">
                <a16:creationId xmlns:a16="http://schemas.microsoft.com/office/drawing/2014/main" id="{13CFBBD8-EF90-4D53-9C7A-C17A0BE2AFE7}"/>
              </a:ext>
            </a:extLst>
          </p:cNvPr>
          <p:cNvSpPr/>
          <p:nvPr/>
        </p:nvSpPr>
        <p:spPr>
          <a:xfrm>
            <a:off x="9287812" y="3914278"/>
            <a:ext cx="2133032" cy="246024"/>
          </a:xfrm>
          <a:prstGeom prst="rect">
            <a:avLst/>
          </a:prstGeom>
          <a:solidFill>
            <a:srgbClr val="273B5E"/>
          </a:solidFill>
          <a:ln w="12700" cap="flat" cmpd="sng" algn="ctr">
            <a:solidFill>
              <a:srgbClr val="273B5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What product definition?</a:t>
            </a:r>
          </a:p>
        </p:txBody>
      </p:sp>
      <p:sp>
        <p:nvSpPr>
          <p:cNvPr id="113" name="Rectangle 112">
            <a:extLst>
              <a:ext uri="{FF2B5EF4-FFF2-40B4-BE49-F238E27FC236}">
                <a16:creationId xmlns:a16="http://schemas.microsoft.com/office/drawing/2014/main" id="{C62EFBC6-20A4-4D3C-A826-750E2FE79A40}"/>
              </a:ext>
            </a:extLst>
          </p:cNvPr>
          <p:cNvSpPr/>
          <p:nvPr/>
        </p:nvSpPr>
        <p:spPr>
          <a:xfrm>
            <a:off x="5745825" y="1735211"/>
            <a:ext cx="1058242"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Not defined</a:t>
            </a:r>
          </a:p>
        </p:txBody>
      </p:sp>
      <p:sp>
        <p:nvSpPr>
          <p:cNvPr id="114" name="Rectangle 113">
            <a:extLst>
              <a:ext uri="{FF2B5EF4-FFF2-40B4-BE49-F238E27FC236}">
                <a16:creationId xmlns:a16="http://schemas.microsoft.com/office/drawing/2014/main" id="{1E9C6ACE-300E-40DC-AF7B-4A3DA29944E1}"/>
              </a:ext>
            </a:extLst>
          </p:cNvPr>
          <p:cNvSpPr/>
          <p:nvPr/>
        </p:nvSpPr>
        <p:spPr>
          <a:xfrm>
            <a:off x="7244284" y="1735211"/>
            <a:ext cx="945200"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Individuals </a:t>
            </a:r>
          </a:p>
        </p:txBody>
      </p:sp>
      <p:sp>
        <p:nvSpPr>
          <p:cNvPr id="115" name="Rectangle 114">
            <a:extLst>
              <a:ext uri="{FF2B5EF4-FFF2-40B4-BE49-F238E27FC236}">
                <a16:creationId xmlns:a16="http://schemas.microsoft.com/office/drawing/2014/main" id="{C29BE3E2-EB6E-4690-9B4D-E824C3C8F7D3}"/>
              </a:ext>
            </a:extLst>
          </p:cNvPr>
          <p:cNvSpPr/>
          <p:nvPr/>
        </p:nvSpPr>
        <p:spPr>
          <a:xfrm>
            <a:off x="8399461" y="1735211"/>
            <a:ext cx="1906152"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SO / State agency </a:t>
            </a:r>
          </a:p>
        </p:txBody>
      </p:sp>
      <p:sp>
        <p:nvSpPr>
          <p:cNvPr id="116" name="Rectangle 115">
            <a:extLst>
              <a:ext uri="{FF2B5EF4-FFF2-40B4-BE49-F238E27FC236}">
                <a16:creationId xmlns:a16="http://schemas.microsoft.com/office/drawing/2014/main" id="{C0B33027-CD97-4D4B-BB7B-4D3C8ACBAC18}"/>
              </a:ext>
            </a:extLst>
          </p:cNvPr>
          <p:cNvSpPr/>
          <p:nvPr/>
        </p:nvSpPr>
        <p:spPr>
          <a:xfrm>
            <a:off x="5745824" y="2119623"/>
            <a:ext cx="1058241" cy="241769"/>
          </a:xfrm>
          <a:prstGeom prst="rect">
            <a:avLst/>
          </a:prstGeom>
          <a:solidFill>
            <a:srgbClr val="8F1A95"/>
          </a:solidFill>
          <a:ln w="12700" cap="flat" cmpd="sng" algn="ctr">
            <a:solidFill>
              <a:srgbClr val="8F1A9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Arial"/>
                <a:ea typeface="+mn-ea"/>
                <a:cs typeface="+mn-cs"/>
              </a:rPr>
              <a:t>Energy only </a:t>
            </a:r>
          </a:p>
        </p:txBody>
      </p:sp>
      <p:sp>
        <p:nvSpPr>
          <p:cNvPr id="117" name="Rectangle 116">
            <a:extLst>
              <a:ext uri="{FF2B5EF4-FFF2-40B4-BE49-F238E27FC236}">
                <a16:creationId xmlns:a16="http://schemas.microsoft.com/office/drawing/2014/main" id="{F5EE066C-D577-46BA-92B2-E8AE7743F30E}"/>
              </a:ext>
            </a:extLst>
          </p:cNvPr>
          <p:cNvSpPr/>
          <p:nvPr/>
        </p:nvSpPr>
        <p:spPr>
          <a:xfrm>
            <a:off x="6859911" y="2119489"/>
            <a:ext cx="1718344" cy="241769"/>
          </a:xfrm>
          <a:prstGeom prst="rect">
            <a:avLst/>
          </a:prstGeom>
          <a:solidFill>
            <a:srgbClr val="582C83"/>
          </a:solidFill>
          <a:ln w="12700" cap="flat" cmpd="sng" algn="ctr">
            <a:solidFill>
              <a:srgbClr val="582C8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Arial"/>
                <a:ea typeface="+mn-ea"/>
                <a:cs typeface="+mn-cs"/>
              </a:rPr>
              <a:t>Capacity Subscription</a:t>
            </a:r>
          </a:p>
        </p:txBody>
      </p:sp>
      <p:sp>
        <p:nvSpPr>
          <p:cNvPr id="118" name="Rectangle 117">
            <a:extLst>
              <a:ext uri="{FF2B5EF4-FFF2-40B4-BE49-F238E27FC236}">
                <a16:creationId xmlns:a16="http://schemas.microsoft.com/office/drawing/2014/main" id="{8BB12EEC-A742-4D3F-8E41-3871A12E8E57}"/>
              </a:ext>
            </a:extLst>
          </p:cNvPr>
          <p:cNvSpPr/>
          <p:nvPr/>
        </p:nvSpPr>
        <p:spPr>
          <a:xfrm>
            <a:off x="7548480" y="3032502"/>
            <a:ext cx="1183777"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Decentralised</a:t>
            </a:r>
          </a:p>
        </p:txBody>
      </p:sp>
      <p:sp>
        <p:nvSpPr>
          <p:cNvPr id="119" name="Rectangle 118">
            <a:extLst>
              <a:ext uri="{FF2B5EF4-FFF2-40B4-BE49-F238E27FC236}">
                <a16:creationId xmlns:a16="http://schemas.microsoft.com/office/drawing/2014/main" id="{C7360963-510A-4997-95CF-3670F964D6BB}"/>
              </a:ext>
            </a:extLst>
          </p:cNvPr>
          <p:cNvSpPr/>
          <p:nvPr/>
        </p:nvSpPr>
        <p:spPr>
          <a:xfrm>
            <a:off x="10215781" y="3032502"/>
            <a:ext cx="1010151"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Centralised</a:t>
            </a:r>
          </a:p>
        </p:txBody>
      </p:sp>
      <p:sp>
        <p:nvSpPr>
          <p:cNvPr id="120" name="Rectangle 119">
            <a:extLst>
              <a:ext uri="{FF2B5EF4-FFF2-40B4-BE49-F238E27FC236}">
                <a16:creationId xmlns:a16="http://schemas.microsoft.com/office/drawing/2014/main" id="{9D7FFA03-D838-4029-A957-F13EF449CAC6}"/>
              </a:ext>
            </a:extLst>
          </p:cNvPr>
          <p:cNvSpPr/>
          <p:nvPr/>
        </p:nvSpPr>
        <p:spPr>
          <a:xfrm>
            <a:off x="7384615" y="3435116"/>
            <a:ext cx="1517552" cy="360405"/>
          </a:xfrm>
          <a:prstGeom prst="rect">
            <a:avLst/>
          </a:prstGeom>
          <a:solidFill>
            <a:srgbClr val="2CCCD3"/>
          </a:solidFill>
          <a:ln w="12700" cap="flat" cmpd="sng" algn="ctr">
            <a:solidFill>
              <a:srgbClr val="2CCCD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Arial"/>
                <a:ea typeface="+mn-ea"/>
                <a:cs typeface="+mn-cs"/>
              </a:rPr>
              <a:t>PPA / Supplier obligation</a:t>
            </a:r>
          </a:p>
        </p:txBody>
      </p:sp>
      <p:sp>
        <p:nvSpPr>
          <p:cNvPr id="121" name="Rectangle 120">
            <a:extLst>
              <a:ext uri="{FF2B5EF4-FFF2-40B4-BE49-F238E27FC236}">
                <a16:creationId xmlns:a16="http://schemas.microsoft.com/office/drawing/2014/main" id="{319E275E-998C-459A-8D2B-FCCE74911434}"/>
              </a:ext>
            </a:extLst>
          </p:cNvPr>
          <p:cNvSpPr/>
          <p:nvPr/>
        </p:nvSpPr>
        <p:spPr>
          <a:xfrm>
            <a:off x="7874298" y="4306524"/>
            <a:ext cx="1440950"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Separate products</a:t>
            </a:r>
          </a:p>
        </p:txBody>
      </p:sp>
      <p:sp>
        <p:nvSpPr>
          <p:cNvPr id="122" name="Rectangle 121">
            <a:extLst>
              <a:ext uri="{FF2B5EF4-FFF2-40B4-BE49-F238E27FC236}">
                <a16:creationId xmlns:a16="http://schemas.microsoft.com/office/drawing/2014/main" id="{70EF2303-FBD4-4D15-B064-CC601CAEB1B8}"/>
              </a:ext>
            </a:extLst>
          </p:cNvPr>
          <p:cNvSpPr/>
          <p:nvPr/>
        </p:nvSpPr>
        <p:spPr>
          <a:xfrm>
            <a:off x="10286563" y="4313697"/>
            <a:ext cx="1224724" cy="241769"/>
          </a:xfrm>
          <a:prstGeom prst="rect">
            <a:avLst/>
          </a:prstGeom>
          <a:solidFill>
            <a:sysClr val="window" lastClr="FFFFFF"/>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Multi-attribute </a:t>
            </a:r>
          </a:p>
        </p:txBody>
      </p:sp>
      <p:sp>
        <p:nvSpPr>
          <p:cNvPr id="123" name="Rectangle 122">
            <a:extLst>
              <a:ext uri="{FF2B5EF4-FFF2-40B4-BE49-F238E27FC236}">
                <a16:creationId xmlns:a16="http://schemas.microsoft.com/office/drawing/2014/main" id="{ACA8A2AF-7B2F-4443-A91C-EA60DEC319E2}"/>
              </a:ext>
            </a:extLst>
          </p:cNvPr>
          <p:cNvSpPr/>
          <p:nvPr/>
        </p:nvSpPr>
        <p:spPr>
          <a:xfrm>
            <a:off x="7444740" y="4712456"/>
            <a:ext cx="2222414" cy="320569"/>
          </a:xfrm>
          <a:prstGeom prst="rect">
            <a:avLst/>
          </a:prstGeom>
          <a:solidFill>
            <a:srgbClr val="ACACAC"/>
          </a:solidFill>
          <a:ln w="12700" cap="flat" cmpd="sng" algn="ctr">
            <a:solidFill>
              <a:srgbClr val="ACAC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Arial"/>
              </a:rPr>
              <a:t>CRM + </a:t>
            </a:r>
            <a:r>
              <a:rPr kumimoji="0" lang="en-GB" sz="1200" b="0" i="0" u="none" strike="noStrike" kern="0" cap="none" spc="0" normalizeH="0" baseline="0" noProof="0" dirty="0" err="1">
                <a:ln>
                  <a:noFill/>
                </a:ln>
                <a:solidFill>
                  <a:prstClr val="white"/>
                </a:solidFill>
                <a:effectLst/>
                <a:uLnTx/>
                <a:uFillTx/>
                <a:latin typeface="Arial"/>
              </a:rPr>
              <a:t>CfDs</a:t>
            </a:r>
            <a:r>
              <a:rPr kumimoji="0" lang="en-GB" sz="1200" b="0" i="0" u="none" strike="noStrike" kern="0" cap="none" spc="0" normalizeH="0" baseline="0" noProof="0" dirty="0">
                <a:ln>
                  <a:noFill/>
                </a:ln>
                <a:solidFill>
                  <a:prstClr val="white"/>
                </a:solidFill>
                <a:effectLst/>
                <a:uLnTx/>
                <a:uFillTx/>
                <a:latin typeface="Arial"/>
              </a:rPr>
              <a:t> for RES + flexibility support </a:t>
            </a:r>
            <a:r>
              <a:rPr lang="en-GB" sz="1200" kern="0" dirty="0">
                <a:solidFill>
                  <a:prstClr val="white"/>
                </a:solidFill>
                <a:latin typeface="Arial"/>
              </a:rPr>
              <a:t>contracts?</a:t>
            </a:r>
            <a:endParaRPr kumimoji="0" lang="en-GB" sz="1200" b="0" i="0" u="none" strike="noStrike" kern="0" cap="none" spc="0" normalizeH="0" baseline="0" noProof="0" dirty="0">
              <a:ln>
                <a:noFill/>
              </a:ln>
              <a:solidFill>
                <a:prstClr val="white"/>
              </a:solidFill>
              <a:effectLst/>
              <a:uLnTx/>
              <a:uFillTx/>
              <a:latin typeface="Arial"/>
            </a:endParaRPr>
          </a:p>
        </p:txBody>
      </p:sp>
      <p:sp>
        <p:nvSpPr>
          <p:cNvPr id="124" name="Rectangle 123">
            <a:extLst>
              <a:ext uri="{FF2B5EF4-FFF2-40B4-BE49-F238E27FC236}">
                <a16:creationId xmlns:a16="http://schemas.microsoft.com/office/drawing/2014/main" id="{2268A942-9F84-4094-81F5-A7BC23918DD6}"/>
              </a:ext>
            </a:extLst>
          </p:cNvPr>
          <p:cNvSpPr/>
          <p:nvPr/>
        </p:nvSpPr>
        <p:spPr>
          <a:xfrm>
            <a:off x="9980948" y="4727696"/>
            <a:ext cx="1837672" cy="320567"/>
          </a:xfrm>
          <a:prstGeom prst="rect">
            <a:avLst/>
          </a:prstGeom>
          <a:solidFill>
            <a:srgbClr val="273B5E">
              <a:lumMod val="60000"/>
              <a:lumOff val="40000"/>
            </a:srgbClr>
          </a:solidFill>
          <a:ln w="1270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a:solidFill>
                  <a:prstClr val="white"/>
                </a:solidFill>
                <a:latin typeface="Arial"/>
              </a:rPr>
              <a:t>O</a:t>
            </a:r>
            <a:r>
              <a:rPr kumimoji="0" lang="en-GB" sz="1200" b="0" i="0" u="none" strike="noStrike" kern="0" cap="none" spc="0" normalizeH="0" baseline="0" noProof="0" dirty="0" err="1">
                <a:ln>
                  <a:noFill/>
                </a:ln>
                <a:solidFill>
                  <a:prstClr val="white"/>
                </a:solidFill>
                <a:effectLst/>
                <a:uLnTx/>
                <a:uFillTx/>
                <a:latin typeface="Arial"/>
              </a:rPr>
              <a:t>ptimisation</a:t>
            </a:r>
            <a:r>
              <a:rPr kumimoji="0" lang="en-GB" sz="1200" b="0" i="0" u="none" strike="noStrike" kern="0" cap="none" spc="0" normalizeH="0" baseline="0" noProof="0" dirty="0">
                <a:ln>
                  <a:noFill/>
                </a:ln>
                <a:solidFill>
                  <a:prstClr val="white"/>
                </a:solidFill>
                <a:effectLst/>
                <a:uLnTx/>
                <a:uFillTx/>
                <a:latin typeface="Arial"/>
              </a:rPr>
              <a:t> based on different tech. attributes </a:t>
            </a:r>
          </a:p>
        </p:txBody>
      </p:sp>
      <p:cxnSp>
        <p:nvCxnSpPr>
          <p:cNvPr id="125" name="Connector: Elbow 124">
            <a:extLst>
              <a:ext uri="{FF2B5EF4-FFF2-40B4-BE49-F238E27FC236}">
                <a16:creationId xmlns:a16="http://schemas.microsoft.com/office/drawing/2014/main" id="{D7B6DFB9-41F4-4CF8-AD8B-8795D4E28ECF}"/>
              </a:ext>
            </a:extLst>
          </p:cNvPr>
          <p:cNvCxnSpPr>
            <a:cxnSpLocks/>
            <a:stCxn id="110" idx="2"/>
            <a:endCxn id="113" idx="0"/>
          </p:cNvCxnSpPr>
          <p:nvPr/>
        </p:nvCxnSpPr>
        <p:spPr>
          <a:xfrm rot="5400000">
            <a:off x="6898741" y="890567"/>
            <a:ext cx="220849" cy="1468438"/>
          </a:xfrm>
          <a:prstGeom prst="bentConnector3">
            <a:avLst/>
          </a:prstGeom>
          <a:noFill/>
          <a:ln w="6350" cap="flat" cmpd="sng" algn="ctr">
            <a:solidFill>
              <a:srgbClr val="273B5E"/>
            </a:solidFill>
            <a:prstDash val="solid"/>
            <a:miter lim="800000"/>
            <a:tailEnd type="triangle"/>
          </a:ln>
          <a:effectLst/>
        </p:spPr>
      </p:cxnSp>
      <p:cxnSp>
        <p:nvCxnSpPr>
          <p:cNvPr id="126" name="Connector: Elbow 125">
            <a:extLst>
              <a:ext uri="{FF2B5EF4-FFF2-40B4-BE49-F238E27FC236}">
                <a16:creationId xmlns:a16="http://schemas.microsoft.com/office/drawing/2014/main" id="{E9664061-CCAA-49AE-A976-79E4D85CB3C2}"/>
              </a:ext>
            </a:extLst>
          </p:cNvPr>
          <p:cNvCxnSpPr>
            <a:cxnSpLocks/>
            <a:stCxn id="110" idx="2"/>
            <a:endCxn id="115" idx="0"/>
          </p:cNvCxnSpPr>
          <p:nvPr/>
        </p:nvCxnSpPr>
        <p:spPr>
          <a:xfrm rot="16200000" flipH="1">
            <a:off x="8437536" y="820209"/>
            <a:ext cx="220849" cy="1609153"/>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27" name="Connector: Elbow 126">
            <a:extLst>
              <a:ext uri="{FF2B5EF4-FFF2-40B4-BE49-F238E27FC236}">
                <a16:creationId xmlns:a16="http://schemas.microsoft.com/office/drawing/2014/main" id="{39B86545-B589-4ABF-AAB8-FAF5971EFC99}"/>
              </a:ext>
            </a:extLst>
          </p:cNvPr>
          <p:cNvCxnSpPr>
            <a:cxnSpLocks/>
            <a:stCxn id="110" idx="2"/>
            <a:endCxn id="114" idx="0"/>
          </p:cNvCxnSpPr>
          <p:nvPr/>
        </p:nvCxnSpPr>
        <p:spPr>
          <a:xfrm rot="5400000">
            <a:off x="7619710" y="1611536"/>
            <a:ext cx="220849" cy="26499"/>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29" name="Straight Arrow Connector 128">
            <a:extLst>
              <a:ext uri="{FF2B5EF4-FFF2-40B4-BE49-F238E27FC236}">
                <a16:creationId xmlns:a16="http://schemas.microsoft.com/office/drawing/2014/main" id="{FDF37C1F-E994-4D96-8E3F-75E60E51634D}"/>
              </a:ext>
            </a:extLst>
          </p:cNvPr>
          <p:cNvCxnSpPr>
            <a:cxnSpLocks/>
            <a:stCxn id="114" idx="2"/>
            <a:endCxn id="117" idx="0"/>
          </p:cNvCxnSpPr>
          <p:nvPr/>
        </p:nvCxnSpPr>
        <p:spPr>
          <a:xfrm>
            <a:off x="7716884" y="1976980"/>
            <a:ext cx="2199" cy="142509"/>
          </a:xfrm>
          <a:prstGeom prst="straightConnector1">
            <a:avLst/>
          </a:prstGeom>
          <a:noFill/>
          <a:ln w="6350" cap="flat" cmpd="sng" algn="ctr">
            <a:solidFill>
              <a:srgbClr val="273B5E"/>
            </a:solidFill>
            <a:prstDash val="solid"/>
            <a:miter lim="800000"/>
            <a:tailEnd type="triangle"/>
          </a:ln>
          <a:effectLst/>
        </p:spPr>
      </p:cxnSp>
      <p:cxnSp>
        <p:nvCxnSpPr>
          <p:cNvPr id="130" name="Straight Arrow Connector 129">
            <a:extLst>
              <a:ext uri="{FF2B5EF4-FFF2-40B4-BE49-F238E27FC236}">
                <a16:creationId xmlns:a16="http://schemas.microsoft.com/office/drawing/2014/main" id="{B2FAC84F-BACD-467B-98B4-1C5508F6DA4C}"/>
              </a:ext>
            </a:extLst>
          </p:cNvPr>
          <p:cNvCxnSpPr>
            <a:cxnSpLocks/>
            <a:stCxn id="115" idx="2"/>
            <a:endCxn id="111" idx="0"/>
          </p:cNvCxnSpPr>
          <p:nvPr/>
        </p:nvCxnSpPr>
        <p:spPr>
          <a:xfrm flipH="1">
            <a:off x="9351973" y="1976980"/>
            <a:ext cx="564" cy="609170"/>
          </a:xfrm>
          <a:prstGeom prst="straightConnector1">
            <a:avLst/>
          </a:prstGeom>
          <a:noFill/>
          <a:ln w="6350" cap="flat" cmpd="sng" algn="ctr">
            <a:solidFill>
              <a:srgbClr val="273B5E"/>
            </a:solidFill>
            <a:prstDash val="solid"/>
            <a:miter lim="800000"/>
            <a:tailEnd type="triangle"/>
          </a:ln>
          <a:effectLst/>
        </p:spPr>
      </p:cxnSp>
      <p:cxnSp>
        <p:nvCxnSpPr>
          <p:cNvPr id="131" name="Connector: Elbow 130">
            <a:extLst>
              <a:ext uri="{FF2B5EF4-FFF2-40B4-BE49-F238E27FC236}">
                <a16:creationId xmlns:a16="http://schemas.microsoft.com/office/drawing/2014/main" id="{CDD8635C-BC84-41DA-86DE-ABDD549068DC}"/>
              </a:ext>
            </a:extLst>
          </p:cNvPr>
          <p:cNvCxnSpPr>
            <a:cxnSpLocks/>
            <a:stCxn id="111" idx="2"/>
            <a:endCxn id="118" idx="0"/>
          </p:cNvCxnSpPr>
          <p:nvPr/>
        </p:nvCxnSpPr>
        <p:spPr>
          <a:xfrm rot="5400000">
            <a:off x="8643880" y="2324408"/>
            <a:ext cx="204583" cy="1211604"/>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32" name="Connector: Elbow 131">
            <a:extLst>
              <a:ext uri="{FF2B5EF4-FFF2-40B4-BE49-F238E27FC236}">
                <a16:creationId xmlns:a16="http://schemas.microsoft.com/office/drawing/2014/main" id="{0E59D736-FF6B-4AA5-8242-20098EC19D2A}"/>
              </a:ext>
            </a:extLst>
          </p:cNvPr>
          <p:cNvCxnSpPr>
            <a:cxnSpLocks/>
            <a:stCxn id="111" idx="2"/>
            <a:endCxn id="119" idx="0"/>
          </p:cNvCxnSpPr>
          <p:nvPr/>
        </p:nvCxnSpPr>
        <p:spPr>
          <a:xfrm rot="16200000" flipH="1">
            <a:off x="9934123" y="2245769"/>
            <a:ext cx="204583" cy="1368883"/>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33" name="Straight Arrow Connector 132">
            <a:extLst>
              <a:ext uri="{FF2B5EF4-FFF2-40B4-BE49-F238E27FC236}">
                <a16:creationId xmlns:a16="http://schemas.microsoft.com/office/drawing/2014/main" id="{102FC61F-17BB-47DB-8171-681025DC21B5}"/>
              </a:ext>
            </a:extLst>
          </p:cNvPr>
          <p:cNvCxnSpPr>
            <a:cxnSpLocks/>
            <a:stCxn id="118" idx="2"/>
            <a:endCxn id="120" idx="0"/>
          </p:cNvCxnSpPr>
          <p:nvPr/>
        </p:nvCxnSpPr>
        <p:spPr>
          <a:xfrm>
            <a:off x="8140369" y="3274271"/>
            <a:ext cx="3022" cy="160845"/>
          </a:xfrm>
          <a:prstGeom prst="straightConnector1">
            <a:avLst/>
          </a:prstGeom>
          <a:noFill/>
          <a:ln w="6350" cap="flat" cmpd="sng" algn="ctr">
            <a:solidFill>
              <a:srgbClr val="273B5E"/>
            </a:solidFill>
            <a:prstDash val="solid"/>
            <a:miter lim="800000"/>
            <a:tailEnd type="triangle"/>
          </a:ln>
          <a:effectLst/>
        </p:spPr>
      </p:cxnSp>
      <p:cxnSp>
        <p:nvCxnSpPr>
          <p:cNvPr id="135" name="Connector: Elbow 134">
            <a:extLst>
              <a:ext uri="{FF2B5EF4-FFF2-40B4-BE49-F238E27FC236}">
                <a16:creationId xmlns:a16="http://schemas.microsoft.com/office/drawing/2014/main" id="{6F21AF9E-2C98-47C3-BC7C-6C2372E05A0D}"/>
              </a:ext>
            </a:extLst>
          </p:cNvPr>
          <p:cNvCxnSpPr>
            <a:cxnSpLocks/>
            <a:stCxn id="112" idx="2"/>
            <a:endCxn id="121" idx="0"/>
          </p:cNvCxnSpPr>
          <p:nvPr/>
        </p:nvCxnSpPr>
        <p:spPr>
          <a:xfrm rot="5400000">
            <a:off x="9401440" y="3353636"/>
            <a:ext cx="146222" cy="1759555"/>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36" name="Connector: Elbow 135">
            <a:extLst>
              <a:ext uri="{FF2B5EF4-FFF2-40B4-BE49-F238E27FC236}">
                <a16:creationId xmlns:a16="http://schemas.microsoft.com/office/drawing/2014/main" id="{3FC8073F-FB38-41AB-9191-C3EB89A20D55}"/>
              </a:ext>
            </a:extLst>
          </p:cNvPr>
          <p:cNvCxnSpPr>
            <a:cxnSpLocks/>
            <a:stCxn id="112" idx="2"/>
            <a:endCxn id="122" idx="0"/>
          </p:cNvCxnSpPr>
          <p:nvPr/>
        </p:nvCxnSpPr>
        <p:spPr>
          <a:xfrm rot="16200000" flipH="1">
            <a:off x="10549929" y="3964700"/>
            <a:ext cx="153395" cy="544597"/>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37" name="Straight Arrow Connector 136">
            <a:extLst>
              <a:ext uri="{FF2B5EF4-FFF2-40B4-BE49-F238E27FC236}">
                <a16:creationId xmlns:a16="http://schemas.microsoft.com/office/drawing/2014/main" id="{9B7A4B67-93F5-49CB-8556-D7B657B33193}"/>
              </a:ext>
            </a:extLst>
          </p:cNvPr>
          <p:cNvCxnSpPr>
            <a:cxnSpLocks/>
            <a:stCxn id="121" idx="2"/>
          </p:cNvCxnSpPr>
          <p:nvPr/>
        </p:nvCxnSpPr>
        <p:spPr>
          <a:xfrm flipH="1">
            <a:off x="8594773" y="4548293"/>
            <a:ext cx="1" cy="179403"/>
          </a:xfrm>
          <a:prstGeom prst="straightConnector1">
            <a:avLst/>
          </a:prstGeom>
          <a:noFill/>
          <a:ln w="6350" cap="flat" cmpd="sng" algn="ctr">
            <a:solidFill>
              <a:srgbClr val="273B5E"/>
            </a:solidFill>
            <a:prstDash val="solid"/>
            <a:miter lim="800000"/>
            <a:tailEnd type="triangle"/>
          </a:ln>
          <a:effectLst/>
        </p:spPr>
      </p:cxnSp>
      <p:cxnSp>
        <p:nvCxnSpPr>
          <p:cNvPr id="138" name="Straight Arrow Connector 137">
            <a:extLst>
              <a:ext uri="{FF2B5EF4-FFF2-40B4-BE49-F238E27FC236}">
                <a16:creationId xmlns:a16="http://schemas.microsoft.com/office/drawing/2014/main" id="{F1EBB415-012F-4327-84DC-BBFFF83D7AE3}"/>
              </a:ext>
            </a:extLst>
          </p:cNvPr>
          <p:cNvCxnSpPr>
            <a:cxnSpLocks/>
            <a:stCxn id="122" idx="2"/>
            <a:endCxn id="124" idx="0"/>
          </p:cNvCxnSpPr>
          <p:nvPr/>
        </p:nvCxnSpPr>
        <p:spPr>
          <a:xfrm>
            <a:off x="10898925" y="4555466"/>
            <a:ext cx="859" cy="172230"/>
          </a:xfrm>
          <a:prstGeom prst="straightConnector1">
            <a:avLst/>
          </a:prstGeom>
          <a:noFill/>
          <a:ln w="6350" cap="flat" cmpd="sng" algn="ctr">
            <a:solidFill>
              <a:srgbClr val="273B5E"/>
            </a:solidFill>
            <a:prstDash val="solid"/>
            <a:miter lim="800000"/>
            <a:tailEnd type="triangle"/>
          </a:ln>
          <a:effectLst/>
        </p:spPr>
      </p:cxnSp>
      <p:grpSp>
        <p:nvGrpSpPr>
          <p:cNvPr id="3" name="Group_45427.6502546296091616">
            <a:extLst>
              <a:ext uri="{FF2B5EF4-FFF2-40B4-BE49-F238E27FC236}">
                <a16:creationId xmlns:a16="http://schemas.microsoft.com/office/drawing/2014/main" id="{890F106F-3492-FCAE-72C1-CA01006AB792}"/>
              </a:ext>
            </a:extLst>
          </p:cNvPr>
          <p:cNvGrpSpPr/>
          <p:nvPr/>
        </p:nvGrpSpPr>
        <p:grpSpPr>
          <a:xfrm>
            <a:off x="766847" y="1213255"/>
            <a:ext cx="5672875" cy="5016863"/>
            <a:chOff x="766848" y="1426615"/>
            <a:chExt cx="5173756" cy="4337633"/>
          </a:xfrm>
        </p:grpSpPr>
        <p:sp>
          <p:nvSpPr>
            <p:cNvPr id="159" name="Rectangle 158">
              <a:extLst>
                <a:ext uri="{FF2B5EF4-FFF2-40B4-BE49-F238E27FC236}">
                  <a16:creationId xmlns:a16="http://schemas.microsoft.com/office/drawing/2014/main" id="{273B8852-C339-4950-8333-D45691486BDF}"/>
                </a:ext>
              </a:extLst>
            </p:cNvPr>
            <p:cNvSpPr/>
            <p:nvPr/>
          </p:nvSpPr>
          <p:spPr>
            <a:xfrm>
              <a:off x="818179" y="5222836"/>
              <a:ext cx="4017784" cy="541412"/>
            </a:xfrm>
            <a:prstGeom prst="rect">
              <a:avLst/>
            </a:prstGeom>
            <a:solidFill>
              <a:sysClr val="window" lastClr="FFFFFF">
                <a:lumMod val="85000"/>
              </a:sysClr>
            </a:solidFill>
            <a:ln w="12700" cap="flat" cmpd="sng" algn="ctr">
              <a:noFill/>
              <a:prstDash val="solid"/>
              <a:miter lim="800000"/>
            </a:ln>
            <a:effectLst/>
          </p:spPr>
          <p:txBody>
            <a:bodyPr lIns="83083" tIns="41541" rIns="83083" bIns="41541" rtlCol="0" anchor="ctr"/>
            <a:lstStyle/>
            <a:p>
              <a:pPr marL="259649" marR="0" lvl="0" indent="-259649"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p:txBody>
        </p:sp>
        <p:sp>
          <p:nvSpPr>
            <p:cNvPr id="160" name="TextBox 159">
              <a:extLst>
                <a:ext uri="{FF2B5EF4-FFF2-40B4-BE49-F238E27FC236}">
                  <a16:creationId xmlns:a16="http://schemas.microsoft.com/office/drawing/2014/main" id="{E7231F9D-6CC3-4831-9334-306BA553B219}"/>
                </a:ext>
              </a:extLst>
            </p:cNvPr>
            <p:cNvSpPr txBox="1"/>
            <p:nvPr/>
          </p:nvSpPr>
          <p:spPr>
            <a:xfrm>
              <a:off x="792011" y="5223941"/>
              <a:ext cx="4051752" cy="391863"/>
            </a:xfrm>
            <a:prstGeom prst="rect">
              <a:avLst/>
            </a:prstGeom>
            <a:solidFill>
              <a:schemeClr val="bg1"/>
            </a:solidFill>
          </p:spPr>
          <p:txBody>
            <a:bodyPr wrap="square" lIns="83083" tIns="41541" rIns="83083" bIns="41541" rtlCol="0" anchor="t">
              <a:spAutoFit/>
            </a:bodyPr>
            <a:lstStyle/>
            <a:p>
              <a:pPr marL="259232" indent="-259232">
                <a:buFont typeface="Arial" panose="020B0604020202020204" pitchFamily="34" charset="0"/>
                <a:buChar char="•"/>
              </a:pPr>
              <a:r>
                <a:rPr lang="en-GB" sz="1200" kern="0" dirty="0">
                  <a:solidFill>
                    <a:srgbClr val="000000"/>
                  </a:solidFill>
                  <a:latin typeface="Arial"/>
                </a:rPr>
                <a:t>Pass through of costs / benefits of LTCs</a:t>
              </a:r>
            </a:p>
            <a:p>
              <a:pPr marL="259232" indent="-259232">
                <a:buFont typeface="Arial" panose="020B0604020202020204" pitchFamily="34" charset="0"/>
                <a:buChar char="•"/>
              </a:pPr>
              <a:r>
                <a:rPr lang="en-GB" sz="1200" kern="0" dirty="0">
                  <a:solidFill>
                    <a:srgbClr val="000000"/>
                  </a:solidFill>
                  <a:latin typeface="Arial"/>
                </a:rPr>
                <a:t>Should be differentiated by type of consumer</a:t>
              </a:r>
            </a:p>
          </p:txBody>
        </p:sp>
        <p:cxnSp>
          <p:nvCxnSpPr>
            <p:cNvPr id="128" name="Straight Arrow Connector 127">
              <a:extLst>
                <a:ext uri="{FF2B5EF4-FFF2-40B4-BE49-F238E27FC236}">
                  <a16:creationId xmlns:a16="http://schemas.microsoft.com/office/drawing/2014/main" id="{6B0EBD65-5C17-4F99-B76D-6A2F96E2442E}"/>
                </a:ext>
              </a:extLst>
            </p:cNvPr>
            <p:cNvCxnSpPr>
              <a:cxnSpLocks/>
              <a:stCxn id="113" idx="2"/>
              <a:endCxn id="116" idx="0"/>
            </p:cNvCxnSpPr>
            <p:nvPr/>
          </p:nvCxnSpPr>
          <p:spPr>
            <a:xfrm flipH="1">
              <a:off x="5790325" y="2086940"/>
              <a:ext cx="1" cy="123331"/>
            </a:xfrm>
            <a:prstGeom prst="straightConnector1">
              <a:avLst/>
            </a:prstGeom>
            <a:noFill/>
            <a:ln w="6350" cap="flat" cmpd="sng" algn="ctr">
              <a:solidFill>
                <a:srgbClr val="273B5E"/>
              </a:solidFill>
              <a:prstDash val="solid"/>
              <a:miter lim="800000"/>
              <a:tailEnd type="triangle"/>
            </a:ln>
            <a:effectLst/>
          </p:spPr>
        </p:cxnSp>
        <p:sp>
          <p:nvSpPr>
            <p:cNvPr id="140" name="Rectangle 139">
              <a:extLst>
                <a:ext uri="{FF2B5EF4-FFF2-40B4-BE49-F238E27FC236}">
                  <a16:creationId xmlns:a16="http://schemas.microsoft.com/office/drawing/2014/main" id="{BF7E7D8F-1369-4C9F-8C37-705673171F36}"/>
                </a:ext>
              </a:extLst>
            </p:cNvPr>
            <p:cNvSpPr/>
            <p:nvPr/>
          </p:nvSpPr>
          <p:spPr>
            <a:xfrm>
              <a:off x="823649" y="2875440"/>
              <a:ext cx="4017784" cy="650872"/>
            </a:xfrm>
            <a:prstGeom prst="rect">
              <a:avLst/>
            </a:prstGeom>
            <a:solidFill>
              <a:sysClr val="window" lastClr="FFFFFF">
                <a:lumMod val="85000"/>
              </a:sysClr>
            </a:solidFill>
            <a:ln w="12700" cap="flat" cmpd="sng" algn="ctr">
              <a:noFill/>
              <a:prstDash val="solid"/>
              <a:miter lim="800000"/>
            </a:ln>
            <a:effectLst/>
          </p:spPr>
          <p:txBody>
            <a:bodyPr lIns="83083" tIns="41541" rIns="83083" bIns="41541" rtlCol="0" anchor="ctr"/>
            <a:lstStyle/>
            <a:p>
              <a:pPr marL="259649" marR="0" lvl="0" indent="-259649"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p:txBody>
        </p:sp>
        <p:sp>
          <p:nvSpPr>
            <p:cNvPr id="141" name="TextBox 140">
              <a:extLst>
                <a:ext uri="{FF2B5EF4-FFF2-40B4-BE49-F238E27FC236}">
                  <a16:creationId xmlns:a16="http://schemas.microsoft.com/office/drawing/2014/main" id="{29419675-8AE2-4084-8865-7E1B3DF154BD}"/>
                </a:ext>
              </a:extLst>
            </p:cNvPr>
            <p:cNvSpPr txBox="1"/>
            <p:nvPr/>
          </p:nvSpPr>
          <p:spPr>
            <a:xfrm>
              <a:off x="815845" y="2843184"/>
              <a:ext cx="4025133" cy="551527"/>
            </a:xfrm>
            <a:prstGeom prst="rect">
              <a:avLst/>
            </a:prstGeom>
            <a:solidFill>
              <a:schemeClr val="bg1"/>
            </a:solidFill>
          </p:spPr>
          <p:txBody>
            <a:bodyPr wrap="square" lIns="83083" tIns="41541" rIns="83083" bIns="41541" rtlCol="0" anchor="t">
              <a:spAutoFit/>
            </a:bodyPr>
            <a:lstStyle/>
            <a:p>
              <a:pPr marL="259232" marR="0" lvl="0" indent="-259232"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Arial"/>
                </a:rPr>
                <a:t>Tendering of LTCs, can be technology neutral or specific, centralised or decentralised</a:t>
              </a:r>
              <a:endParaRPr kumimoji="0" lang="en-GB" sz="1200" b="0" i="0" u="none" strike="noStrike" kern="0" cap="none" spc="0" normalizeH="0" baseline="0" noProof="0" dirty="0">
                <a:ln>
                  <a:noFill/>
                </a:ln>
                <a:solidFill>
                  <a:srgbClr val="000000"/>
                </a:solidFill>
                <a:effectLst/>
                <a:uLnTx/>
                <a:uFillTx/>
                <a:latin typeface="Arial"/>
                <a:cs typeface="Arial"/>
              </a:endParaRPr>
            </a:p>
            <a:p>
              <a:pPr marL="259232" marR="0" lvl="0" indent="-259232"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Arial"/>
                </a:rPr>
                <a:t>Puts competitive pressure where it matters: CAPEX</a:t>
              </a:r>
              <a:endParaRPr kumimoji="0" lang="en-GB" sz="1200" b="0" i="0" u="none" strike="noStrike" kern="0" cap="none" spc="0" normalizeH="0" baseline="0" noProof="0" dirty="0">
                <a:ln>
                  <a:noFill/>
                </a:ln>
                <a:solidFill>
                  <a:srgbClr val="000000"/>
                </a:solidFill>
                <a:effectLst/>
                <a:uLnTx/>
                <a:uFillTx/>
                <a:latin typeface="Arial"/>
                <a:cs typeface="Arial"/>
              </a:endParaRPr>
            </a:p>
          </p:txBody>
        </p:sp>
        <p:sp>
          <p:nvSpPr>
            <p:cNvPr id="142" name="Rectangle 141">
              <a:extLst>
                <a:ext uri="{FF2B5EF4-FFF2-40B4-BE49-F238E27FC236}">
                  <a16:creationId xmlns:a16="http://schemas.microsoft.com/office/drawing/2014/main" id="{872CBF16-B5CE-4123-A150-FDC2B7FB65ED}"/>
                </a:ext>
              </a:extLst>
            </p:cNvPr>
            <p:cNvSpPr/>
            <p:nvPr/>
          </p:nvSpPr>
          <p:spPr>
            <a:xfrm>
              <a:off x="815846" y="2578058"/>
              <a:ext cx="4017784" cy="300043"/>
            </a:xfrm>
            <a:prstGeom prst="rect">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Competition “</a:t>
              </a:r>
              <a:r>
                <a:rPr kumimoji="0" lang="en-GB" sz="1200" b="1" i="0" u="none" strike="noStrike" kern="0" cap="none" spc="0" normalizeH="0" baseline="0" noProof="0" dirty="0">
                  <a:ln>
                    <a:noFill/>
                  </a:ln>
                  <a:solidFill>
                    <a:srgbClr val="2CCCD3"/>
                  </a:solidFill>
                  <a:effectLst/>
                  <a:uLnTx/>
                  <a:uFillTx/>
                  <a:latin typeface="Arial"/>
                  <a:ea typeface="+mn-ea"/>
                  <a:cs typeface="+mn-cs"/>
                </a:rPr>
                <a:t>for</a:t>
              </a:r>
              <a:r>
                <a:rPr kumimoji="0" lang="en-GB" sz="1200" b="1" i="0" u="none" strike="noStrike" kern="0" cap="none" spc="0" normalizeH="0" baseline="0" noProof="0" dirty="0">
                  <a:ln>
                    <a:noFill/>
                  </a:ln>
                  <a:solidFill>
                    <a:prstClr val="white"/>
                  </a:solidFill>
                  <a:effectLst/>
                  <a:uLnTx/>
                  <a:uFillTx/>
                  <a:latin typeface="Arial"/>
                  <a:ea typeface="+mn-ea"/>
                  <a:cs typeface="+mn-cs"/>
                </a:rPr>
                <a:t>” the market – investment framework and long-term contracts (LTCs)</a:t>
              </a:r>
            </a:p>
          </p:txBody>
        </p:sp>
        <p:sp>
          <p:nvSpPr>
            <p:cNvPr id="143" name="Rectangle 142">
              <a:extLst>
                <a:ext uri="{FF2B5EF4-FFF2-40B4-BE49-F238E27FC236}">
                  <a16:creationId xmlns:a16="http://schemas.microsoft.com/office/drawing/2014/main" id="{F94B46B5-7640-41FB-9541-DAB7CD782AB8}"/>
                </a:ext>
              </a:extLst>
            </p:cNvPr>
            <p:cNvSpPr/>
            <p:nvPr/>
          </p:nvSpPr>
          <p:spPr>
            <a:xfrm>
              <a:off x="784160" y="1711126"/>
              <a:ext cx="4017784" cy="663963"/>
            </a:xfrm>
            <a:prstGeom prst="rect">
              <a:avLst/>
            </a:prstGeom>
            <a:solidFill>
              <a:sysClr val="window" lastClr="FFFFFF">
                <a:lumMod val="85000"/>
              </a:sysClr>
            </a:solidFill>
            <a:ln w="12700" cap="flat" cmpd="sng" algn="ctr">
              <a:noFill/>
              <a:prstDash val="solid"/>
              <a:miter lim="800000"/>
            </a:ln>
            <a:effectLst/>
          </p:spPr>
          <p:txBody>
            <a:bodyPr lIns="83083" tIns="41541" rIns="83083" bIns="41541" rtlCol="0" anchor="ctr"/>
            <a:lstStyle/>
            <a:p>
              <a:pPr marL="259649" marR="0" lvl="0" indent="-259649"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p:txBody>
        </p:sp>
        <p:sp>
          <p:nvSpPr>
            <p:cNvPr id="144" name="Right Arrow 7">
              <a:extLst>
                <a:ext uri="{FF2B5EF4-FFF2-40B4-BE49-F238E27FC236}">
                  <a16:creationId xmlns:a16="http://schemas.microsoft.com/office/drawing/2014/main" id="{05F0F5EB-9EE3-4E07-AE7D-CF134477A4D0}"/>
                </a:ext>
              </a:extLst>
            </p:cNvPr>
            <p:cNvSpPr/>
            <p:nvPr/>
          </p:nvSpPr>
          <p:spPr>
            <a:xfrm rot="5400000">
              <a:off x="2829340" y="1100102"/>
              <a:ext cx="119559" cy="2750516"/>
            </a:xfrm>
            <a:prstGeom prst="rightArrow">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rial"/>
                <a:ea typeface="+mn-ea"/>
                <a:cs typeface="+mn-cs"/>
              </a:endParaRPr>
            </a:p>
          </p:txBody>
        </p:sp>
        <p:sp>
          <p:nvSpPr>
            <p:cNvPr id="145" name="TextBox 144">
              <a:extLst>
                <a:ext uri="{FF2B5EF4-FFF2-40B4-BE49-F238E27FC236}">
                  <a16:creationId xmlns:a16="http://schemas.microsoft.com/office/drawing/2014/main" id="{442BAB5A-2BAF-43BA-8369-F441A3AA9851}"/>
                </a:ext>
              </a:extLst>
            </p:cNvPr>
            <p:cNvSpPr txBox="1"/>
            <p:nvPr/>
          </p:nvSpPr>
          <p:spPr>
            <a:xfrm>
              <a:off x="766848" y="1729210"/>
              <a:ext cx="4035094" cy="683128"/>
            </a:xfrm>
            <a:prstGeom prst="rect">
              <a:avLst/>
            </a:prstGeom>
            <a:solidFill>
              <a:schemeClr val="bg1"/>
            </a:solidFill>
          </p:spPr>
          <p:txBody>
            <a:bodyPr wrap="square" lIns="83083" tIns="41541" rIns="83083" bIns="41541" rtlCol="0" anchor="t">
              <a:spAutoFit/>
            </a:bodyPr>
            <a:lstStyle/>
            <a:p>
              <a:pPr marL="259232" indent="-259232">
                <a:buFont typeface="Arial" panose="020B0604020202020204" pitchFamily="34" charset="0"/>
                <a:buChar char="•"/>
              </a:pPr>
              <a:r>
                <a:rPr lang="en-GB" sz="1200" kern="0" dirty="0">
                  <a:solidFill>
                    <a:srgbClr val="000000"/>
                  </a:solidFill>
                  <a:latin typeface="Arial"/>
                </a:rPr>
                <a:t>Assess system needs alongside multiple dimensions (adequacy, different types of flexibility, etc.)</a:t>
              </a:r>
            </a:p>
            <a:p>
              <a:pPr marL="259232" indent="-259232">
                <a:buFont typeface="Arial" panose="020B0604020202020204" pitchFamily="34" charset="0"/>
                <a:buChar char="•"/>
              </a:pPr>
              <a:r>
                <a:rPr lang="en-GB" sz="1200" kern="0" dirty="0">
                  <a:solidFill>
                    <a:srgbClr val="000000"/>
                  </a:solidFill>
                  <a:latin typeface="Arial"/>
                </a:rPr>
                <a:t>Need to define harmonised methodologies and criteria </a:t>
              </a:r>
            </a:p>
          </p:txBody>
        </p:sp>
        <p:sp>
          <p:nvSpPr>
            <p:cNvPr id="146" name="Rectangle 145">
              <a:extLst>
                <a:ext uri="{FF2B5EF4-FFF2-40B4-BE49-F238E27FC236}">
                  <a16:creationId xmlns:a16="http://schemas.microsoft.com/office/drawing/2014/main" id="{496D1BA5-BA66-4AFD-862A-407B2F0E4C14}"/>
                </a:ext>
              </a:extLst>
            </p:cNvPr>
            <p:cNvSpPr/>
            <p:nvPr/>
          </p:nvSpPr>
          <p:spPr>
            <a:xfrm>
              <a:off x="784159" y="1426615"/>
              <a:ext cx="4017784" cy="300043"/>
            </a:xfrm>
            <a:prstGeom prst="rect">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Holistic planning of system needs</a:t>
              </a:r>
              <a:endParaRPr kumimoji="0" lang="en-GB" sz="1200" b="1" i="0" u="none" strike="noStrike" kern="0" cap="none" spc="0" normalizeH="0" baseline="0" noProof="0" dirty="0">
                <a:ln>
                  <a:noFill/>
                </a:ln>
                <a:solidFill>
                  <a:prstClr val="white"/>
                </a:solidFill>
                <a:effectLst/>
                <a:uLnTx/>
                <a:uFillTx/>
                <a:latin typeface="Arial"/>
                <a:ea typeface="+mn-ea"/>
                <a:cs typeface="Arial"/>
              </a:endParaRPr>
            </a:p>
          </p:txBody>
        </p:sp>
        <p:sp>
          <p:nvSpPr>
            <p:cNvPr id="147" name="Rectangle 146">
              <a:extLst>
                <a:ext uri="{FF2B5EF4-FFF2-40B4-BE49-F238E27FC236}">
                  <a16:creationId xmlns:a16="http://schemas.microsoft.com/office/drawing/2014/main" id="{892B9C4E-4664-4C46-BB61-58011AB36B9E}"/>
                </a:ext>
              </a:extLst>
            </p:cNvPr>
            <p:cNvSpPr/>
            <p:nvPr/>
          </p:nvSpPr>
          <p:spPr>
            <a:xfrm>
              <a:off x="823647" y="3733972"/>
              <a:ext cx="4017784" cy="300043"/>
            </a:xfrm>
            <a:prstGeom prst="rect">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Competition “</a:t>
              </a:r>
              <a:r>
                <a:rPr kumimoji="0" lang="en-GB" sz="1200" b="1" i="0" u="none" strike="noStrike" kern="0" cap="none" spc="0" normalizeH="0" baseline="0" noProof="0" dirty="0">
                  <a:ln>
                    <a:noFill/>
                  </a:ln>
                  <a:solidFill>
                    <a:srgbClr val="2CCCD3"/>
                  </a:solidFill>
                  <a:effectLst/>
                  <a:uLnTx/>
                  <a:uFillTx/>
                  <a:latin typeface="Arial"/>
                  <a:ea typeface="+mn-ea"/>
                  <a:cs typeface="+mn-cs"/>
                </a:rPr>
                <a:t>in</a:t>
              </a:r>
              <a:r>
                <a:rPr kumimoji="0" lang="en-GB" sz="1200" b="1" i="0" u="none" strike="noStrike" kern="0" cap="none" spc="0" normalizeH="0" baseline="0" noProof="0" dirty="0">
                  <a:ln>
                    <a:noFill/>
                  </a:ln>
                  <a:solidFill>
                    <a:prstClr val="white"/>
                  </a:solidFill>
                  <a:effectLst/>
                  <a:uLnTx/>
                  <a:uFillTx/>
                  <a:latin typeface="Arial"/>
                  <a:ea typeface="+mn-ea"/>
                  <a:cs typeface="+mn-cs"/>
                </a:rPr>
                <a:t>” the market – building on existing internal market</a:t>
              </a:r>
            </a:p>
          </p:txBody>
        </p:sp>
        <p:cxnSp>
          <p:nvCxnSpPr>
            <p:cNvPr id="153" name="Straight Arrow Connector 152">
              <a:extLst>
                <a:ext uri="{FF2B5EF4-FFF2-40B4-BE49-F238E27FC236}">
                  <a16:creationId xmlns:a16="http://schemas.microsoft.com/office/drawing/2014/main" id="{5A188CE9-B57C-49E0-B2E5-D1C34AD89B71}"/>
                </a:ext>
              </a:extLst>
            </p:cNvPr>
            <p:cNvCxnSpPr>
              <a:cxnSpLocks/>
              <a:stCxn id="146" idx="3"/>
              <a:endCxn id="110" idx="1"/>
            </p:cNvCxnSpPr>
            <p:nvPr/>
          </p:nvCxnSpPr>
          <p:spPr>
            <a:xfrm>
              <a:off x="4801943" y="1576637"/>
              <a:ext cx="1138661" cy="5801"/>
            </a:xfrm>
            <a:prstGeom prst="straightConnector1">
              <a:avLst/>
            </a:prstGeom>
            <a:noFill/>
            <a:ln w="28575" cap="flat" cmpd="sng" algn="ctr">
              <a:solidFill>
                <a:srgbClr val="273B5E"/>
              </a:solidFill>
              <a:prstDash val="solid"/>
              <a:miter lim="800000"/>
              <a:tailEnd type="triangle"/>
            </a:ln>
            <a:effectLst/>
          </p:spPr>
        </p:cxnSp>
        <p:sp>
          <p:nvSpPr>
            <p:cNvPr id="156" name="Rectangle 155">
              <a:extLst>
                <a:ext uri="{FF2B5EF4-FFF2-40B4-BE49-F238E27FC236}">
                  <a16:creationId xmlns:a16="http://schemas.microsoft.com/office/drawing/2014/main" id="{164328F0-AA4E-4B92-B26C-F9C300F20D80}"/>
                </a:ext>
              </a:extLst>
            </p:cNvPr>
            <p:cNvSpPr/>
            <p:nvPr/>
          </p:nvSpPr>
          <p:spPr>
            <a:xfrm>
              <a:off x="823647" y="4914769"/>
              <a:ext cx="4017784" cy="300043"/>
            </a:xfrm>
            <a:prstGeom prst="rect">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Framework for consumer protection and engagement </a:t>
              </a:r>
            </a:p>
          </p:txBody>
        </p:sp>
        <p:sp>
          <p:nvSpPr>
            <p:cNvPr id="157" name="Rectangle 156">
              <a:extLst>
                <a:ext uri="{FF2B5EF4-FFF2-40B4-BE49-F238E27FC236}">
                  <a16:creationId xmlns:a16="http://schemas.microsoft.com/office/drawing/2014/main" id="{DCEB5955-765F-4E69-879D-68BA06094EBF}"/>
                </a:ext>
              </a:extLst>
            </p:cNvPr>
            <p:cNvSpPr/>
            <p:nvPr/>
          </p:nvSpPr>
          <p:spPr>
            <a:xfrm>
              <a:off x="818179" y="4040206"/>
              <a:ext cx="4017784" cy="660016"/>
            </a:xfrm>
            <a:prstGeom prst="rect">
              <a:avLst/>
            </a:prstGeom>
            <a:solidFill>
              <a:sysClr val="window" lastClr="FFFFFF">
                <a:lumMod val="85000"/>
              </a:sysClr>
            </a:solidFill>
            <a:ln w="12700" cap="flat" cmpd="sng" algn="ctr">
              <a:noFill/>
              <a:prstDash val="solid"/>
              <a:miter lim="800000"/>
            </a:ln>
            <a:effectLst/>
          </p:spPr>
          <p:txBody>
            <a:bodyPr lIns="83083" tIns="41541" rIns="83083" bIns="41541" rtlCol="0" anchor="ctr"/>
            <a:lstStyle/>
            <a:p>
              <a:pPr marL="259649" marR="0" lvl="0" indent="-259649"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p:txBody>
        </p:sp>
        <p:sp>
          <p:nvSpPr>
            <p:cNvPr id="158" name="TextBox 157">
              <a:extLst>
                <a:ext uri="{FF2B5EF4-FFF2-40B4-BE49-F238E27FC236}">
                  <a16:creationId xmlns:a16="http://schemas.microsoft.com/office/drawing/2014/main" id="{B9D3D8CC-FF51-4067-B4C1-913CCB004DA2}"/>
                </a:ext>
              </a:extLst>
            </p:cNvPr>
            <p:cNvSpPr txBox="1"/>
            <p:nvPr/>
          </p:nvSpPr>
          <p:spPr>
            <a:xfrm>
              <a:off x="782993" y="4036043"/>
              <a:ext cx="4060770" cy="551527"/>
            </a:xfrm>
            <a:prstGeom prst="rect">
              <a:avLst/>
            </a:prstGeom>
            <a:solidFill>
              <a:schemeClr val="bg1"/>
            </a:solidFill>
          </p:spPr>
          <p:txBody>
            <a:bodyPr wrap="square" lIns="83083" tIns="41541" rIns="83083" bIns="41541" rtlCol="0" anchor="t">
              <a:spAutoFit/>
            </a:bodyPr>
            <a:lstStyle/>
            <a:p>
              <a:pPr marL="259232" indent="-259232">
                <a:buFont typeface="Arial" panose="020B0604020202020204" pitchFamily="34" charset="0"/>
                <a:buChar char="•"/>
              </a:pPr>
              <a:r>
                <a:rPr lang="en-GB" sz="1200" kern="0" dirty="0">
                  <a:solidFill>
                    <a:srgbClr val="000000"/>
                  </a:solidFill>
                </a:rPr>
                <a:t>Ensures efficient resource use and system optimisation</a:t>
              </a:r>
            </a:p>
            <a:p>
              <a:pPr marL="259232" indent="-259232">
                <a:buFont typeface="Arial" panose="020B0604020202020204" pitchFamily="34" charset="0"/>
                <a:buChar char="•"/>
              </a:pPr>
              <a:r>
                <a:rPr lang="en-GB" sz="1200" kern="0" dirty="0">
                  <a:solidFill>
                    <a:srgbClr val="000000"/>
                  </a:solidFill>
                  <a:latin typeface="Arial"/>
                </a:rPr>
                <a:t>Reforms underway to enhance integrated day ahead, intraday and balancing markets, more needed</a:t>
              </a:r>
            </a:p>
          </p:txBody>
        </p:sp>
        <p:sp>
          <p:nvSpPr>
            <p:cNvPr id="161" name="Right Arrow 7">
              <a:extLst>
                <a:ext uri="{FF2B5EF4-FFF2-40B4-BE49-F238E27FC236}">
                  <a16:creationId xmlns:a16="http://schemas.microsoft.com/office/drawing/2014/main" id="{78AEC896-E44C-4D57-B7C4-A10B6E5C953B}"/>
                </a:ext>
              </a:extLst>
            </p:cNvPr>
            <p:cNvSpPr/>
            <p:nvPr/>
          </p:nvSpPr>
          <p:spPr>
            <a:xfrm rot="5400000">
              <a:off x="2829340" y="2259201"/>
              <a:ext cx="119559" cy="2750516"/>
            </a:xfrm>
            <a:prstGeom prst="rightArrow">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rial"/>
                <a:ea typeface="+mn-ea"/>
                <a:cs typeface="+mn-cs"/>
              </a:endParaRPr>
            </a:p>
          </p:txBody>
        </p:sp>
        <p:sp>
          <p:nvSpPr>
            <p:cNvPr id="162" name="Right Arrow 7">
              <a:extLst>
                <a:ext uri="{FF2B5EF4-FFF2-40B4-BE49-F238E27FC236}">
                  <a16:creationId xmlns:a16="http://schemas.microsoft.com/office/drawing/2014/main" id="{AF64CF92-32E9-4A4A-BEFC-92CD81DC244F}"/>
                </a:ext>
              </a:extLst>
            </p:cNvPr>
            <p:cNvSpPr/>
            <p:nvPr/>
          </p:nvSpPr>
          <p:spPr>
            <a:xfrm rot="5400000">
              <a:off x="2772759" y="3438049"/>
              <a:ext cx="119559" cy="2750516"/>
            </a:xfrm>
            <a:prstGeom prst="rightArrow">
              <a:avLst/>
            </a:prstGeom>
            <a:solidFill>
              <a:srgbClr val="273B5E"/>
            </a:solidFill>
            <a:ln w="12700" cap="flat" cmpd="sng" algn="ctr">
              <a:noFill/>
              <a:prstDash val="solid"/>
              <a:miter lim="800000"/>
            </a:ln>
            <a:effectLst/>
          </p:spPr>
          <p:txBody>
            <a:bodyPr lIns="83083" tIns="41541" rIns="83083" bIns="4154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63" name="Rectangle 162">
            <a:extLst>
              <a:ext uri="{FF2B5EF4-FFF2-40B4-BE49-F238E27FC236}">
                <a16:creationId xmlns:a16="http://schemas.microsoft.com/office/drawing/2014/main" id="{666E6579-6010-4300-AAD9-90298FD87BE6}"/>
              </a:ext>
            </a:extLst>
          </p:cNvPr>
          <p:cNvSpPr/>
          <p:nvPr/>
        </p:nvSpPr>
        <p:spPr>
          <a:xfrm>
            <a:off x="8380411" y="5221268"/>
            <a:ext cx="3017152" cy="407644"/>
          </a:xfrm>
          <a:prstGeom prst="rect">
            <a:avLst/>
          </a:prstGeom>
          <a:solidFill>
            <a:srgbClr val="273B5E"/>
          </a:solidFill>
          <a:ln w="12700" cap="flat" cmpd="sng" algn="ctr">
            <a:solidFill>
              <a:srgbClr val="273B5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Which type of tariff / cost pass through differentiated by consumer?</a:t>
            </a:r>
          </a:p>
        </p:txBody>
      </p:sp>
      <p:cxnSp>
        <p:nvCxnSpPr>
          <p:cNvPr id="167" name="Connector: Elbow 166">
            <a:extLst>
              <a:ext uri="{FF2B5EF4-FFF2-40B4-BE49-F238E27FC236}">
                <a16:creationId xmlns:a16="http://schemas.microsoft.com/office/drawing/2014/main" id="{70FD4052-C90D-4CA3-B3AC-72A1ACCE9696}"/>
              </a:ext>
            </a:extLst>
          </p:cNvPr>
          <p:cNvCxnSpPr>
            <a:cxnSpLocks/>
            <a:stCxn id="123" idx="2"/>
            <a:endCxn id="163" idx="0"/>
          </p:cNvCxnSpPr>
          <p:nvPr/>
        </p:nvCxnSpPr>
        <p:spPr>
          <a:xfrm rot="16200000" flipH="1">
            <a:off x="9128346" y="4460626"/>
            <a:ext cx="188243" cy="1333040"/>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68" name="Connector: Elbow 167">
            <a:extLst>
              <a:ext uri="{FF2B5EF4-FFF2-40B4-BE49-F238E27FC236}">
                <a16:creationId xmlns:a16="http://schemas.microsoft.com/office/drawing/2014/main" id="{5D88BD54-E0E4-435F-A1C6-F2E2EB7B11BD}"/>
              </a:ext>
            </a:extLst>
          </p:cNvPr>
          <p:cNvCxnSpPr>
            <a:cxnSpLocks/>
            <a:stCxn id="124" idx="2"/>
            <a:endCxn id="163" idx="0"/>
          </p:cNvCxnSpPr>
          <p:nvPr/>
        </p:nvCxnSpPr>
        <p:spPr>
          <a:xfrm rot="5400000">
            <a:off x="10307884" y="4629367"/>
            <a:ext cx="173005" cy="1010797"/>
          </a:xfrm>
          <a:prstGeom prst="bentConnector3">
            <a:avLst>
              <a:gd name="adj1" fmla="val 50000"/>
            </a:avLst>
          </a:prstGeom>
          <a:noFill/>
          <a:ln w="6350" cap="flat" cmpd="sng" algn="ctr">
            <a:solidFill>
              <a:srgbClr val="273B5E"/>
            </a:solidFill>
            <a:prstDash val="solid"/>
            <a:miter lim="800000"/>
            <a:tailEnd type="triangle"/>
          </a:ln>
          <a:effectLst/>
        </p:spPr>
      </p:cxnSp>
      <p:sp>
        <p:nvSpPr>
          <p:cNvPr id="169" name="Espace réservé du numéro de diapositive 1">
            <a:extLst>
              <a:ext uri="{FF2B5EF4-FFF2-40B4-BE49-F238E27FC236}">
                <a16:creationId xmlns:a16="http://schemas.microsoft.com/office/drawing/2014/main" id="{66B237EF-0416-45D6-9B70-AD71FBF4995B}"/>
              </a:ext>
            </a:extLst>
          </p:cNvPr>
          <p:cNvSpPr>
            <a:spLocks noGrp="1"/>
          </p:cNvSpPr>
          <p:nvPr>
            <p:ph type="sldNum" sz="quarter" idx="12"/>
          </p:nvPr>
        </p:nvSpPr>
        <p:spPr>
          <a:xfrm>
            <a:off x="9308024" y="6449565"/>
            <a:ext cx="2743200" cy="365125"/>
          </a:xfrm>
        </p:spPr>
        <p:txBody>
          <a:bodyPr/>
          <a:lstStyle/>
          <a:p>
            <a:fld id="{92D6A900-3445-42BB-AB0A-126B217E5981}" type="slidenum">
              <a:rPr lang="en-GB" sz="1400" b="1" smtClean="0"/>
              <a:t>5</a:t>
            </a:fld>
            <a:endParaRPr lang="en-GB" sz="1400" b="1" dirty="0"/>
          </a:p>
        </p:txBody>
      </p:sp>
      <p:sp>
        <p:nvSpPr>
          <p:cNvPr id="4" name="Title 5">
            <a:extLst>
              <a:ext uri="{FF2B5EF4-FFF2-40B4-BE49-F238E27FC236}">
                <a16:creationId xmlns:a16="http://schemas.microsoft.com/office/drawing/2014/main" id="{4272C34D-60BB-05E7-9ACD-51AD2182F076}"/>
              </a:ext>
            </a:extLst>
          </p:cNvPr>
          <p:cNvSpPr>
            <a:spLocks noGrp="1"/>
          </p:cNvSpPr>
          <p:nvPr>
            <p:ph type="title"/>
            <p:custDataLst>
              <p:tags r:id="rId1"/>
            </p:custDataLst>
          </p:nvPr>
        </p:nvSpPr>
        <p:spPr>
          <a:xfrm>
            <a:off x="972000" y="638087"/>
            <a:ext cx="10996480" cy="346632"/>
          </a:xfrm>
        </p:spPr>
        <p:txBody>
          <a:bodyPr/>
          <a:lstStyle/>
          <a:p>
            <a:r>
              <a:rPr lang="en-GB" cap="none" dirty="0"/>
              <a:t>The key design choices of hybrid markets</a:t>
            </a:r>
          </a:p>
        </p:txBody>
      </p:sp>
      <p:sp>
        <p:nvSpPr>
          <p:cNvPr id="14" name="Oval 13">
            <a:extLst>
              <a:ext uri="{FF2B5EF4-FFF2-40B4-BE49-F238E27FC236}">
                <a16:creationId xmlns:a16="http://schemas.microsoft.com/office/drawing/2014/main" id="{05A76FED-8A04-7FD7-31E0-5F8601C3305D}"/>
              </a:ext>
            </a:extLst>
          </p:cNvPr>
          <p:cNvSpPr/>
          <p:nvPr/>
        </p:nvSpPr>
        <p:spPr>
          <a:xfrm>
            <a:off x="6330847" y="1106358"/>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a:t>
            </a:r>
          </a:p>
        </p:txBody>
      </p:sp>
      <p:sp>
        <p:nvSpPr>
          <p:cNvPr id="15" name="Oval 14">
            <a:extLst>
              <a:ext uri="{FF2B5EF4-FFF2-40B4-BE49-F238E27FC236}">
                <a16:creationId xmlns:a16="http://schemas.microsoft.com/office/drawing/2014/main" id="{B1E47C58-07CE-0EDD-E661-C18A777E1E71}"/>
              </a:ext>
            </a:extLst>
          </p:cNvPr>
          <p:cNvSpPr/>
          <p:nvPr/>
        </p:nvSpPr>
        <p:spPr>
          <a:xfrm>
            <a:off x="7886379" y="2479103"/>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2</a:t>
            </a:r>
          </a:p>
        </p:txBody>
      </p:sp>
      <p:sp>
        <p:nvSpPr>
          <p:cNvPr id="17" name="Oval 16">
            <a:extLst>
              <a:ext uri="{FF2B5EF4-FFF2-40B4-BE49-F238E27FC236}">
                <a16:creationId xmlns:a16="http://schemas.microsoft.com/office/drawing/2014/main" id="{77B83F9F-240C-155B-7B14-7847CE966A2B}"/>
              </a:ext>
            </a:extLst>
          </p:cNvPr>
          <p:cNvSpPr/>
          <p:nvPr/>
        </p:nvSpPr>
        <p:spPr>
          <a:xfrm>
            <a:off x="8079250" y="2522375"/>
            <a:ext cx="167068" cy="16912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a</a:t>
            </a:r>
          </a:p>
        </p:txBody>
      </p:sp>
      <p:sp>
        <p:nvSpPr>
          <p:cNvPr id="18" name="Oval 17">
            <a:extLst>
              <a:ext uri="{FF2B5EF4-FFF2-40B4-BE49-F238E27FC236}">
                <a16:creationId xmlns:a16="http://schemas.microsoft.com/office/drawing/2014/main" id="{69F8933D-16D9-9889-F668-1C859D92DC76}"/>
              </a:ext>
            </a:extLst>
          </p:cNvPr>
          <p:cNvSpPr/>
          <p:nvPr/>
        </p:nvSpPr>
        <p:spPr>
          <a:xfrm>
            <a:off x="9116227" y="3764809"/>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2</a:t>
            </a:r>
          </a:p>
        </p:txBody>
      </p:sp>
      <p:sp>
        <p:nvSpPr>
          <p:cNvPr id="19" name="Oval 18">
            <a:extLst>
              <a:ext uri="{FF2B5EF4-FFF2-40B4-BE49-F238E27FC236}">
                <a16:creationId xmlns:a16="http://schemas.microsoft.com/office/drawing/2014/main" id="{CA009A35-F36B-C9F0-BBC0-4BFD37D6ACBB}"/>
              </a:ext>
            </a:extLst>
          </p:cNvPr>
          <p:cNvSpPr/>
          <p:nvPr/>
        </p:nvSpPr>
        <p:spPr>
          <a:xfrm>
            <a:off x="9309098" y="3808081"/>
            <a:ext cx="167068" cy="16912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b</a:t>
            </a:r>
          </a:p>
        </p:txBody>
      </p:sp>
      <p:sp>
        <p:nvSpPr>
          <p:cNvPr id="20" name="Oval 19">
            <a:extLst>
              <a:ext uri="{FF2B5EF4-FFF2-40B4-BE49-F238E27FC236}">
                <a16:creationId xmlns:a16="http://schemas.microsoft.com/office/drawing/2014/main" id="{B30C793C-3847-8B9E-DBED-A0929EE0C9D2}"/>
              </a:ext>
            </a:extLst>
          </p:cNvPr>
          <p:cNvSpPr/>
          <p:nvPr/>
        </p:nvSpPr>
        <p:spPr>
          <a:xfrm>
            <a:off x="8238786" y="5099657"/>
            <a:ext cx="217747" cy="20620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3</a:t>
            </a:r>
          </a:p>
        </p:txBody>
      </p:sp>
      <p:cxnSp>
        <p:nvCxnSpPr>
          <p:cNvPr id="22" name="Straight Arrow Connector 21">
            <a:extLst>
              <a:ext uri="{FF2B5EF4-FFF2-40B4-BE49-F238E27FC236}">
                <a16:creationId xmlns:a16="http://schemas.microsoft.com/office/drawing/2014/main" id="{FF1E305F-511C-BEAF-F02C-FA07F0298DFE}"/>
              </a:ext>
            </a:extLst>
          </p:cNvPr>
          <p:cNvCxnSpPr>
            <a:cxnSpLocks/>
            <a:stCxn id="142" idx="3"/>
            <a:endCxn id="111" idx="1"/>
          </p:cNvCxnSpPr>
          <p:nvPr/>
        </p:nvCxnSpPr>
        <p:spPr>
          <a:xfrm flipV="1">
            <a:off x="5225957" y="2707035"/>
            <a:ext cx="2769296" cy="11481"/>
          </a:xfrm>
          <a:prstGeom prst="straightConnector1">
            <a:avLst/>
          </a:prstGeom>
          <a:noFill/>
          <a:ln w="28575" cap="flat" cmpd="sng" algn="ctr">
            <a:solidFill>
              <a:srgbClr val="273B5E"/>
            </a:solidFill>
            <a:prstDash val="solid"/>
            <a:miter lim="800000"/>
            <a:tailEnd type="triangle"/>
          </a:ln>
          <a:effectLst/>
        </p:spPr>
      </p:cxnSp>
      <p:cxnSp>
        <p:nvCxnSpPr>
          <p:cNvPr id="25" name="Straight Arrow Connector 24">
            <a:extLst>
              <a:ext uri="{FF2B5EF4-FFF2-40B4-BE49-F238E27FC236}">
                <a16:creationId xmlns:a16="http://schemas.microsoft.com/office/drawing/2014/main" id="{D92067F5-4595-D519-371B-1CB34AC12AE8}"/>
              </a:ext>
            </a:extLst>
          </p:cNvPr>
          <p:cNvCxnSpPr>
            <a:cxnSpLocks/>
            <a:stCxn id="147" idx="3"/>
            <a:endCxn id="112" idx="1"/>
          </p:cNvCxnSpPr>
          <p:nvPr/>
        </p:nvCxnSpPr>
        <p:spPr>
          <a:xfrm flipV="1">
            <a:off x="5234511" y="4037290"/>
            <a:ext cx="4053301" cy="18144"/>
          </a:xfrm>
          <a:prstGeom prst="straightConnector1">
            <a:avLst/>
          </a:prstGeom>
          <a:noFill/>
          <a:ln w="28575" cap="flat" cmpd="sng" algn="ctr">
            <a:solidFill>
              <a:srgbClr val="273B5E"/>
            </a:solidFill>
            <a:prstDash val="solid"/>
            <a:miter lim="800000"/>
            <a:tailEnd type="triangle"/>
          </a:ln>
          <a:effectLst/>
        </p:spPr>
      </p:cxnSp>
      <p:cxnSp>
        <p:nvCxnSpPr>
          <p:cNvPr id="28" name="Straight Arrow Connector 27">
            <a:extLst>
              <a:ext uri="{FF2B5EF4-FFF2-40B4-BE49-F238E27FC236}">
                <a16:creationId xmlns:a16="http://schemas.microsoft.com/office/drawing/2014/main" id="{37F920D9-EA45-B01C-5EF5-ECA8E36060BC}"/>
              </a:ext>
            </a:extLst>
          </p:cNvPr>
          <p:cNvCxnSpPr>
            <a:cxnSpLocks/>
            <a:stCxn id="156" idx="3"/>
            <a:endCxn id="163" idx="1"/>
          </p:cNvCxnSpPr>
          <p:nvPr/>
        </p:nvCxnSpPr>
        <p:spPr>
          <a:xfrm>
            <a:off x="5234510" y="5421133"/>
            <a:ext cx="3145901" cy="3957"/>
          </a:xfrm>
          <a:prstGeom prst="straightConnector1">
            <a:avLst/>
          </a:prstGeom>
          <a:noFill/>
          <a:ln w="28575" cap="flat" cmpd="sng" algn="ctr">
            <a:solidFill>
              <a:srgbClr val="273B5E"/>
            </a:solidFill>
            <a:prstDash val="solid"/>
            <a:miter lim="800000"/>
            <a:tailEnd type="triangle"/>
          </a:ln>
          <a:effectLst/>
        </p:spPr>
      </p:cxnSp>
      <p:cxnSp>
        <p:nvCxnSpPr>
          <p:cNvPr id="99" name="Connector: Elbow 98">
            <a:extLst>
              <a:ext uri="{FF2B5EF4-FFF2-40B4-BE49-F238E27FC236}">
                <a16:creationId xmlns:a16="http://schemas.microsoft.com/office/drawing/2014/main" id="{019246B0-D403-615A-7E5A-230F03340CC1}"/>
              </a:ext>
            </a:extLst>
          </p:cNvPr>
          <p:cNvCxnSpPr>
            <a:cxnSpLocks/>
            <a:stCxn id="119" idx="2"/>
            <a:endCxn id="112" idx="0"/>
          </p:cNvCxnSpPr>
          <p:nvPr/>
        </p:nvCxnSpPr>
        <p:spPr>
          <a:xfrm rot="5400000">
            <a:off x="10217590" y="3411010"/>
            <a:ext cx="640007" cy="366529"/>
          </a:xfrm>
          <a:prstGeom prst="bentConnector3">
            <a:avLst>
              <a:gd name="adj1" fmla="val 50000"/>
            </a:avLst>
          </a:prstGeom>
          <a:noFill/>
          <a:ln w="6350" cap="flat" cmpd="sng" algn="ctr">
            <a:solidFill>
              <a:srgbClr val="273B5E"/>
            </a:solidFill>
            <a:prstDash val="solid"/>
            <a:miter lim="800000"/>
            <a:tailEnd type="triangle"/>
          </a:ln>
          <a:effectLst/>
        </p:spPr>
      </p:cxnSp>
      <p:grpSp>
        <p:nvGrpSpPr>
          <p:cNvPr id="148" name="Group_45427.6207407407018601">
            <a:extLst>
              <a:ext uri="{FF2B5EF4-FFF2-40B4-BE49-F238E27FC236}">
                <a16:creationId xmlns:a16="http://schemas.microsoft.com/office/drawing/2014/main" id="{A12CC358-78BC-1088-9222-F7D04A51B14A}"/>
              </a:ext>
            </a:extLst>
          </p:cNvPr>
          <p:cNvGrpSpPr/>
          <p:nvPr/>
        </p:nvGrpSpPr>
        <p:grpSpPr>
          <a:xfrm>
            <a:off x="6428724" y="5818723"/>
            <a:ext cx="5687076" cy="541637"/>
            <a:chOff x="6131544" y="5900242"/>
            <a:chExt cx="5806456" cy="635123"/>
          </a:xfrm>
        </p:grpSpPr>
        <p:sp>
          <p:nvSpPr>
            <p:cNvPr id="104" name="Rectangle 103">
              <a:extLst>
                <a:ext uri="{FF2B5EF4-FFF2-40B4-BE49-F238E27FC236}">
                  <a16:creationId xmlns:a16="http://schemas.microsoft.com/office/drawing/2014/main" id="{607D1C99-623D-28E1-CCEE-6C928C7DD1F6}"/>
                </a:ext>
              </a:extLst>
            </p:cNvPr>
            <p:cNvSpPr/>
            <p:nvPr/>
          </p:nvSpPr>
          <p:spPr>
            <a:xfrm>
              <a:off x="6131544" y="5904460"/>
              <a:ext cx="1391455" cy="630905"/>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solidFill>
                    <a:schemeClr val="tx1"/>
                  </a:solidFill>
                </a:rPr>
                <a:t>Centralised auctions of LT contract slices</a:t>
              </a:r>
            </a:p>
          </p:txBody>
        </p:sp>
        <p:grpSp>
          <p:nvGrpSpPr>
            <p:cNvPr id="139" name="Group_45427.6200115741041276">
              <a:extLst>
                <a:ext uri="{FF2B5EF4-FFF2-40B4-BE49-F238E27FC236}">
                  <a16:creationId xmlns:a16="http://schemas.microsoft.com/office/drawing/2014/main" id="{C1755CBD-5912-43AB-922B-BF68523C21A4}"/>
                </a:ext>
              </a:extLst>
            </p:cNvPr>
            <p:cNvGrpSpPr/>
            <p:nvPr/>
          </p:nvGrpSpPr>
          <p:grpSpPr>
            <a:xfrm>
              <a:off x="7625605" y="5900242"/>
              <a:ext cx="4312395" cy="630908"/>
              <a:chOff x="7625605" y="5893975"/>
              <a:chExt cx="5904904" cy="313727"/>
            </a:xfrm>
          </p:grpSpPr>
          <p:sp>
            <p:nvSpPr>
              <p:cNvPr id="103" name="Rectangle 102">
                <a:extLst>
                  <a:ext uri="{FF2B5EF4-FFF2-40B4-BE49-F238E27FC236}">
                    <a16:creationId xmlns:a16="http://schemas.microsoft.com/office/drawing/2014/main" id="{B2DCE0C1-1FD7-B558-F842-C7FF15715B4D}"/>
                  </a:ext>
                </a:extLst>
              </p:cNvPr>
              <p:cNvSpPr/>
              <p:nvPr/>
            </p:nvSpPr>
            <p:spPr>
              <a:xfrm>
                <a:off x="9633512" y="5895551"/>
                <a:ext cx="1897196" cy="312150"/>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solidFill>
                      <a:schemeClr val="tx1"/>
                    </a:solidFill>
                  </a:rPr>
                  <a:t>Supplier charges</a:t>
                </a:r>
              </a:p>
            </p:txBody>
          </p:sp>
          <p:sp>
            <p:nvSpPr>
              <p:cNvPr id="105" name="Rectangle 104">
                <a:extLst>
                  <a:ext uri="{FF2B5EF4-FFF2-40B4-BE49-F238E27FC236}">
                    <a16:creationId xmlns:a16="http://schemas.microsoft.com/office/drawing/2014/main" id="{9A416C66-4EE6-50E2-F0C9-4AE92269C558}"/>
                  </a:ext>
                </a:extLst>
              </p:cNvPr>
              <p:cNvSpPr/>
              <p:nvPr/>
            </p:nvSpPr>
            <p:spPr>
              <a:xfrm>
                <a:off x="7625605" y="5893976"/>
                <a:ext cx="1905300" cy="313726"/>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solidFill>
                      <a:schemeClr val="tx1"/>
                    </a:solidFill>
                  </a:rPr>
                  <a:t>Charges in the grid tariff</a:t>
                </a:r>
              </a:p>
            </p:txBody>
          </p:sp>
          <p:sp>
            <p:nvSpPr>
              <p:cNvPr id="106" name="Rectangle 105">
                <a:extLst>
                  <a:ext uri="{FF2B5EF4-FFF2-40B4-BE49-F238E27FC236}">
                    <a16:creationId xmlns:a16="http://schemas.microsoft.com/office/drawing/2014/main" id="{5FCA4B5E-EAD4-4683-989F-91319419EEB1}"/>
                  </a:ext>
                </a:extLst>
              </p:cNvPr>
              <p:cNvSpPr/>
              <p:nvPr/>
            </p:nvSpPr>
            <p:spPr>
              <a:xfrm>
                <a:off x="11633313" y="5893975"/>
                <a:ext cx="1897196" cy="313726"/>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solidFill>
                      <a:schemeClr val="tx1"/>
                    </a:solidFill>
                  </a:rPr>
                  <a:t>General tax system </a:t>
                </a:r>
              </a:p>
            </p:txBody>
          </p:sp>
        </p:grpSp>
      </p:grpSp>
      <p:cxnSp>
        <p:nvCxnSpPr>
          <p:cNvPr id="154" name="Connector: Elbow 153">
            <a:extLst>
              <a:ext uri="{FF2B5EF4-FFF2-40B4-BE49-F238E27FC236}">
                <a16:creationId xmlns:a16="http://schemas.microsoft.com/office/drawing/2014/main" id="{406D2F44-987D-71F0-A79A-210AB55115DF}"/>
              </a:ext>
            </a:extLst>
          </p:cNvPr>
          <p:cNvCxnSpPr>
            <a:cxnSpLocks/>
            <a:stCxn id="163" idx="2"/>
            <a:endCxn id="104" idx="0"/>
          </p:cNvCxnSpPr>
          <p:nvPr/>
        </p:nvCxnSpPr>
        <p:spPr>
          <a:xfrm rot="5400000">
            <a:off x="8402864" y="4336197"/>
            <a:ext cx="193408" cy="2778839"/>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66" name="Connector: Elbow 165">
            <a:extLst>
              <a:ext uri="{FF2B5EF4-FFF2-40B4-BE49-F238E27FC236}">
                <a16:creationId xmlns:a16="http://schemas.microsoft.com/office/drawing/2014/main" id="{9897DC65-FEE7-0932-0E33-C2BB90976764}"/>
              </a:ext>
            </a:extLst>
          </p:cNvPr>
          <p:cNvCxnSpPr>
            <a:cxnSpLocks/>
            <a:stCxn id="163" idx="2"/>
            <a:endCxn id="105" idx="0"/>
          </p:cNvCxnSpPr>
          <p:nvPr/>
        </p:nvCxnSpPr>
        <p:spPr>
          <a:xfrm rot="5400000">
            <a:off x="9136333" y="5066070"/>
            <a:ext cx="189813" cy="1315496"/>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72" name="Connector: Elbow 171">
            <a:extLst>
              <a:ext uri="{FF2B5EF4-FFF2-40B4-BE49-F238E27FC236}">
                <a16:creationId xmlns:a16="http://schemas.microsoft.com/office/drawing/2014/main" id="{E9AD6FC4-D24F-35E0-3FE4-BEBC5BBD506F}"/>
              </a:ext>
            </a:extLst>
          </p:cNvPr>
          <p:cNvCxnSpPr>
            <a:cxnSpLocks/>
            <a:stCxn id="163" idx="2"/>
            <a:endCxn id="103" idx="0"/>
          </p:cNvCxnSpPr>
          <p:nvPr/>
        </p:nvCxnSpPr>
        <p:spPr>
          <a:xfrm rot="16200000" flipH="1">
            <a:off x="9851653" y="5666246"/>
            <a:ext cx="192514" cy="117846"/>
          </a:xfrm>
          <a:prstGeom prst="bentConnector3">
            <a:avLst>
              <a:gd name="adj1" fmla="val 50000"/>
            </a:avLst>
          </a:prstGeom>
          <a:noFill/>
          <a:ln w="6350" cap="flat" cmpd="sng" algn="ctr">
            <a:solidFill>
              <a:srgbClr val="273B5E"/>
            </a:solidFill>
            <a:prstDash val="solid"/>
            <a:miter lim="800000"/>
            <a:tailEnd type="triangle"/>
          </a:ln>
          <a:effectLst/>
        </p:spPr>
      </p:cxnSp>
      <p:cxnSp>
        <p:nvCxnSpPr>
          <p:cNvPr id="175" name="Connector: Elbow 174">
            <a:extLst>
              <a:ext uri="{FF2B5EF4-FFF2-40B4-BE49-F238E27FC236}">
                <a16:creationId xmlns:a16="http://schemas.microsoft.com/office/drawing/2014/main" id="{C140CB69-D0A7-67DB-C22D-60EA5FF599BB}"/>
              </a:ext>
            </a:extLst>
          </p:cNvPr>
          <p:cNvCxnSpPr>
            <a:cxnSpLocks/>
            <a:stCxn id="163" idx="2"/>
            <a:endCxn id="106" idx="0"/>
          </p:cNvCxnSpPr>
          <p:nvPr/>
        </p:nvCxnSpPr>
        <p:spPr>
          <a:xfrm rot="16200000" flipH="1">
            <a:off x="10568226" y="4949673"/>
            <a:ext cx="189811" cy="1548288"/>
          </a:xfrm>
          <a:prstGeom prst="bentConnector3">
            <a:avLst>
              <a:gd name="adj1" fmla="val 50000"/>
            </a:avLst>
          </a:prstGeom>
          <a:noFill/>
          <a:ln w="6350" cap="flat" cmpd="sng" algn="ctr">
            <a:solidFill>
              <a:srgbClr val="273B5E"/>
            </a:solidFill>
            <a:prstDash val="solid"/>
            <a:miter lim="800000"/>
            <a:tailEnd type="triangle"/>
          </a:ln>
          <a:effectLst/>
        </p:spPr>
      </p:cxnSp>
    </p:spTree>
    <p:extLst>
      <p:ext uri="{BB962C8B-B14F-4D97-AF65-F5344CB8AC3E}">
        <p14:creationId xmlns:p14="http://schemas.microsoft.com/office/powerpoint/2010/main" val="1209337247"/>
      </p:ext>
    </p:extLst>
  </p:cSld>
  <p:clrMapOvr>
    <a:masterClrMapping/>
  </p:clrMapOvr>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C36E-331A-6B16-AC35-FF5F0D4E5C63}"/>
              </a:ext>
            </a:extLst>
          </p:cNvPr>
          <p:cNvSpPr>
            <a:spLocks noGrp="1"/>
          </p:cNvSpPr>
          <p:nvPr>
            <p:ph type="title"/>
          </p:nvPr>
        </p:nvSpPr>
        <p:spPr/>
        <p:txBody>
          <a:bodyPr/>
          <a:lstStyle/>
          <a:p>
            <a:r>
              <a:rPr lang="en-GB" dirty="0"/>
              <a:t>The assessment of power system needs requires a new approach</a:t>
            </a:r>
          </a:p>
        </p:txBody>
      </p:sp>
      <p:sp>
        <p:nvSpPr>
          <p:cNvPr id="3" name="Content Placeholder 2">
            <a:extLst>
              <a:ext uri="{FF2B5EF4-FFF2-40B4-BE49-F238E27FC236}">
                <a16:creationId xmlns:a16="http://schemas.microsoft.com/office/drawing/2014/main" id="{A19D2F7C-2C63-445B-B501-6E66D1FC4488}"/>
              </a:ext>
            </a:extLst>
          </p:cNvPr>
          <p:cNvSpPr>
            <a:spLocks noGrp="1"/>
          </p:cNvSpPr>
          <p:nvPr>
            <p:ph idx="1"/>
          </p:nvPr>
        </p:nvSpPr>
        <p:spPr>
          <a:xfrm>
            <a:off x="703025" y="1409867"/>
            <a:ext cx="2962737" cy="4122000"/>
          </a:xfrm>
        </p:spPr>
        <p:txBody>
          <a:bodyPr/>
          <a:lstStyle/>
          <a:p>
            <a:pPr marL="171450" indent="-171450">
              <a:spcAft>
                <a:spcPts val="600"/>
              </a:spcAft>
              <a:buClr>
                <a:schemeClr val="dk1"/>
              </a:buClr>
              <a:buFont typeface="Arial" panose="020B0604020202020204" pitchFamily="34" charset="0"/>
              <a:buChar char="•"/>
            </a:pPr>
            <a:r>
              <a:rPr lang="en-GB" sz="1200" b="1" dirty="0"/>
              <a:t>In addition to reaching decarbonisation targets, system needs include security of supply concepts across several dimensions</a:t>
            </a:r>
            <a:r>
              <a:rPr lang="en-GB" sz="1200" dirty="0"/>
              <a:t>, including firm capacity, flexible capacity, and network infrastructure</a:t>
            </a:r>
          </a:p>
          <a:p>
            <a:pPr marL="171450" indent="-171450">
              <a:spcAft>
                <a:spcPts val="600"/>
              </a:spcAft>
              <a:buClr>
                <a:schemeClr val="dk1"/>
              </a:buClr>
              <a:buFont typeface="Arial" panose="020B0604020202020204" pitchFamily="34" charset="0"/>
              <a:buChar char="•"/>
            </a:pPr>
            <a:r>
              <a:rPr lang="en-GB" sz="1200" b="1" dirty="0"/>
              <a:t>With the evolution of the system </a:t>
            </a:r>
            <a:r>
              <a:rPr lang="en-GB" sz="1200" dirty="0"/>
              <a:t>(variable renewables, exit of dispatchable fossil fuel, rising congestions, rise in electrification…), </a:t>
            </a:r>
            <a:r>
              <a:rPr lang="en-GB" sz="1200" b="1" dirty="0"/>
              <a:t>flexibility is holding an ever-increasing role </a:t>
            </a:r>
            <a:r>
              <a:rPr lang="en-GB" sz="1200" dirty="0"/>
              <a:t>in securing electricity supply and support efficient congestion management</a:t>
            </a:r>
          </a:p>
          <a:p>
            <a:pPr marL="171450" indent="-171450">
              <a:spcAft>
                <a:spcPts val="600"/>
              </a:spcAft>
              <a:buClr>
                <a:schemeClr val="dk1"/>
              </a:buClr>
              <a:buFont typeface="Arial" panose="020B0604020202020204" pitchFamily="34" charset="0"/>
              <a:buChar char="•"/>
            </a:pPr>
            <a:r>
              <a:rPr lang="en-GB" sz="1200" dirty="0"/>
              <a:t>The </a:t>
            </a:r>
            <a:r>
              <a:rPr lang="en-GB" sz="1200" b="1" dirty="0"/>
              <a:t>European framework already includes flexibility considerations</a:t>
            </a:r>
            <a:r>
              <a:rPr lang="en-GB" sz="1200" dirty="0"/>
              <a:t>, but so far mostly focuses on adequacy. The current metrics are designed to </a:t>
            </a:r>
            <a:r>
              <a:rPr lang="en-GB" sz="1200" b="1" dirty="0"/>
              <a:t>quantity firm capacity</a:t>
            </a:r>
            <a:r>
              <a:rPr lang="en-GB" sz="1200" dirty="0"/>
              <a:t>. </a:t>
            </a:r>
          </a:p>
          <a:p>
            <a:pPr marL="171450" indent="-171450">
              <a:spcAft>
                <a:spcPts val="600"/>
              </a:spcAft>
              <a:buFont typeface="Arial" panose="020B0604020202020204" pitchFamily="34" charset="0"/>
              <a:buChar char="•"/>
            </a:pPr>
            <a:r>
              <a:rPr lang="en-GB" sz="1200" dirty="0"/>
              <a:t>Despite several initiatives across Europe (ENTSOE, TSOs…), there are </a:t>
            </a:r>
            <a:r>
              <a:rPr lang="en-GB" sz="1200" b="1" dirty="0"/>
              <a:t>not yet precise guidelines or mandate </a:t>
            </a:r>
            <a:r>
              <a:rPr lang="en-GB" sz="1200" dirty="0"/>
              <a:t>around the evaluation of flexibility needs. </a:t>
            </a:r>
          </a:p>
        </p:txBody>
      </p:sp>
      <p:sp>
        <p:nvSpPr>
          <p:cNvPr id="4" name="Slide Number Placeholder 3">
            <a:extLst>
              <a:ext uri="{FF2B5EF4-FFF2-40B4-BE49-F238E27FC236}">
                <a16:creationId xmlns:a16="http://schemas.microsoft.com/office/drawing/2014/main" id="{C2F81922-73F6-0C85-9D0E-78CB6EC97188}"/>
              </a:ext>
            </a:extLst>
          </p:cNvPr>
          <p:cNvSpPr>
            <a:spLocks noGrp="1"/>
          </p:cNvSpPr>
          <p:nvPr>
            <p:ph type="sldNum" sz="quarter" idx="12"/>
          </p:nvPr>
        </p:nvSpPr>
        <p:spPr/>
        <p:txBody>
          <a:bodyPr/>
          <a:lstStyle/>
          <a:p>
            <a:fld id="{92D6A900-3445-42BB-AB0A-126B217E5981}" type="slidenum">
              <a:rPr lang="en-GB" smtClean="0"/>
              <a:t>6</a:t>
            </a:fld>
            <a:endParaRPr lang="en-GB" dirty="0"/>
          </a:p>
        </p:txBody>
      </p:sp>
      <p:sp>
        <p:nvSpPr>
          <p:cNvPr id="5" name="Oval 4">
            <a:extLst>
              <a:ext uri="{FF2B5EF4-FFF2-40B4-BE49-F238E27FC236}">
                <a16:creationId xmlns:a16="http://schemas.microsoft.com/office/drawing/2014/main" id="{10A5BAAA-9467-BF6D-078D-5D50FE484084}"/>
              </a:ext>
            </a:extLst>
          </p:cNvPr>
          <p:cNvSpPr/>
          <p:nvPr/>
        </p:nvSpPr>
        <p:spPr>
          <a:xfrm>
            <a:off x="516948" y="638087"/>
            <a:ext cx="281247" cy="27250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1</a:t>
            </a:r>
            <a:endParaRPr lang="en-GB" b="1" dirty="0"/>
          </a:p>
        </p:txBody>
      </p:sp>
      <p:cxnSp>
        <p:nvCxnSpPr>
          <p:cNvPr id="6" name="Straight Connector 5">
            <a:extLst>
              <a:ext uri="{FF2B5EF4-FFF2-40B4-BE49-F238E27FC236}">
                <a16:creationId xmlns:a16="http://schemas.microsoft.com/office/drawing/2014/main" id="{C921A03D-8810-2283-2B85-29E0A24FB8BB}"/>
              </a:ext>
            </a:extLst>
          </p:cNvPr>
          <p:cNvCxnSpPr>
            <a:cxnSpLocks/>
          </p:cNvCxnSpPr>
          <p:nvPr/>
        </p:nvCxnSpPr>
        <p:spPr>
          <a:xfrm>
            <a:off x="8722995" y="1704272"/>
            <a:ext cx="17597" cy="43510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2CDF085-C3BD-2747-8D9A-35AD62A8EAA9}"/>
              </a:ext>
            </a:extLst>
          </p:cNvPr>
          <p:cNvSpPr/>
          <p:nvPr/>
        </p:nvSpPr>
        <p:spPr>
          <a:xfrm>
            <a:off x="8958116" y="1585702"/>
            <a:ext cx="3071237" cy="325140"/>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algn="ctr"/>
            <a:r>
              <a:rPr lang="en-GB" sz="1400" b="1" dirty="0">
                <a:solidFill>
                  <a:schemeClr val="accent2"/>
                </a:solidFill>
                <a:latin typeface="+mj-lt"/>
              </a:rPr>
              <a:t>Short term (Operation)</a:t>
            </a:r>
            <a:endParaRPr lang="en-GB" sz="1200" b="1" dirty="0">
              <a:solidFill>
                <a:schemeClr val="accent2"/>
              </a:solidFill>
              <a:latin typeface="+mj-lt"/>
            </a:endParaRPr>
          </a:p>
        </p:txBody>
      </p:sp>
      <p:sp>
        <p:nvSpPr>
          <p:cNvPr id="8" name="Rectangle 7">
            <a:extLst>
              <a:ext uri="{FF2B5EF4-FFF2-40B4-BE49-F238E27FC236}">
                <a16:creationId xmlns:a16="http://schemas.microsoft.com/office/drawing/2014/main" id="{B9979D87-42FF-8C4B-BBC5-6A60994B65E5}"/>
              </a:ext>
            </a:extLst>
          </p:cNvPr>
          <p:cNvSpPr/>
          <p:nvPr/>
        </p:nvSpPr>
        <p:spPr>
          <a:xfrm>
            <a:off x="5487562" y="1591274"/>
            <a:ext cx="3084587" cy="313191"/>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algn="ctr"/>
            <a:r>
              <a:rPr lang="en-GB" sz="1400" b="1" dirty="0">
                <a:solidFill>
                  <a:schemeClr val="accent2"/>
                </a:solidFill>
                <a:latin typeface="+mj-lt"/>
              </a:rPr>
              <a:t>Long term (Investment)</a:t>
            </a:r>
            <a:endParaRPr lang="en-GB" sz="1200" b="1" dirty="0">
              <a:solidFill>
                <a:schemeClr val="accent2"/>
              </a:solidFill>
              <a:latin typeface="+mj-lt"/>
            </a:endParaRPr>
          </a:p>
        </p:txBody>
      </p:sp>
      <p:sp>
        <p:nvSpPr>
          <p:cNvPr id="9" name="Rectangle 8">
            <a:extLst>
              <a:ext uri="{FF2B5EF4-FFF2-40B4-BE49-F238E27FC236}">
                <a16:creationId xmlns:a16="http://schemas.microsoft.com/office/drawing/2014/main" id="{4B3C0F08-EEF9-3F86-7CD4-7B68958240DD}"/>
              </a:ext>
            </a:extLst>
          </p:cNvPr>
          <p:cNvSpPr/>
          <p:nvPr/>
        </p:nvSpPr>
        <p:spPr>
          <a:xfrm>
            <a:off x="5486921" y="2020531"/>
            <a:ext cx="3084349" cy="3205509"/>
          </a:xfrm>
          <a:prstGeom prst="rect">
            <a:avLst/>
          </a:prstGeom>
          <a:noFill/>
          <a:ln w="19050">
            <a:noFill/>
          </a:ln>
        </p:spPr>
        <p:style>
          <a:lnRef idx="2">
            <a:schemeClr val="dk1"/>
          </a:lnRef>
          <a:fillRef idx="1">
            <a:schemeClr val="lt1"/>
          </a:fillRef>
          <a:effectRef idx="0">
            <a:schemeClr val="dk1"/>
          </a:effectRef>
          <a:fontRef idx="minor">
            <a:schemeClr val="dk1"/>
          </a:fontRef>
        </p:style>
        <p:txBody>
          <a:bodyPr lIns="72000" tIns="72000" rIns="72000" bIns="72000" rtlCol="0" anchor="t"/>
          <a:lstStyle/>
          <a:p>
            <a:pPr algn="ctr"/>
            <a:r>
              <a:rPr lang="en-GB" sz="1000" b="1" dirty="0">
                <a:solidFill>
                  <a:schemeClr val="tx2"/>
                </a:solidFill>
                <a:latin typeface="+mj-lt"/>
              </a:rPr>
              <a:t>Hedging mechanisms / Investment framework</a:t>
            </a:r>
          </a:p>
        </p:txBody>
      </p:sp>
      <p:sp>
        <p:nvSpPr>
          <p:cNvPr id="10" name="Rectangle 9">
            <a:extLst>
              <a:ext uri="{FF2B5EF4-FFF2-40B4-BE49-F238E27FC236}">
                <a16:creationId xmlns:a16="http://schemas.microsoft.com/office/drawing/2014/main" id="{42C4FAE8-6642-AF13-0CD7-0301D9B8CD35}"/>
              </a:ext>
            </a:extLst>
          </p:cNvPr>
          <p:cNvSpPr/>
          <p:nvPr/>
        </p:nvSpPr>
        <p:spPr>
          <a:xfrm>
            <a:off x="8959330" y="2020435"/>
            <a:ext cx="3071236" cy="3205509"/>
          </a:xfrm>
          <a:prstGeom prst="rect">
            <a:avLst/>
          </a:prstGeom>
          <a:noFill/>
          <a:ln w="19050">
            <a:noFill/>
          </a:ln>
        </p:spPr>
        <p:style>
          <a:lnRef idx="2">
            <a:schemeClr val="dk1"/>
          </a:lnRef>
          <a:fillRef idx="1">
            <a:schemeClr val="lt1"/>
          </a:fillRef>
          <a:effectRef idx="0">
            <a:schemeClr val="dk1"/>
          </a:effectRef>
          <a:fontRef idx="minor">
            <a:schemeClr val="dk1"/>
          </a:fontRef>
        </p:style>
        <p:txBody>
          <a:bodyPr lIns="72000" tIns="72000" rIns="72000" bIns="72000" rtlCol="0" anchor="t"/>
          <a:lstStyle/>
          <a:p>
            <a:pPr algn="ctr"/>
            <a:r>
              <a:rPr lang="en-GB" sz="1000" b="1" dirty="0">
                <a:solidFill>
                  <a:schemeClr val="tx2"/>
                </a:solidFill>
                <a:latin typeface="+mj-lt"/>
              </a:rPr>
              <a:t>Physical wholesale markets / Ancillary Services</a:t>
            </a:r>
          </a:p>
        </p:txBody>
      </p:sp>
      <p:sp>
        <p:nvSpPr>
          <p:cNvPr id="11" name="Rectangle 10">
            <a:extLst>
              <a:ext uri="{FF2B5EF4-FFF2-40B4-BE49-F238E27FC236}">
                <a16:creationId xmlns:a16="http://schemas.microsoft.com/office/drawing/2014/main" id="{245C9575-64C3-0E96-7A6C-6D1CC1762B4B}"/>
              </a:ext>
            </a:extLst>
          </p:cNvPr>
          <p:cNvSpPr/>
          <p:nvPr/>
        </p:nvSpPr>
        <p:spPr>
          <a:xfrm>
            <a:off x="5683247" y="4475633"/>
            <a:ext cx="6173473" cy="52477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oAutofit/>
          </a:bodyPr>
          <a:lstStyle/>
          <a:p>
            <a:pPr algn="ctr"/>
            <a:r>
              <a:rPr lang="en-GB" sz="1200" b="1" dirty="0">
                <a:solidFill>
                  <a:schemeClr val="bg1"/>
                </a:solidFill>
              </a:rPr>
              <a:t>Network infrastructure</a:t>
            </a:r>
          </a:p>
          <a:p>
            <a:pPr algn="ctr"/>
            <a:r>
              <a:rPr lang="en-GB" sz="1200" dirty="0">
                <a:solidFill>
                  <a:schemeClr val="bg1"/>
                </a:solidFill>
              </a:rPr>
              <a:t>Enabling the transport and safe operation of the system</a:t>
            </a:r>
          </a:p>
        </p:txBody>
      </p:sp>
      <p:sp>
        <p:nvSpPr>
          <p:cNvPr id="12" name="Rectangle 11">
            <a:extLst>
              <a:ext uri="{FF2B5EF4-FFF2-40B4-BE49-F238E27FC236}">
                <a16:creationId xmlns:a16="http://schemas.microsoft.com/office/drawing/2014/main" id="{A7819C1F-4DEC-B390-1F9B-DB150B10CD36}"/>
              </a:ext>
            </a:extLst>
          </p:cNvPr>
          <p:cNvSpPr/>
          <p:nvPr/>
        </p:nvSpPr>
        <p:spPr>
          <a:xfrm>
            <a:off x="5680609" y="5397631"/>
            <a:ext cx="6183726" cy="5563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solidFill>
                  <a:sysClr val="windowText" lastClr="000000"/>
                </a:solidFill>
              </a:rPr>
              <a:t>Resilience </a:t>
            </a:r>
          </a:p>
          <a:p>
            <a:pPr algn="ctr"/>
            <a:r>
              <a:rPr lang="en-GB" sz="1200" dirty="0">
                <a:solidFill>
                  <a:sysClr val="windowText" lastClr="000000"/>
                </a:solidFill>
              </a:rPr>
              <a:t>Climate change, cybersecurity, physical security, fuel security, decentralisation, raw materials access</a:t>
            </a:r>
          </a:p>
        </p:txBody>
      </p:sp>
      <p:sp>
        <p:nvSpPr>
          <p:cNvPr id="13" name="Isosceles Triangle 12">
            <a:extLst>
              <a:ext uri="{FF2B5EF4-FFF2-40B4-BE49-F238E27FC236}">
                <a16:creationId xmlns:a16="http://schemas.microsoft.com/office/drawing/2014/main" id="{4704B0F9-DA1E-EFC9-2FD6-F416C4F3C7A7}"/>
              </a:ext>
            </a:extLst>
          </p:cNvPr>
          <p:cNvSpPr/>
          <p:nvPr/>
        </p:nvSpPr>
        <p:spPr>
          <a:xfrm>
            <a:off x="6571881" y="5167793"/>
            <a:ext cx="1404989" cy="11377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Isosceles Triangle 13">
            <a:extLst>
              <a:ext uri="{FF2B5EF4-FFF2-40B4-BE49-F238E27FC236}">
                <a16:creationId xmlns:a16="http://schemas.microsoft.com/office/drawing/2014/main" id="{C3D2175A-A7A9-451A-9C9D-C96A0A5600AF}"/>
              </a:ext>
            </a:extLst>
          </p:cNvPr>
          <p:cNvSpPr/>
          <p:nvPr/>
        </p:nvSpPr>
        <p:spPr>
          <a:xfrm>
            <a:off x="9791239" y="5167793"/>
            <a:ext cx="1404989" cy="11377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_45427.6397916667069448">
            <a:extLst>
              <a:ext uri="{FF2B5EF4-FFF2-40B4-BE49-F238E27FC236}">
                <a16:creationId xmlns:a16="http://schemas.microsoft.com/office/drawing/2014/main" id="{A63562BD-F47B-1634-FA81-DDE59E132933}"/>
              </a:ext>
            </a:extLst>
          </p:cNvPr>
          <p:cNvGrpSpPr/>
          <p:nvPr/>
        </p:nvGrpSpPr>
        <p:grpSpPr>
          <a:xfrm>
            <a:off x="5482913" y="2586391"/>
            <a:ext cx="83225" cy="2304631"/>
            <a:chOff x="5173978" y="2346708"/>
            <a:chExt cx="113773" cy="2947563"/>
          </a:xfrm>
        </p:grpSpPr>
        <p:sp>
          <p:nvSpPr>
            <p:cNvPr id="15" name="Isosceles Triangle 14">
              <a:extLst>
                <a:ext uri="{FF2B5EF4-FFF2-40B4-BE49-F238E27FC236}">
                  <a16:creationId xmlns:a16="http://schemas.microsoft.com/office/drawing/2014/main" id="{44CCA034-6BFE-E406-9D21-9A7B0F56CD7A}"/>
                </a:ext>
              </a:extLst>
            </p:cNvPr>
            <p:cNvSpPr/>
            <p:nvPr/>
          </p:nvSpPr>
          <p:spPr>
            <a:xfrm rot="5400000">
              <a:off x="4965229" y="2555457"/>
              <a:ext cx="531270" cy="11377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sosceles Triangle 15">
              <a:extLst>
                <a:ext uri="{FF2B5EF4-FFF2-40B4-BE49-F238E27FC236}">
                  <a16:creationId xmlns:a16="http://schemas.microsoft.com/office/drawing/2014/main" id="{B6053C60-F3EB-CA90-D49D-9235FDF7DDC3}"/>
                </a:ext>
              </a:extLst>
            </p:cNvPr>
            <p:cNvSpPr/>
            <p:nvPr/>
          </p:nvSpPr>
          <p:spPr>
            <a:xfrm rot="5400000">
              <a:off x="4965229" y="3395476"/>
              <a:ext cx="531270" cy="11377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Isosceles Triangle 16">
              <a:extLst>
                <a:ext uri="{FF2B5EF4-FFF2-40B4-BE49-F238E27FC236}">
                  <a16:creationId xmlns:a16="http://schemas.microsoft.com/office/drawing/2014/main" id="{5E4C8C75-46A9-0E1E-5282-317AA64CC8D7}"/>
                </a:ext>
              </a:extLst>
            </p:cNvPr>
            <p:cNvSpPr/>
            <p:nvPr/>
          </p:nvSpPr>
          <p:spPr>
            <a:xfrm rot="5400000">
              <a:off x="4965229" y="4170353"/>
              <a:ext cx="531270" cy="11377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8FEC66B6-9830-CF5E-9178-35BAFD66F3C4}"/>
                </a:ext>
              </a:extLst>
            </p:cNvPr>
            <p:cNvSpPr/>
            <p:nvPr/>
          </p:nvSpPr>
          <p:spPr>
            <a:xfrm rot="5400000">
              <a:off x="4965230" y="4971750"/>
              <a:ext cx="531271" cy="11377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6A8393B-5EB2-0179-8C82-2AE9103F651A}"/>
              </a:ext>
            </a:extLst>
          </p:cNvPr>
          <p:cNvSpPr/>
          <p:nvPr/>
        </p:nvSpPr>
        <p:spPr>
          <a:xfrm>
            <a:off x="4105067" y="2384012"/>
            <a:ext cx="1314258" cy="26163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solidFill>
                  <a:sysClr val="windowText" lastClr="000000"/>
                </a:solidFill>
              </a:rPr>
              <a:t>Labour</a:t>
            </a:r>
            <a:r>
              <a:rPr lang="en-GB" sz="1200" dirty="0">
                <a:solidFill>
                  <a:sysClr val="windowText" lastClr="000000"/>
                </a:solidFill>
              </a:rPr>
              <a:t>, </a:t>
            </a:r>
            <a:r>
              <a:rPr lang="en-GB" sz="1200" b="1" dirty="0">
                <a:solidFill>
                  <a:sysClr val="windowText" lastClr="000000"/>
                </a:solidFill>
              </a:rPr>
              <a:t>raw material </a:t>
            </a:r>
            <a:r>
              <a:rPr lang="en-GB" sz="1200" dirty="0">
                <a:solidFill>
                  <a:sysClr val="windowText" lastClr="000000"/>
                </a:solidFill>
              </a:rPr>
              <a:t>&amp; </a:t>
            </a:r>
            <a:r>
              <a:rPr lang="en-GB" sz="1200" b="1" dirty="0">
                <a:solidFill>
                  <a:sysClr val="windowText" lastClr="000000"/>
                </a:solidFill>
              </a:rPr>
              <a:t>robust supply chains</a:t>
            </a:r>
            <a:r>
              <a:rPr lang="en-GB" sz="1200" dirty="0">
                <a:solidFill>
                  <a:sysClr val="windowText" lastClr="000000"/>
                </a:solidFill>
              </a:rPr>
              <a:t> to deliver electricity, necessary infrastructure and capacity </a:t>
            </a:r>
          </a:p>
        </p:txBody>
      </p:sp>
      <p:sp>
        <p:nvSpPr>
          <p:cNvPr id="21" name="Rectangle 20">
            <a:extLst>
              <a:ext uri="{FF2B5EF4-FFF2-40B4-BE49-F238E27FC236}">
                <a16:creationId xmlns:a16="http://schemas.microsoft.com/office/drawing/2014/main" id="{D5351244-A9B6-36C7-1881-3A66531F48B1}"/>
              </a:ext>
            </a:extLst>
          </p:cNvPr>
          <p:cNvSpPr/>
          <p:nvPr/>
        </p:nvSpPr>
        <p:spPr>
          <a:xfrm>
            <a:off x="5683247" y="2407302"/>
            <a:ext cx="6181088" cy="1961524"/>
          </a:xfrm>
          <a:prstGeom prst="rect">
            <a:avLst/>
          </a:prstGeom>
          <a:gradFill flip="none" rotWithShape="1">
            <a:gsLst>
              <a:gs pos="0">
                <a:schemeClr val="accent4"/>
              </a:gs>
              <a:gs pos="48000">
                <a:schemeClr val="accent1">
                  <a:lumMod val="40000"/>
                  <a:lumOff val="60000"/>
                </a:schemeClr>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ZoneTexte 24">
            <a:extLst>
              <a:ext uri="{FF2B5EF4-FFF2-40B4-BE49-F238E27FC236}">
                <a16:creationId xmlns:a16="http://schemas.microsoft.com/office/drawing/2014/main" id="{A2AE2071-3FAD-5E01-DA57-B3A7DE39F937}"/>
              </a:ext>
            </a:extLst>
          </p:cNvPr>
          <p:cNvSpPr txBox="1"/>
          <p:nvPr/>
        </p:nvSpPr>
        <p:spPr>
          <a:xfrm>
            <a:off x="7054854" y="3045232"/>
            <a:ext cx="3430258" cy="437154"/>
          </a:xfrm>
          <a:prstGeom prst="rect">
            <a:avLst/>
          </a:prstGeom>
          <a:noFill/>
        </p:spPr>
        <p:txBody>
          <a:bodyPr wrap="square" lIns="108000" tIns="108000" rIns="108000" bIns="108000" rtlCol="0">
            <a:noAutofit/>
          </a:bodyPr>
          <a:lstStyle/>
          <a:p>
            <a:pPr algn="ctr"/>
            <a:r>
              <a:rPr lang="en-GB" sz="1200" b="1" dirty="0">
                <a:solidFill>
                  <a:schemeClr val="bg1"/>
                </a:solidFill>
              </a:rPr>
              <a:t>Firm capacity </a:t>
            </a:r>
          </a:p>
          <a:p>
            <a:pPr algn="ctr"/>
            <a:r>
              <a:rPr lang="en-GB" sz="1200" dirty="0">
                <a:solidFill>
                  <a:schemeClr val="bg1"/>
                </a:solidFill>
              </a:rPr>
              <a:t>Ensuring a stable base for system adequacy</a:t>
            </a:r>
          </a:p>
        </p:txBody>
      </p:sp>
      <p:sp>
        <p:nvSpPr>
          <p:cNvPr id="23" name="ZoneTexte 223">
            <a:extLst>
              <a:ext uri="{FF2B5EF4-FFF2-40B4-BE49-F238E27FC236}">
                <a16:creationId xmlns:a16="http://schemas.microsoft.com/office/drawing/2014/main" id="{5DD4525C-68BA-C71E-F7D4-16EA9729FF4B}"/>
              </a:ext>
            </a:extLst>
          </p:cNvPr>
          <p:cNvSpPr txBox="1"/>
          <p:nvPr/>
        </p:nvSpPr>
        <p:spPr>
          <a:xfrm>
            <a:off x="7068337" y="3633427"/>
            <a:ext cx="3430258" cy="437154"/>
          </a:xfrm>
          <a:prstGeom prst="rect">
            <a:avLst/>
          </a:prstGeom>
          <a:noFill/>
        </p:spPr>
        <p:txBody>
          <a:bodyPr wrap="square" lIns="108000" tIns="108000" rIns="108000" bIns="108000" rtlCol="0">
            <a:noAutofit/>
          </a:bodyPr>
          <a:lstStyle/>
          <a:p>
            <a:pPr algn="ctr"/>
            <a:r>
              <a:rPr lang="en-GB" sz="1200" b="1" dirty="0">
                <a:solidFill>
                  <a:schemeClr val="bg1"/>
                </a:solidFill>
              </a:rPr>
              <a:t>Flexible capacity</a:t>
            </a:r>
          </a:p>
          <a:p>
            <a:pPr algn="ctr"/>
            <a:r>
              <a:rPr lang="en-GB" sz="1200" dirty="0">
                <a:solidFill>
                  <a:schemeClr val="bg1"/>
                </a:solidFill>
              </a:rPr>
              <a:t>Secure flexible resources to handle system volatility, provide inertia and voltage control etc.</a:t>
            </a:r>
          </a:p>
        </p:txBody>
      </p:sp>
      <p:sp>
        <p:nvSpPr>
          <p:cNvPr id="24" name="ZoneTexte 24">
            <a:extLst>
              <a:ext uri="{FF2B5EF4-FFF2-40B4-BE49-F238E27FC236}">
                <a16:creationId xmlns:a16="http://schemas.microsoft.com/office/drawing/2014/main" id="{1520CBC9-6B04-30D3-1485-25FA8BE5712A}"/>
              </a:ext>
            </a:extLst>
          </p:cNvPr>
          <p:cNvSpPr txBox="1"/>
          <p:nvPr/>
        </p:nvSpPr>
        <p:spPr>
          <a:xfrm>
            <a:off x="7054854" y="2415166"/>
            <a:ext cx="3430258" cy="437154"/>
          </a:xfrm>
          <a:prstGeom prst="rect">
            <a:avLst/>
          </a:prstGeom>
          <a:noFill/>
        </p:spPr>
        <p:txBody>
          <a:bodyPr wrap="square" lIns="108000" tIns="108000" rIns="108000" bIns="108000" rtlCol="0">
            <a:noAutofit/>
          </a:bodyPr>
          <a:lstStyle/>
          <a:p>
            <a:pPr algn="ctr"/>
            <a:r>
              <a:rPr lang="en-GB" sz="1200" b="1" dirty="0">
                <a:solidFill>
                  <a:schemeClr val="bg1"/>
                </a:solidFill>
              </a:rPr>
              <a:t>Low-carbon energy and RES</a:t>
            </a:r>
          </a:p>
          <a:p>
            <a:pPr algn="ctr"/>
            <a:r>
              <a:rPr lang="en-GB" sz="1200" dirty="0">
                <a:solidFill>
                  <a:schemeClr val="bg1"/>
                </a:solidFill>
              </a:rPr>
              <a:t>Ensuring a stable base for system adequacy</a:t>
            </a:r>
          </a:p>
        </p:txBody>
      </p:sp>
      <p:sp>
        <p:nvSpPr>
          <p:cNvPr id="29" name="TextBox 28">
            <a:extLst>
              <a:ext uri="{FF2B5EF4-FFF2-40B4-BE49-F238E27FC236}">
                <a16:creationId xmlns:a16="http://schemas.microsoft.com/office/drawing/2014/main" id="{5AE960A1-EFAF-81CB-FFEA-A4D6B8BA9527}"/>
              </a:ext>
            </a:extLst>
          </p:cNvPr>
          <p:cNvSpPr txBox="1"/>
          <p:nvPr/>
        </p:nvSpPr>
        <p:spPr>
          <a:xfrm>
            <a:off x="3853895" y="1156310"/>
            <a:ext cx="8175458" cy="268728"/>
          </a:xfrm>
          <a:prstGeom prst="rect">
            <a:avLst/>
          </a:prstGeom>
          <a:noFill/>
        </p:spPr>
        <p:txBody>
          <a:bodyPr wrap="square">
            <a:spAutoFit/>
          </a:bodyPr>
          <a:lstStyle/>
          <a:p>
            <a:pPr marL="0" marR="0" lvl="0" indent="0" algn="l" defTabSz="914400" rtl="0" eaLnBrk="1" fontAlgn="auto" latinLnBrk="0" hangingPunct="1">
              <a:lnSpc>
                <a:spcPct val="102000"/>
              </a:lnSpc>
              <a:spcBef>
                <a:spcPts val="0"/>
              </a:spcBef>
              <a:spcAft>
                <a:spcPts val="600"/>
              </a:spcAft>
              <a:buClr>
                <a:srgbClr val="000000"/>
              </a:buClr>
              <a:buSzTx/>
              <a:buFontTx/>
              <a:buNone/>
              <a:tabLst/>
              <a:defRPr/>
            </a:pPr>
            <a:r>
              <a:rPr kumimoji="0" lang="en-GB" sz="1200" b="1" i="0" u="none" strike="noStrike" kern="1200" cap="none" spc="0" normalizeH="0" baseline="0" noProof="0" dirty="0">
                <a:ln>
                  <a:noFill/>
                </a:ln>
                <a:solidFill>
                  <a:srgbClr val="037CBA"/>
                </a:solidFill>
                <a:effectLst/>
                <a:uLnTx/>
                <a:uFillTx/>
                <a:latin typeface="Arial"/>
                <a:ea typeface="+mn-ea"/>
                <a:cs typeface="+mn-cs"/>
              </a:rPr>
              <a:t>Scope of system needs across timeframes</a:t>
            </a:r>
          </a:p>
        </p:txBody>
      </p:sp>
    </p:spTree>
    <p:extLst>
      <p:ext uri="{BB962C8B-B14F-4D97-AF65-F5344CB8AC3E}">
        <p14:creationId xmlns:p14="http://schemas.microsoft.com/office/powerpoint/2010/main" val="173118297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7692-65F0-913A-7031-9877381252EF}"/>
              </a:ext>
            </a:extLst>
          </p:cNvPr>
          <p:cNvSpPr>
            <a:spLocks noGrp="1"/>
          </p:cNvSpPr>
          <p:nvPr>
            <p:ph type="title"/>
          </p:nvPr>
        </p:nvSpPr>
        <p:spPr/>
        <p:txBody>
          <a:bodyPr/>
          <a:lstStyle/>
          <a:p>
            <a:r>
              <a:rPr lang="en-GB" dirty="0"/>
              <a:t>The design of long term contracts matters – example of </a:t>
            </a:r>
            <a:r>
              <a:rPr lang="en-GB" dirty="0" err="1"/>
              <a:t>CfDs</a:t>
            </a:r>
            <a:r>
              <a:rPr lang="en-GB" dirty="0"/>
              <a:t> </a:t>
            </a:r>
          </a:p>
        </p:txBody>
      </p:sp>
      <p:sp>
        <p:nvSpPr>
          <p:cNvPr id="3" name="Content Placeholder 2">
            <a:extLst>
              <a:ext uri="{FF2B5EF4-FFF2-40B4-BE49-F238E27FC236}">
                <a16:creationId xmlns:a16="http://schemas.microsoft.com/office/drawing/2014/main" id="{004E2A02-EE71-E929-5B1A-A1089CF5EEC0}"/>
              </a:ext>
            </a:extLst>
          </p:cNvPr>
          <p:cNvSpPr>
            <a:spLocks noGrp="1"/>
          </p:cNvSpPr>
          <p:nvPr>
            <p:ph idx="1"/>
          </p:nvPr>
        </p:nvSpPr>
        <p:spPr>
          <a:xfrm>
            <a:off x="12636610" y="1703146"/>
            <a:ext cx="2711420" cy="4122000"/>
          </a:xfrm>
          <a:solidFill>
            <a:schemeClr val="bg1"/>
          </a:solidFill>
        </p:spPr>
        <p:txBody>
          <a:bodyPr/>
          <a:lstStyle/>
          <a:p>
            <a:r>
              <a:rPr lang="en-GB" dirty="0"/>
              <a:t>One or two slides summarising our </a:t>
            </a:r>
            <a:r>
              <a:rPr lang="en-GB" dirty="0" err="1"/>
              <a:t>CfD</a:t>
            </a:r>
            <a:r>
              <a:rPr lang="en-GB" dirty="0"/>
              <a:t> study</a:t>
            </a:r>
          </a:p>
        </p:txBody>
      </p:sp>
      <p:sp>
        <p:nvSpPr>
          <p:cNvPr id="4" name="Slide Number Placeholder 3">
            <a:extLst>
              <a:ext uri="{FF2B5EF4-FFF2-40B4-BE49-F238E27FC236}">
                <a16:creationId xmlns:a16="http://schemas.microsoft.com/office/drawing/2014/main" id="{48AC9CFD-E1E0-7F44-C008-4EBC0C611165}"/>
              </a:ext>
            </a:extLst>
          </p:cNvPr>
          <p:cNvSpPr>
            <a:spLocks noGrp="1"/>
          </p:cNvSpPr>
          <p:nvPr>
            <p:ph type="sldNum" sz="quarter" idx="12"/>
          </p:nvPr>
        </p:nvSpPr>
        <p:spPr/>
        <p:txBody>
          <a:bodyPr/>
          <a:lstStyle/>
          <a:p>
            <a:fld id="{92D6A900-3445-42BB-AB0A-126B217E5981}" type="slidenum">
              <a:rPr lang="en-GB" smtClean="0"/>
              <a:t>7</a:t>
            </a:fld>
            <a:endParaRPr lang="en-GB" dirty="0"/>
          </a:p>
        </p:txBody>
      </p:sp>
      <p:sp>
        <p:nvSpPr>
          <p:cNvPr id="6" name="Oval 5">
            <a:extLst>
              <a:ext uri="{FF2B5EF4-FFF2-40B4-BE49-F238E27FC236}">
                <a16:creationId xmlns:a16="http://schemas.microsoft.com/office/drawing/2014/main" id="{6ED052A1-2480-AAE7-869F-D3FCCA58D267}"/>
              </a:ext>
            </a:extLst>
          </p:cNvPr>
          <p:cNvSpPr/>
          <p:nvPr/>
        </p:nvSpPr>
        <p:spPr>
          <a:xfrm>
            <a:off x="516948" y="638087"/>
            <a:ext cx="281247" cy="27250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19" name="TextBox 18">
            <a:extLst>
              <a:ext uri="{FF2B5EF4-FFF2-40B4-BE49-F238E27FC236}">
                <a16:creationId xmlns:a16="http://schemas.microsoft.com/office/drawing/2014/main" id="{920AD8E1-46DC-95E1-2F77-8FF56E8286ED}"/>
              </a:ext>
            </a:extLst>
          </p:cNvPr>
          <p:cNvSpPr txBox="1"/>
          <p:nvPr/>
        </p:nvSpPr>
        <p:spPr>
          <a:xfrm>
            <a:off x="864617" y="1189654"/>
            <a:ext cx="5338386" cy="268728"/>
          </a:xfrm>
          <a:prstGeom prst="rect">
            <a:avLst/>
          </a:prstGeom>
          <a:noFill/>
        </p:spPr>
        <p:txBody>
          <a:bodyPr wrap="square">
            <a:spAutoFit/>
          </a:bodyPr>
          <a:lstStyle/>
          <a:p>
            <a:pPr marL="0" marR="0" lvl="0" indent="0" algn="l" defTabSz="914400" rtl="0" eaLnBrk="1" fontAlgn="auto" latinLnBrk="0" hangingPunct="1">
              <a:lnSpc>
                <a:spcPct val="102000"/>
              </a:lnSpc>
              <a:spcBef>
                <a:spcPts val="0"/>
              </a:spcBef>
              <a:spcAft>
                <a:spcPts val="600"/>
              </a:spcAft>
              <a:buClr>
                <a:srgbClr val="000000"/>
              </a:buClr>
              <a:buSzTx/>
              <a:buFontTx/>
              <a:buNone/>
              <a:tabLst/>
              <a:defRPr/>
            </a:pPr>
            <a:r>
              <a:rPr kumimoji="0" lang="en-GB" sz="1200" b="1" i="0" u="none" strike="noStrike" kern="1200" cap="none" spc="0" normalizeH="0" baseline="0" noProof="0" dirty="0">
                <a:ln>
                  <a:noFill/>
                </a:ln>
                <a:solidFill>
                  <a:srgbClr val="037CBA"/>
                </a:solidFill>
                <a:effectLst/>
                <a:uLnTx/>
                <a:uFillTx/>
                <a:latin typeface="Arial"/>
                <a:ea typeface="+mn-ea"/>
                <a:cs typeface="+mn-cs"/>
              </a:rPr>
              <a:t>The ‘traditional’ two-sided CfD design </a:t>
            </a:r>
            <a:r>
              <a:rPr lang="en-GB" sz="1200" b="1" dirty="0">
                <a:solidFill>
                  <a:srgbClr val="037CBA"/>
                </a:solidFill>
                <a:latin typeface="Arial"/>
              </a:rPr>
              <a:t>faces multiple </a:t>
            </a:r>
            <a:r>
              <a:rPr kumimoji="0" lang="en-GB" sz="1200" b="1" i="0" u="none" strike="noStrike" kern="1200" cap="none" spc="0" normalizeH="0" baseline="0" noProof="0" dirty="0">
                <a:ln>
                  <a:noFill/>
                </a:ln>
                <a:solidFill>
                  <a:srgbClr val="037CBA"/>
                </a:solidFill>
                <a:effectLst/>
                <a:uLnTx/>
                <a:uFillTx/>
                <a:latin typeface="Arial"/>
                <a:ea typeface="+mn-ea"/>
                <a:cs typeface="+mn-cs"/>
              </a:rPr>
              <a:t>design issues… </a:t>
            </a:r>
          </a:p>
        </p:txBody>
      </p:sp>
      <p:grpSp>
        <p:nvGrpSpPr>
          <p:cNvPr id="25" name="Group_45427.6371296296056104">
            <a:extLst>
              <a:ext uri="{FF2B5EF4-FFF2-40B4-BE49-F238E27FC236}">
                <a16:creationId xmlns:a16="http://schemas.microsoft.com/office/drawing/2014/main" id="{6E1A707D-254B-8B75-6307-C69CB20B4F88}"/>
              </a:ext>
            </a:extLst>
          </p:cNvPr>
          <p:cNvGrpSpPr/>
          <p:nvPr/>
        </p:nvGrpSpPr>
        <p:grpSpPr>
          <a:xfrm>
            <a:off x="729267" y="1601090"/>
            <a:ext cx="5011202" cy="4507258"/>
            <a:chOff x="759678" y="1794482"/>
            <a:chExt cx="4859954" cy="4619398"/>
          </a:xfrm>
        </p:grpSpPr>
        <p:grpSp>
          <p:nvGrpSpPr>
            <p:cNvPr id="7" name="Group_45427.6317592593091937">
              <a:extLst>
                <a:ext uri="{FF2B5EF4-FFF2-40B4-BE49-F238E27FC236}">
                  <a16:creationId xmlns:a16="http://schemas.microsoft.com/office/drawing/2014/main" id="{BA726B3C-33E0-4232-7056-BDF67E258422}"/>
                </a:ext>
              </a:extLst>
            </p:cNvPr>
            <p:cNvGrpSpPr/>
            <p:nvPr/>
          </p:nvGrpSpPr>
          <p:grpSpPr>
            <a:xfrm>
              <a:off x="1019549" y="1794482"/>
              <a:ext cx="4365251" cy="4342158"/>
              <a:chOff x="4248265" y="1842617"/>
              <a:chExt cx="4030663" cy="4030664"/>
            </a:xfrm>
          </p:grpSpPr>
          <p:sp>
            <p:nvSpPr>
              <p:cNvPr id="8" name="Freeform 59">
                <a:extLst>
                  <a:ext uri="{FF2B5EF4-FFF2-40B4-BE49-F238E27FC236}">
                    <a16:creationId xmlns:a16="http://schemas.microsoft.com/office/drawing/2014/main" id="{A4EF53C4-8746-86BB-9079-C4B4509FFD8C}"/>
                  </a:ext>
                </a:extLst>
              </p:cNvPr>
              <p:cNvSpPr>
                <a:spLocks/>
              </p:cNvSpPr>
              <p:nvPr/>
            </p:nvSpPr>
            <p:spPr bwMode="gray">
              <a:xfrm>
                <a:off x="4495915" y="1842618"/>
                <a:ext cx="1720850" cy="1616075"/>
              </a:xfrm>
              <a:custGeom>
                <a:avLst/>
                <a:gdLst>
                  <a:gd name="T0" fmla="*/ 2147483647 w 250"/>
                  <a:gd name="T1" fmla="*/ 2147483647 h 235"/>
                  <a:gd name="T2" fmla="*/ 2147483647 w 250"/>
                  <a:gd name="T3" fmla="*/ 2147483647 h 235"/>
                  <a:gd name="T4" fmla="*/ 2147483647 w 250"/>
                  <a:gd name="T5" fmla="*/ 0 h 235"/>
                  <a:gd name="T6" fmla="*/ 0 w 250"/>
                  <a:gd name="T7" fmla="*/ 2147483647 h 235"/>
                  <a:gd name="T8" fmla="*/ 2147483647 w 250"/>
                  <a:gd name="T9" fmla="*/ 2147483647 h 235"/>
                  <a:gd name="T10" fmla="*/ 2147483647 w 250"/>
                  <a:gd name="T11" fmla="*/ 2147483647 h 235"/>
                  <a:gd name="T12" fmla="*/ 0 60000 65536"/>
                  <a:gd name="T13" fmla="*/ 0 60000 65536"/>
                  <a:gd name="T14" fmla="*/ 0 60000 65536"/>
                  <a:gd name="T15" fmla="*/ 0 60000 65536"/>
                  <a:gd name="T16" fmla="*/ 0 60000 65536"/>
                  <a:gd name="T17" fmla="*/ 0 60000 65536"/>
                  <a:gd name="T18" fmla="*/ 0 w 250"/>
                  <a:gd name="T19" fmla="*/ 0 h 235"/>
                  <a:gd name="T20" fmla="*/ 250 w 250"/>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50" h="235">
                    <a:moveTo>
                      <a:pt x="228" y="184"/>
                    </a:moveTo>
                    <a:cubicBezTo>
                      <a:pt x="235" y="182"/>
                      <a:pt x="243" y="181"/>
                      <a:pt x="250" y="181"/>
                    </a:cubicBezTo>
                    <a:cubicBezTo>
                      <a:pt x="250" y="0"/>
                      <a:pt x="250" y="0"/>
                      <a:pt x="250" y="0"/>
                    </a:cubicBezTo>
                    <a:cubicBezTo>
                      <a:pt x="142" y="3"/>
                      <a:pt x="48" y="64"/>
                      <a:pt x="0" y="153"/>
                    </a:cubicBezTo>
                    <a:cubicBezTo>
                      <a:pt x="160" y="235"/>
                      <a:pt x="160" y="235"/>
                      <a:pt x="160" y="235"/>
                    </a:cubicBezTo>
                    <a:cubicBezTo>
                      <a:pt x="175" y="210"/>
                      <a:pt x="199" y="192"/>
                      <a:pt x="228" y="184"/>
                    </a:cubicBezTo>
                    <a:close/>
                  </a:path>
                </a:pathLst>
              </a:custGeom>
              <a:ln>
                <a:headEnd/>
                <a:tailEnd/>
              </a:ln>
            </p:spPr>
            <p:style>
              <a:lnRef idx="2">
                <a:schemeClr val="accent1"/>
              </a:lnRef>
              <a:fillRef idx="1">
                <a:schemeClr val="lt1"/>
              </a:fillRef>
              <a:effectRef idx="0">
                <a:schemeClr val="accent1"/>
              </a:effectRef>
              <a:fontRef idx="minor">
                <a:schemeClr val="dk1"/>
              </a:fontRef>
            </p:style>
            <p:txBody>
              <a:bodyPr rIns="36000"/>
              <a:lstStyle/>
              <a:p>
                <a:endParaRPr lang="en-GB" sz="1200" dirty="0">
                  <a:solidFill>
                    <a:schemeClr val="tx1"/>
                  </a:solidFill>
                  <a:latin typeface="+mj-lt"/>
                </a:endParaRPr>
              </a:p>
            </p:txBody>
          </p:sp>
          <p:sp>
            <p:nvSpPr>
              <p:cNvPr id="9" name="Freeform 60">
                <a:extLst>
                  <a:ext uri="{FF2B5EF4-FFF2-40B4-BE49-F238E27FC236}">
                    <a16:creationId xmlns:a16="http://schemas.microsoft.com/office/drawing/2014/main" id="{B0053E8B-5EC0-2197-9EA0-89B4FA1900CF}"/>
                  </a:ext>
                </a:extLst>
              </p:cNvPr>
              <p:cNvSpPr>
                <a:spLocks/>
              </p:cNvSpPr>
              <p:nvPr/>
            </p:nvSpPr>
            <p:spPr bwMode="gray">
              <a:xfrm>
                <a:off x="6313603" y="1842617"/>
                <a:ext cx="1847850" cy="1727200"/>
              </a:xfrm>
              <a:custGeom>
                <a:avLst/>
                <a:gdLst>
                  <a:gd name="T0" fmla="*/ 2147483647 w 269"/>
                  <a:gd name="T1" fmla="*/ 2147483647 h 251"/>
                  <a:gd name="T2" fmla="*/ 2147483647 w 269"/>
                  <a:gd name="T3" fmla="*/ 2147483647 h 251"/>
                  <a:gd name="T4" fmla="*/ 0 w 269"/>
                  <a:gd name="T5" fmla="*/ 0 h 251"/>
                  <a:gd name="T6" fmla="*/ 0 w 269"/>
                  <a:gd name="T7" fmla="*/ 2147483647 h 251"/>
                  <a:gd name="T8" fmla="*/ 2147483647 w 269"/>
                  <a:gd name="T9" fmla="*/ 2147483647 h 251"/>
                  <a:gd name="T10" fmla="*/ 2147483647 w 269"/>
                  <a:gd name="T11" fmla="*/ 2147483647 h 251"/>
                  <a:gd name="T12" fmla="*/ 0 60000 65536"/>
                  <a:gd name="T13" fmla="*/ 0 60000 65536"/>
                  <a:gd name="T14" fmla="*/ 0 60000 65536"/>
                  <a:gd name="T15" fmla="*/ 0 60000 65536"/>
                  <a:gd name="T16" fmla="*/ 0 60000 65536"/>
                  <a:gd name="T17" fmla="*/ 0 60000 65536"/>
                  <a:gd name="T18" fmla="*/ 0 w 269"/>
                  <a:gd name="T19" fmla="*/ 0 h 251"/>
                  <a:gd name="T20" fmla="*/ 269 w 269"/>
                  <a:gd name="T21" fmla="*/ 251 h 251"/>
                </a:gdLst>
                <a:ahLst/>
                <a:cxnLst>
                  <a:cxn ang="T12">
                    <a:pos x="T0" y="T1"/>
                  </a:cxn>
                  <a:cxn ang="T13">
                    <a:pos x="T2" y="T3"/>
                  </a:cxn>
                  <a:cxn ang="T14">
                    <a:pos x="T4" y="T5"/>
                  </a:cxn>
                  <a:cxn ang="T15">
                    <a:pos x="T6" y="T7"/>
                  </a:cxn>
                  <a:cxn ang="T16">
                    <a:pos x="T8" y="T9"/>
                  </a:cxn>
                  <a:cxn ang="T17">
                    <a:pos x="T10" y="T11"/>
                  </a:cxn>
                </a:cxnLst>
                <a:rect l="T18" t="T19" r="T20" b="T21"/>
                <a:pathLst>
                  <a:path w="269" h="251">
                    <a:moveTo>
                      <a:pt x="98" y="251"/>
                    </a:moveTo>
                    <a:cubicBezTo>
                      <a:pt x="269" y="196"/>
                      <a:pt x="269" y="196"/>
                      <a:pt x="269" y="196"/>
                    </a:cubicBezTo>
                    <a:cubicBezTo>
                      <a:pt x="230" y="84"/>
                      <a:pt x="125" y="3"/>
                      <a:pt x="0" y="0"/>
                    </a:cubicBezTo>
                    <a:cubicBezTo>
                      <a:pt x="0" y="181"/>
                      <a:pt x="0" y="181"/>
                      <a:pt x="0" y="181"/>
                    </a:cubicBezTo>
                    <a:cubicBezTo>
                      <a:pt x="17" y="182"/>
                      <a:pt x="34" y="187"/>
                      <a:pt x="49" y="196"/>
                    </a:cubicBezTo>
                    <a:cubicBezTo>
                      <a:pt x="72" y="208"/>
                      <a:pt x="88" y="228"/>
                      <a:pt x="98" y="251"/>
                    </a:cubicBezTo>
                    <a:close/>
                  </a:path>
                </a:pathLst>
              </a:custGeom>
              <a:ln>
                <a:headEnd/>
                <a:tailEnd/>
              </a:ln>
            </p:spPr>
            <p:style>
              <a:lnRef idx="2">
                <a:schemeClr val="accent1"/>
              </a:lnRef>
              <a:fillRef idx="1">
                <a:schemeClr val="lt1"/>
              </a:fillRef>
              <a:effectRef idx="0">
                <a:schemeClr val="accent1"/>
              </a:effectRef>
              <a:fontRef idx="minor">
                <a:schemeClr val="dk1"/>
              </a:fontRef>
            </p:style>
            <p:txBody>
              <a:bodyPr/>
              <a:lstStyle/>
              <a:p>
                <a:endParaRPr lang="en-GB" sz="1200" dirty="0">
                  <a:solidFill>
                    <a:schemeClr val="tx1"/>
                  </a:solidFill>
                  <a:latin typeface="+mj-lt"/>
                </a:endParaRPr>
              </a:p>
            </p:txBody>
          </p:sp>
          <p:sp>
            <p:nvSpPr>
              <p:cNvPr id="10" name="Freeform 61">
                <a:extLst>
                  <a:ext uri="{FF2B5EF4-FFF2-40B4-BE49-F238E27FC236}">
                    <a16:creationId xmlns:a16="http://schemas.microsoft.com/office/drawing/2014/main" id="{EE372FA8-E516-CC7D-3F49-2FECA5D0E7B1}"/>
                  </a:ext>
                </a:extLst>
              </p:cNvPr>
              <p:cNvSpPr>
                <a:spLocks/>
              </p:cNvSpPr>
              <p:nvPr/>
            </p:nvSpPr>
            <p:spPr bwMode="gray">
              <a:xfrm>
                <a:off x="5121390" y="4511206"/>
                <a:ext cx="2292350" cy="1362075"/>
              </a:xfrm>
              <a:custGeom>
                <a:avLst/>
                <a:gdLst>
                  <a:gd name="T0" fmla="*/ 2147483647 w 333"/>
                  <a:gd name="T1" fmla="*/ 2147483647 h 198"/>
                  <a:gd name="T2" fmla="*/ 2147483647 w 333"/>
                  <a:gd name="T3" fmla="*/ 0 h 198"/>
                  <a:gd name="T4" fmla="*/ 0 w 333"/>
                  <a:gd name="T5" fmla="*/ 2147483647 h 198"/>
                  <a:gd name="T6" fmla="*/ 2147483647 w 333"/>
                  <a:gd name="T7" fmla="*/ 2147483647 h 198"/>
                  <a:gd name="T8" fmla="*/ 2147483647 w 333"/>
                  <a:gd name="T9" fmla="*/ 2147483647 h 198"/>
                  <a:gd name="T10" fmla="*/ 2147483647 w 333"/>
                  <a:gd name="T11" fmla="*/ 0 h 198"/>
                  <a:gd name="T12" fmla="*/ 2147483647 w 333"/>
                  <a:gd name="T13" fmla="*/ 2147483647 h 198"/>
                  <a:gd name="T14" fmla="*/ 2147483647 w 333"/>
                  <a:gd name="T15" fmla="*/ 2147483647 h 198"/>
                  <a:gd name="T16" fmla="*/ 0 60000 65536"/>
                  <a:gd name="T17" fmla="*/ 0 60000 65536"/>
                  <a:gd name="T18" fmla="*/ 0 60000 65536"/>
                  <a:gd name="T19" fmla="*/ 0 60000 65536"/>
                  <a:gd name="T20" fmla="*/ 0 60000 65536"/>
                  <a:gd name="T21" fmla="*/ 0 60000 65536"/>
                  <a:gd name="T22" fmla="*/ 0 60000 65536"/>
                  <a:gd name="T23" fmla="*/ 0 60000 65536"/>
                  <a:gd name="T24" fmla="*/ 0 w 333"/>
                  <a:gd name="T25" fmla="*/ 0 h 198"/>
                  <a:gd name="T26" fmla="*/ 333 w 33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3" h="198">
                    <a:moveTo>
                      <a:pt x="110" y="3"/>
                    </a:moveTo>
                    <a:cubicBezTo>
                      <a:pt x="108" y="2"/>
                      <a:pt x="107" y="1"/>
                      <a:pt x="106" y="0"/>
                    </a:cubicBezTo>
                    <a:cubicBezTo>
                      <a:pt x="0" y="146"/>
                      <a:pt x="0" y="146"/>
                      <a:pt x="0" y="146"/>
                    </a:cubicBezTo>
                    <a:cubicBezTo>
                      <a:pt x="47" y="179"/>
                      <a:pt x="104" y="198"/>
                      <a:pt x="166" y="198"/>
                    </a:cubicBezTo>
                    <a:cubicBezTo>
                      <a:pt x="228" y="198"/>
                      <a:pt x="285" y="179"/>
                      <a:pt x="333" y="146"/>
                    </a:cubicBezTo>
                    <a:cubicBezTo>
                      <a:pt x="227" y="0"/>
                      <a:pt x="227" y="0"/>
                      <a:pt x="227" y="0"/>
                    </a:cubicBezTo>
                    <a:cubicBezTo>
                      <a:pt x="217" y="6"/>
                      <a:pt x="207" y="11"/>
                      <a:pt x="195" y="14"/>
                    </a:cubicBezTo>
                    <a:cubicBezTo>
                      <a:pt x="166" y="22"/>
                      <a:pt x="136" y="18"/>
                      <a:pt x="110" y="3"/>
                    </a:cubicBezTo>
                    <a:close/>
                  </a:path>
                </a:pathLst>
              </a:custGeom>
              <a:ln>
                <a:headEnd/>
                <a:tailEnd/>
              </a:ln>
            </p:spPr>
            <p:style>
              <a:lnRef idx="2">
                <a:schemeClr val="accent1"/>
              </a:lnRef>
              <a:fillRef idx="1">
                <a:schemeClr val="lt1"/>
              </a:fillRef>
              <a:effectRef idx="0">
                <a:schemeClr val="accent1"/>
              </a:effectRef>
              <a:fontRef idx="minor">
                <a:schemeClr val="dk1"/>
              </a:fontRef>
            </p:style>
            <p:txBody>
              <a:bodyPr/>
              <a:lstStyle/>
              <a:p>
                <a:endParaRPr lang="en-GB" sz="1200" dirty="0">
                  <a:solidFill>
                    <a:schemeClr val="tx1"/>
                  </a:solidFill>
                  <a:latin typeface="+mj-lt"/>
                </a:endParaRPr>
              </a:p>
            </p:txBody>
          </p:sp>
          <p:sp>
            <p:nvSpPr>
              <p:cNvPr id="11" name="Freeform 62">
                <a:extLst>
                  <a:ext uri="{FF2B5EF4-FFF2-40B4-BE49-F238E27FC236}">
                    <a16:creationId xmlns:a16="http://schemas.microsoft.com/office/drawing/2014/main" id="{BE66F9CC-56A9-CA0D-1296-6DBFE9769A7A}"/>
                  </a:ext>
                </a:extLst>
              </p:cNvPr>
              <p:cNvSpPr>
                <a:spLocks/>
              </p:cNvSpPr>
              <p:nvPr/>
            </p:nvSpPr>
            <p:spPr bwMode="gray">
              <a:xfrm>
                <a:off x="4248265" y="2984031"/>
                <a:ext cx="1522413" cy="2476500"/>
              </a:xfrm>
              <a:custGeom>
                <a:avLst/>
                <a:gdLst>
                  <a:gd name="T0" fmla="*/ 2147483647 w 221"/>
                  <a:gd name="T1" fmla="*/ 2147483647 h 360"/>
                  <a:gd name="T2" fmla="*/ 2147483647 w 221"/>
                  <a:gd name="T3" fmla="*/ 0 h 360"/>
                  <a:gd name="T4" fmla="*/ 0 w 221"/>
                  <a:gd name="T5" fmla="*/ 2147483647 h 360"/>
                  <a:gd name="T6" fmla="*/ 2147483647 w 221"/>
                  <a:gd name="T7" fmla="*/ 2147483647 h 360"/>
                  <a:gd name="T8" fmla="*/ 2147483647 w 221"/>
                  <a:gd name="T9" fmla="*/ 2147483647 h 360"/>
                  <a:gd name="T10" fmla="*/ 2147483647 w 221"/>
                  <a:gd name="T11" fmla="*/ 2147483647 h 360"/>
                  <a:gd name="T12" fmla="*/ 0 60000 65536"/>
                  <a:gd name="T13" fmla="*/ 0 60000 65536"/>
                  <a:gd name="T14" fmla="*/ 0 60000 65536"/>
                  <a:gd name="T15" fmla="*/ 0 60000 65536"/>
                  <a:gd name="T16" fmla="*/ 0 60000 65536"/>
                  <a:gd name="T17" fmla="*/ 0 60000 65536"/>
                  <a:gd name="T18" fmla="*/ 0 w 221"/>
                  <a:gd name="T19" fmla="*/ 0 h 360"/>
                  <a:gd name="T20" fmla="*/ 221 w 221"/>
                  <a:gd name="T21" fmla="*/ 360 h 360"/>
                </a:gdLst>
                <a:ahLst/>
                <a:cxnLst>
                  <a:cxn ang="T12">
                    <a:pos x="T0" y="T1"/>
                  </a:cxn>
                  <a:cxn ang="T13">
                    <a:pos x="T2" y="T3"/>
                  </a:cxn>
                  <a:cxn ang="T14">
                    <a:pos x="T4" y="T5"/>
                  </a:cxn>
                  <a:cxn ang="T15">
                    <a:pos x="T6" y="T7"/>
                  </a:cxn>
                  <a:cxn ang="T16">
                    <a:pos x="T8" y="T9"/>
                  </a:cxn>
                  <a:cxn ang="T17">
                    <a:pos x="T10" y="T11"/>
                  </a:cxn>
                </a:cxnLst>
                <a:rect l="T18" t="T19" r="T20" b="T21"/>
                <a:pathLst>
                  <a:path w="221" h="360">
                    <a:moveTo>
                      <a:pt x="190" y="82"/>
                    </a:moveTo>
                    <a:cubicBezTo>
                      <a:pt x="29" y="0"/>
                      <a:pt x="29" y="0"/>
                      <a:pt x="29" y="0"/>
                    </a:cubicBezTo>
                    <a:cubicBezTo>
                      <a:pt x="10" y="39"/>
                      <a:pt x="0" y="82"/>
                      <a:pt x="0" y="127"/>
                    </a:cubicBezTo>
                    <a:cubicBezTo>
                      <a:pt x="0" y="222"/>
                      <a:pt x="45" y="306"/>
                      <a:pt x="115" y="360"/>
                    </a:cubicBezTo>
                    <a:cubicBezTo>
                      <a:pt x="221" y="214"/>
                      <a:pt x="221" y="214"/>
                      <a:pt x="221" y="214"/>
                    </a:cubicBezTo>
                    <a:cubicBezTo>
                      <a:pt x="183" y="182"/>
                      <a:pt x="170" y="128"/>
                      <a:pt x="190" y="82"/>
                    </a:cubicBezTo>
                    <a:close/>
                  </a:path>
                </a:pathLst>
              </a:custGeom>
              <a:ln>
                <a:headEnd/>
                <a:tailEnd/>
              </a:ln>
            </p:spPr>
            <p:style>
              <a:lnRef idx="2">
                <a:schemeClr val="accent1"/>
              </a:lnRef>
              <a:fillRef idx="1">
                <a:schemeClr val="lt1"/>
              </a:fillRef>
              <a:effectRef idx="0">
                <a:schemeClr val="accent1"/>
              </a:effectRef>
              <a:fontRef idx="minor">
                <a:schemeClr val="dk1"/>
              </a:fontRef>
            </p:style>
            <p:txBody>
              <a:bodyPr/>
              <a:lstStyle/>
              <a:p>
                <a:endParaRPr lang="en-GB" sz="1200" dirty="0">
                  <a:solidFill>
                    <a:schemeClr val="tx1"/>
                  </a:solidFill>
                  <a:latin typeface="+mj-lt"/>
                </a:endParaRPr>
              </a:p>
            </p:txBody>
          </p:sp>
          <p:sp>
            <p:nvSpPr>
              <p:cNvPr id="12" name="Freeform 63">
                <a:extLst>
                  <a:ext uri="{FF2B5EF4-FFF2-40B4-BE49-F238E27FC236}">
                    <a16:creationId xmlns:a16="http://schemas.microsoft.com/office/drawing/2014/main" id="{99E8210D-9108-CB88-3DB3-B4A627106710}"/>
                  </a:ext>
                </a:extLst>
              </p:cNvPr>
              <p:cNvSpPr>
                <a:spLocks/>
              </p:cNvSpPr>
              <p:nvPr/>
            </p:nvSpPr>
            <p:spPr bwMode="gray">
              <a:xfrm>
                <a:off x="6759690" y="3280893"/>
                <a:ext cx="1519238" cy="2179638"/>
              </a:xfrm>
              <a:custGeom>
                <a:avLst/>
                <a:gdLst>
                  <a:gd name="T0" fmla="*/ 2147483647 w 221"/>
                  <a:gd name="T1" fmla="*/ 0 h 317"/>
                  <a:gd name="T2" fmla="*/ 2147483647 w 221"/>
                  <a:gd name="T3" fmla="*/ 2147483647 h 317"/>
                  <a:gd name="T4" fmla="*/ 2147483647 w 221"/>
                  <a:gd name="T5" fmla="*/ 2147483647 h 317"/>
                  <a:gd name="T6" fmla="*/ 0 w 221"/>
                  <a:gd name="T7" fmla="*/ 2147483647 h 317"/>
                  <a:gd name="T8" fmla="*/ 2147483647 w 221"/>
                  <a:gd name="T9" fmla="*/ 2147483647 h 317"/>
                  <a:gd name="T10" fmla="*/ 2147483647 w 221"/>
                  <a:gd name="T11" fmla="*/ 2147483647 h 317"/>
                  <a:gd name="T12" fmla="*/ 2147483647 w 221"/>
                  <a:gd name="T13" fmla="*/ 0 h 317"/>
                  <a:gd name="T14" fmla="*/ 0 60000 65536"/>
                  <a:gd name="T15" fmla="*/ 0 60000 65536"/>
                  <a:gd name="T16" fmla="*/ 0 60000 65536"/>
                  <a:gd name="T17" fmla="*/ 0 60000 65536"/>
                  <a:gd name="T18" fmla="*/ 0 60000 65536"/>
                  <a:gd name="T19" fmla="*/ 0 60000 65536"/>
                  <a:gd name="T20" fmla="*/ 0 60000 65536"/>
                  <a:gd name="T21" fmla="*/ 0 w 221"/>
                  <a:gd name="T22" fmla="*/ 0 h 317"/>
                  <a:gd name="T23" fmla="*/ 221 w 221"/>
                  <a:gd name="T24" fmla="*/ 317 h 3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317">
                    <a:moveTo>
                      <a:pt x="209" y="0"/>
                    </a:moveTo>
                    <a:cubicBezTo>
                      <a:pt x="37" y="56"/>
                      <a:pt x="37" y="56"/>
                      <a:pt x="37" y="56"/>
                    </a:cubicBezTo>
                    <a:cubicBezTo>
                      <a:pt x="45" y="85"/>
                      <a:pt x="41" y="115"/>
                      <a:pt x="26" y="141"/>
                    </a:cubicBezTo>
                    <a:cubicBezTo>
                      <a:pt x="19" y="152"/>
                      <a:pt x="10" y="162"/>
                      <a:pt x="0" y="171"/>
                    </a:cubicBezTo>
                    <a:cubicBezTo>
                      <a:pt x="106" y="317"/>
                      <a:pt x="106" y="317"/>
                      <a:pt x="106" y="317"/>
                    </a:cubicBezTo>
                    <a:cubicBezTo>
                      <a:pt x="176" y="263"/>
                      <a:pt x="221" y="179"/>
                      <a:pt x="221" y="84"/>
                    </a:cubicBezTo>
                    <a:cubicBezTo>
                      <a:pt x="221" y="55"/>
                      <a:pt x="217" y="27"/>
                      <a:pt x="209" y="0"/>
                    </a:cubicBezTo>
                    <a:close/>
                  </a:path>
                </a:pathLst>
              </a:custGeom>
              <a:ln>
                <a:headEnd/>
                <a:tailEnd/>
              </a:ln>
            </p:spPr>
            <p:style>
              <a:lnRef idx="2">
                <a:schemeClr val="accent1"/>
              </a:lnRef>
              <a:fillRef idx="1">
                <a:schemeClr val="lt1"/>
              </a:fillRef>
              <a:effectRef idx="0">
                <a:schemeClr val="accent1"/>
              </a:effectRef>
              <a:fontRef idx="minor">
                <a:schemeClr val="dk1"/>
              </a:fontRef>
            </p:style>
            <p:txBody>
              <a:bodyPr/>
              <a:lstStyle/>
              <a:p>
                <a:endParaRPr lang="en-GB" sz="1200" dirty="0">
                  <a:solidFill>
                    <a:schemeClr val="tx1"/>
                  </a:solidFill>
                  <a:latin typeface="+mj-lt"/>
                </a:endParaRPr>
              </a:p>
            </p:txBody>
          </p:sp>
          <p:sp>
            <p:nvSpPr>
              <p:cNvPr id="13" name="Rectangle 64">
                <a:extLst>
                  <a:ext uri="{FF2B5EF4-FFF2-40B4-BE49-F238E27FC236}">
                    <a16:creationId xmlns:a16="http://schemas.microsoft.com/office/drawing/2014/main" id="{1198AA6C-1921-BBA0-9728-40C57186C59F}"/>
                  </a:ext>
                </a:extLst>
              </p:cNvPr>
              <p:cNvSpPr>
                <a:spLocks noChangeArrowheads="1"/>
              </p:cNvSpPr>
              <p:nvPr/>
            </p:nvSpPr>
            <p:spPr bwMode="gray">
              <a:xfrm>
                <a:off x="6311794" y="2150659"/>
                <a:ext cx="1322238" cy="1141943"/>
              </a:xfrm>
              <a:prstGeom prst="rect">
                <a:avLst/>
              </a:prstGeom>
              <a:noFill/>
              <a:ln w="9525">
                <a:noFill/>
                <a:miter lim="800000"/>
                <a:headEnd/>
                <a:tailEnd/>
              </a:ln>
            </p:spPr>
            <p:txBody>
              <a:bodyPr wrap="square">
                <a:spAutoFit/>
              </a:bodyPr>
              <a:lstStyle/>
              <a:p>
                <a:pPr algn="ctr">
                  <a:spcBef>
                    <a:spcPct val="20000"/>
                  </a:spcBef>
                </a:pPr>
                <a:r>
                  <a:rPr lang="en-GB" sz="1200" dirty="0">
                    <a:latin typeface="+mj-lt"/>
                  </a:rPr>
                  <a:t>Referencing the CfD on the day-ahead market can </a:t>
                </a:r>
                <a:r>
                  <a:rPr lang="en-GB" sz="1200" b="1" dirty="0">
                    <a:latin typeface="+mj-lt"/>
                  </a:rPr>
                  <a:t>draw liquidity away </a:t>
                </a:r>
                <a:r>
                  <a:rPr lang="en-GB" sz="1200" dirty="0">
                    <a:latin typeface="+mj-lt"/>
                  </a:rPr>
                  <a:t>from other markets</a:t>
                </a:r>
              </a:p>
            </p:txBody>
          </p:sp>
          <p:sp>
            <p:nvSpPr>
              <p:cNvPr id="14" name="Rectangle 65">
                <a:extLst>
                  <a:ext uri="{FF2B5EF4-FFF2-40B4-BE49-F238E27FC236}">
                    <a16:creationId xmlns:a16="http://schemas.microsoft.com/office/drawing/2014/main" id="{093A004D-30F4-AB60-3CA0-4096285B06B2}"/>
                  </a:ext>
                </a:extLst>
              </p:cNvPr>
              <p:cNvSpPr>
                <a:spLocks noChangeArrowheads="1"/>
              </p:cNvSpPr>
              <p:nvPr/>
            </p:nvSpPr>
            <p:spPr bwMode="gray">
              <a:xfrm>
                <a:off x="4305571" y="3471934"/>
                <a:ext cx="1224946" cy="1114221"/>
              </a:xfrm>
              <a:prstGeom prst="rect">
                <a:avLst/>
              </a:prstGeom>
              <a:noFill/>
              <a:ln w="9525" algn="ctr">
                <a:noFill/>
                <a:miter lim="800000"/>
                <a:headEnd/>
                <a:tailEnd/>
              </a:ln>
            </p:spPr>
            <p:txBody>
              <a:bodyPr wrap="square">
                <a:spAutoFit/>
              </a:bodyPr>
              <a:lstStyle/>
              <a:p>
                <a:pPr algn="ctr">
                  <a:spcBef>
                    <a:spcPct val="20000"/>
                  </a:spcBef>
                </a:pPr>
                <a:r>
                  <a:rPr lang="en-GB" sz="1200" dirty="0">
                    <a:latin typeface="+mj-lt"/>
                  </a:rPr>
                  <a:t>The potential </a:t>
                </a:r>
                <a:r>
                  <a:rPr lang="en-GB" sz="1200" b="1" dirty="0">
                    <a:latin typeface="+mj-lt"/>
                  </a:rPr>
                  <a:t>substitution of private LTCs </a:t>
                </a:r>
                <a:r>
                  <a:rPr lang="en-GB" sz="1200" dirty="0">
                    <a:latin typeface="+mj-lt"/>
                  </a:rPr>
                  <a:t>can lead to a ‘crowding out’ effect </a:t>
                </a:r>
              </a:p>
            </p:txBody>
          </p:sp>
          <p:sp>
            <p:nvSpPr>
              <p:cNvPr id="15" name="Rectangle 66">
                <a:extLst>
                  <a:ext uri="{FF2B5EF4-FFF2-40B4-BE49-F238E27FC236}">
                    <a16:creationId xmlns:a16="http://schemas.microsoft.com/office/drawing/2014/main" id="{38B3DBDB-D5CF-E30D-423F-98A5B3DE7058}"/>
                  </a:ext>
                </a:extLst>
              </p:cNvPr>
              <p:cNvSpPr>
                <a:spLocks noChangeArrowheads="1"/>
              </p:cNvSpPr>
              <p:nvPr/>
            </p:nvSpPr>
            <p:spPr bwMode="gray">
              <a:xfrm>
                <a:off x="4978515" y="2241765"/>
                <a:ext cx="1028700" cy="942802"/>
              </a:xfrm>
              <a:prstGeom prst="rect">
                <a:avLst/>
              </a:prstGeom>
              <a:noFill/>
              <a:ln w="9525" algn="ctr">
                <a:noFill/>
                <a:miter lim="800000"/>
                <a:headEnd/>
                <a:tailEnd/>
              </a:ln>
            </p:spPr>
            <p:txBody>
              <a:bodyPr>
                <a:spAutoFit/>
              </a:bodyPr>
              <a:lstStyle/>
              <a:p>
                <a:pPr algn="ctr" eaLnBrk="0" hangingPunct="0">
                  <a:spcBef>
                    <a:spcPct val="20000"/>
                  </a:spcBef>
                </a:pPr>
                <a:r>
                  <a:rPr lang="en-GB" sz="1200" dirty="0">
                    <a:latin typeface="+mj-lt"/>
                  </a:rPr>
                  <a:t>Traditional CfD design can </a:t>
                </a:r>
                <a:r>
                  <a:rPr lang="en-GB" sz="1200" b="1" dirty="0">
                    <a:latin typeface="+mj-lt"/>
                  </a:rPr>
                  <a:t>distort dispatch incentives</a:t>
                </a:r>
              </a:p>
            </p:txBody>
          </p:sp>
          <p:sp>
            <p:nvSpPr>
              <p:cNvPr id="16" name="Rectangle 67">
                <a:extLst>
                  <a:ext uri="{FF2B5EF4-FFF2-40B4-BE49-F238E27FC236}">
                    <a16:creationId xmlns:a16="http://schemas.microsoft.com/office/drawing/2014/main" id="{1CA4FC03-1A17-2CCA-0571-5A4D26AB5993}"/>
                  </a:ext>
                </a:extLst>
              </p:cNvPr>
              <p:cNvSpPr>
                <a:spLocks noChangeArrowheads="1"/>
              </p:cNvSpPr>
              <p:nvPr/>
            </p:nvSpPr>
            <p:spPr bwMode="gray">
              <a:xfrm>
                <a:off x="6968435" y="3646343"/>
                <a:ext cx="1174923" cy="1561046"/>
              </a:xfrm>
              <a:prstGeom prst="rect">
                <a:avLst/>
              </a:prstGeom>
              <a:noFill/>
              <a:ln w="9525">
                <a:noFill/>
                <a:miter lim="800000"/>
                <a:headEnd/>
                <a:tailEnd/>
              </a:ln>
            </p:spPr>
            <p:txBody>
              <a:bodyPr wrap="square">
                <a:spAutoFit/>
              </a:bodyPr>
              <a:lstStyle/>
              <a:p>
                <a:pPr algn="ctr" eaLnBrk="0" hangingPunct="0">
                  <a:spcBef>
                    <a:spcPct val="20000"/>
                  </a:spcBef>
                </a:pPr>
                <a:r>
                  <a:rPr lang="en-GB" sz="1200" dirty="0">
                    <a:latin typeface="+mj-lt"/>
                  </a:rPr>
                  <a:t>An </a:t>
                </a:r>
                <a:r>
                  <a:rPr lang="en-GB" sz="1200" b="1" dirty="0">
                    <a:latin typeface="+mj-lt"/>
                  </a:rPr>
                  <a:t>efficient risk allocation </a:t>
                </a:r>
                <a:r>
                  <a:rPr lang="en-GB" sz="1200" dirty="0">
                    <a:latin typeface="+mj-lt"/>
                  </a:rPr>
                  <a:t>across developers and consumers needs to address trade offs </a:t>
                </a:r>
              </a:p>
            </p:txBody>
          </p:sp>
          <p:sp>
            <p:nvSpPr>
              <p:cNvPr id="17" name="Rectangle 68">
                <a:extLst>
                  <a:ext uri="{FF2B5EF4-FFF2-40B4-BE49-F238E27FC236}">
                    <a16:creationId xmlns:a16="http://schemas.microsoft.com/office/drawing/2014/main" id="{9E23595B-48D9-1259-8400-46677A7F6DCD}"/>
                  </a:ext>
                </a:extLst>
              </p:cNvPr>
              <p:cNvSpPr>
                <a:spLocks noChangeArrowheads="1"/>
              </p:cNvSpPr>
              <p:nvPr/>
            </p:nvSpPr>
            <p:spPr bwMode="gray">
              <a:xfrm>
                <a:off x="5494045" y="4806481"/>
                <a:ext cx="1498730" cy="942802"/>
              </a:xfrm>
              <a:prstGeom prst="rect">
                <a:avLst/>
              </a:prstGeom>
              <a:noFill/>
              <a:ln w="9525" algn="ctr">
                <a:noFill/>
                <a:miter lim="800000"/>
                <a:headEnd/>
                <a:tailEnd/>
              </a:ln>
            </p:spPr>
            <p:txBody>
              <a:bodyPr wrap="square">
                <a:spAutoFit/>
              </a:bodyPr>
              <a:lstStyle/>
              <a:p>
                <a:pPr algn="ctr" eaLnBrk="0" hangingPunct="0">
                  <a:spcBef>
                    <a:spcPct val="20000"/>
                  </a:spcBef>
                </a:pPr>
                <a:r>
                  <a:rPr lang="en-GB" sz="1200" dirty="0">
                    <a:latin typeface="+mj-lt"/>
                  </a:rPr>
                  <a:t>The </a:t>
                </a:r>
                <a:r>
                  <a:rPr lang="en-GB" sz="1200" b="1" dirty="0">
                    <a:latin typeface="+mj-lt"/>
                  </a:rPr>
                  <a:t>allocation of the costs / benefits of CfDs </a:t>
                </a:r>
                <a:r>
                  <a:rPr lang="en-GB" sz="1200" dirty="0">
                    <a:latin typeface="+mj-lt"/>
                  </a:rPr>
                  <a:t>can distort end consumer price signals </a:t>
                </a:r>
              </a:p>
            </p:txBody>
          </p:sp>
          <p:sp>
            <p:nvSpPr>
              <p:cNvPr id="18" name="Oval 111">
                <a:extLst>
                  <a:ext uri="{FF2B5EF4-FFF2-40B4-BE49-F238E27FC236}">
                    <a16:creationId xmlns:a16="http://schemas.microsoft.com/office/drawing/2014/main" id="{9AD0D2F2-23A5-D903-0DE3-D6115300F4AA}"/>
                  </a:ext>
                </a:extLst>
              </p:cNvPr>
              <p:cNvSpPr>
                <a:spLocks noChangeAspect="1" noChangeArrowheads="1"/>
              </p:cNvSpPr>
              <p:nvPr/>
            </p:nvSpPr>
            <p:spPr bwMode="gray">
              <a:xfrm>
                <a:off x="5602403" y="3190406"/>
                <a:ext cx="1331912" cy="1331912"/>
              </a:xfrm>
              <a:prstGeom prst="ellipse">
                <a:avLst/>
              </a:prstGeom>
              <a:solidFill>
                <a:srgbClr val="F3F3F4"/>
              </a:solidFill>
              <a:ln w="3175" algn="ctr">
                <a:noFill/>
                <a:round/>
                <a:headEnd/>
                <a:tailEnd/>
              </a:ln>
            </p:spPr>
            <p:txBody>
              <a:bodyPr wrap="none" lIns="90000" tIns="90000" rIns="72000" bIns="90000" anchor="ctr"/>
              <a:lstStyle/>
              <a:p>
                <a:pPr lvl="0" algn="ctr" defTabSz="801688">
                  <a:spcBef>
                    <a:spcPct val="20000"/>
                  </a:spcBef>
                  <a:defRPr/>
                </a:pPr>
                <a:r>
                  <a:rPr lang="en-GB" sz="1200" b="1" kern="0" dirty="0">
                    <a:latin typeface="+mj-lt"/>
                    <a:cs typeface="Arial" panose="020B0604020202020204" pitchFamily="34" charset="0"/>
                  </a:rPr>
                  <a:t>Key issues </a:t>
                </a:r>
              </a:p>
              <a:p>
                <a:pPr lvl="0" algn="ctr" defTabSz="801688">
                  <a:spcBef>
                    <a:spcPct val="20000"/>
                  </a:spcBef>
                  <a:defRPr/>
                </a:pPr>
                <a:r>
                  <a:rPr lang="en-GB" sz="1200" b="1" kern="0" dirty="0">
                    <a:latin typeface="+mj-lt"/>
                    <a:cs typeface="Arial" panose="020B0604020202020204" pitchFamily="34" charset="0"/>
                  </a:rPr>
                  <a:t>with the </a:t>
                </a:r>
              </a:p>
              <a:p>
                <a:pPr lvl="0" algn="ctr" defTabSz="801688">
                  <a:spcBef>
                    <a:spcPct val="20000"/>
                  </a:spcBef>
                  <a:defRPr/>
                </a:pPr>
                <a:r>
                  <a:rPr lang="en-GB" sz="1200" b="1" kern="0" dirty="0">
                    <a:latin typeface="+mj-lt"/>
                    <a:cs typeface="Arial" panose="020B0604020202020204" pitchFamily="34" charset="0"/>
                  </a:rPr>
                  <a:t>‘traditional’ </a:t>
                </a:r>
              </a:p>
              <a:p>
                <a:pPr lvl="0" algn="ctr" defTabSz="801688">
                  <a:spcBef>
                    <a:spcPct val="20000"/>
                  </a:spcBef>
                  <a:defRPr/>
                </a:pPr>
                <a:r>
                  <a:rPr lang="en-GB" sz="1200" b="1" kern="0" dirty="0">
                    <a:latin typeface="+mj-lt"/>
                    <a:cs typeface="Arial" panose="020B0604020202020204" pitchFamily="34" charset="0"/>
                  </a:rPr>
                  <a:t>CfD</a:t>
                </a:r>
              </a:p>
            </p:txBody>
          </p:sp>
        </p:grpSp>
        <p:sp>
          <p:nvSpPr>
            <p:cNvPr id="20" name="Ellipse 38">
              <a:extLst>
                <a:ext uri="{FF2B5EF4-FFF2-40B4-BE49-F238E27FC236}">
                  <a16:creationId xmlns:a16="http://schemas.microsoft.com/office/drawing/2014/main" id="{952FAB6C-194D-86AC-4392-A13A1A8AB61E}"/>
                </a:ext>
              </a:extLst>
            </p:cNvPr>
            <p:cNvSpPr/>
            <p:nvPr/>
          </p:nvSpPr>
          <p:spPr>
            <a:xfrm>
              <a:off x="1592192" y="1915976"/>
              <a:ext cx="215331" cy="2093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a:t>
              </a:r>
            </a:p>
          </p:txBody>
        </p:sp>
        <p:sp>
          <p:nvSpPr>
            <p:cNvPr id="21" name="Ellipse 40">
              <a:extLst>
                <a:ext uri="{FF2B5EF4-FFF2-40B4-BE49-F238E27FC236}">
                  <a16:creationId xmlns:a16="http://schemas.microsoft.com/office/drawing/2014/main" id="{ECEBE20C-1B7F-2AED-299D-FBF3232E1F39}"/>
                </a:ext>
              </a:extLst>
            </p:cNvPr>
            <p:cNvSpPr/>
            <p:nvPr/>
          </p:nvSpPr>
          <p:spPr>
            <a:xfrm>
              <a:off x="4708540" y="2015706"/>
              <a:ext cx="215331" cy="2093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2</a:t>
              </a:r>
            </a:p>
          </p:txBody>
        </p:sp>
        <p:sp>
          <p:nvSpPr>
            <p:cNvPr id="22" name="Ellipse 41">
              <a:extLst>
                <a:ext uri="{FF2B5EF4-FFF2-40B4-BE49-F238E27FC236}">
                  <a16:creationId xmlns:a16="http://schemas.microsoft.com/office/drawing/2014/main" id="{A5C9517A-8981-78BF-DBD9-891366EC21BD}"/>
                </a:ext>
              </a:extLst>
            </p:cNvPr>
            <p:cNvSpPr/>
            <p:nvPr/>
          </p:nvSpPr>
          <p:spPr>
            <a:xfrm>
              <a:off x="759678" y="4004657"/>
              <a:ext cx="215331" cy="2093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5</a:t>
              </a:r>
            </a:p>
          </p:txBody>
        </p:sp>
        <p:sp>
          <p:nvSpPr>
            <p:cNvPr id="23" name="Ellipse 42">
              <a:extLst>
                <a:ext uri="{FF2B5EF4-FFF2-40B4-BE49-F238E27FC236}">
                  <a16:creationId xmlns:a16="http://schemas.microsoft.com/office/drawing/2014/main" id="{4E8BF3B7-471F-3B15-C4AB-322ACE541AC2}"/>
                </a:ext>
              </a:extLst>
            </p:cNvPr>
            <p:cNvSpPr/>
            <p:nvPr/>
          </p:nvSpPr>
          <p:spPr>
            <a:xfrm>
              <a:off x="5404301" y="4456792"/>
              <a:ext cx="215331" cy="2093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3</a:t>
              </a:r>
            </a:p>
          </p:txBody>
        </p:sp>
        <p:sp>
          <p:nvSpPr>
            <p:cNvPr id="24" name="Ellipse 43">
              <a:extLst>
                <a:ext uri="{FF2B5EF4-FFF2-40B4-BE49-F238E27FC236}">
                  <a16:creationId xmlns:a16="http://schemas.microsoft.com/office/drawing/2014/main" id="{76D5BC91-E839-E80F-64BE-DF74EC1E18B7}"/>
                </a:ext>
              </a:extLst>
            </p:cNvPr>
            <p:cNvSpPr/>
            <p:nvPr/>
          </p:nvSpPr>
          <p:spPr>
            <a:xfrm>
              <a:off x="2991141" y="6204485"/>
              <a:ext cx="215331" cy="2093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4</a:t>
              </a:r>
            </a:p>
          </p:txBody>
        </p:sp>
      </p:grpSp>
      <p:sp>
        <p:nvSpPr>
          <p:cNvPr id="26" name="TextBox 25">
            <a:extLst>
              <a:ext uri="{FF2B5EF4-FFF2-40B4-BE49-F238E27FC236}">
                <a16:creationId xmlns:a16="http://schemas.microsoft.com/office/drawing/2014/main" id="{53AF3CA3-26CC-0477-8250-5E5FCACF921F}"/>
              </a:ext>
            </a:extLst>
          </p:cNvPr>
          <p:cNvSpPr txBox="1"/>
          <p:nvPr/>
        </p:nvSpPr>
        <p:spPr>
          <a:xfrm>
            <a:off x="6757417" y="1189654"/>
            <a:ext cx="4906263" cy="457113"/>
          </a:xfrm>
          <a:prstGeom prst="rect">
            <a:avLst/>
          </a:prstGeom>
          <a:noFill/>
        </p:spPr>
        <p:txBody>
          <a:bodyPr wrap="square">
            <a:spAutoFit/>
          </a:bodyPr>
          <a:lstStyle/>
          <a:p>
            <a:pPr marL="0" marR="0" lvl="0" indent="0" algn="l" defTabSz="914400" rtl="0" eaLnBrk="1" fontAlgn="auto" latinLnBrk="0" hangingPunct="1">
              <a:lnSpc>
                <a:spcPct val="102000"/>
              </a:lnSpc>
              <a:spcBef>
                <a:spcPts val="0"/>
              </a:spcBef>
              <a:spcAft>
                <a:spcPts val="600"/>
              </a:spcAft>
              <a:buClr>
                <a:srgbClr val="000000"/>
              </a:buClr>
              <a:buSzTx/>
              <a:buFontTx/>
              <a:buNone/>
              <a:tabLst/>
              <a:defRPr/>
            </a:pPr>
            <a:r>
              <a:rPr kumimoji="0" lang="en-GB" sz="1200" b="1" i="0" u="none" strike="noStrike" kern="1200" cap="none" spc="0" normalizeH="0" baseline="0" noProof="0" dirty="0">
                <a:ln>
                  <a:noFill/>
                </a:ln>
                <a:solidFill>
                  <a:srgbClr val="037CBA"/>
                </a:solidFill>
                <a:effectLst/>
                <a:uLnTx/>
                <a:uFillTx/>
                <a:latin typeface="Arial"/>
                <a:ea typeface="+mn-ea"/>
                <a:cs typeface="+mn-cs"/>
              </a:rPr>
              <a:t>… for which a range of options are available to improve CfD design along key contractual feature dimensions</a:t>
            </a:r>
          </a:p>
        </p:txBody>
      </p:sp>
      <p:grpSp>
        <p:nvGrpSpPr>
          <p:cNvPr id="34" name="Group_45427.6472106481091371">
            <a:extLst>
              <a:ext uri="{FF2B5EF4-FFF2-40B4-BE49-F238E27FC236}">
                <a16:creationId xmlns:a16="http://schemas.microsoft.com/office/drawing/2014/main" id="{C39EE199-620E-D983-5D7A-879B61CD4419}"/>
              </a:ext>
            </a:extLst>
          </p:cNvPr>
          <p:cNvGrpSpPr/>
          <p:nvPr/>
        </p:nvGrpSpPr>
        <p:grpSpPr>
          <a:xfrm>
            <a:off x="7033913" y="2093043"/>
            <a:ext cx="4410859" cy="3310941"/>
            <a:chOff x="7252821" y="2114930"/>
            <a:chExt cx="2879224" cy="3310941"/>
          </a:xfrm>
        </p:grpSpPr>
        <p:sp>
          <p:nvSpPr>
            <p:cNvPr id="27" name="Rectangle 26">
              <a:extLst>
                <a:ext uri="{FF2B5EF4-FFF2-40B4-BE49-F238E27FC236}">
                  <a16:creationId xmlns:a16="http://schemas.microsoft.com/office/drawing/2014/main" id="{2812C38D-67F9-7339-A014-7BCBB9B6EE57}"/>
                </a:ext>
              </a:extLst>
            </p:cNvPr>
            <p:cNvSpPr/>
            <p:nvPr/>
          </p:nvSpPr>
          <p:spPr>
            <a:xfrm>
              <a:off x="7278750" y="2114930"/>
              <a:ext cx="2843959" cy="38910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t>Product type</a:t>
              </a:r>
            </a:p>
          </p:txBody>
        </p:sp>
        <p:sp>
          <p:nvSpPr>
            <p:cNvPr id="28" name="Rectangle 27">
              <a:extLst>
                <a:ext uri="{FF2B5EF4-FFF2-40B4-BE49-F238E27FC236}">
                  <a16:creationId xmlns:a16="http://schemas.microsoft.com/office/drawing/2014/main" id="{F917974C-4899-DB09-B1DC-D3FD4F21009F}"/>
                </a:ext>
              </a:extLst>
            </p:cNvPr>
            <p:cNvSpPr/>
            <p:nvPr/>
          </p:nvSpPr>
          <p:spPr>
            <a:xfrm>
              <a:off x="7265636" y="4544975"/>
              <a:ext cx="2857076" cy="400261"/>
            </a:xfrm>
            <a:prstGeom prst="rect">
              <a:avLst/>
            </a:prstGeom>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t>Cost &amp; Benefits allocation</a:t>
              </a:r>
            </a:p>
          </p:txBody>
        </p:sp>
        <p:sp>
          <p:nvSpPr>
            <p:cNvPr id="29" name="Rectangle 28">
              <a:extLst>
                <a:ext uri="{FF2B5EF4-FFF2-40B4-BE49-F238E27FC236}">
                  <a16:creationId xmlns:a16="http://schemas.microsoft.com/office/drawing/2014/main" id="{3C246DD3-9EE7-3216-0B3B-128F9FC700BE}"/>
                </a:ext>
              </a:extLst>
            </p:cNvPr>
            <p:cNvSpPr/>
            <p:nvPr/>
          </p:nvSpPr>
          <p:spPr>
            <a:xfrm>
              <a:off x="7269416" y="3063441"/>
              <a:ext cx="2853295" cy="40026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t>Reference index</a:t>
              </a:r>
            </a:p>
          </p:txBody>
        </p:sp>
        <p:sp>
          <p:nvSpPr>
            <p:cNvPr id="30" name="Rectangle 29">
              <a:extLst>
                <a:ext uri="{FF2B5EF4-FFF2-40B4-BE49-F238E27FC236}">
                  <a16:creationId xmlns:a16="http://schemas.microsoft.com/office/drawing/2014/main" id="{19FCD0B1-A240-A7C1-3A01-0E5C3453D8FB}"/>
                </a:ext>
              </a:extLst>
            </p:cNvPr>
            <p:cNvSpPr/>
            <p:nvPr/>
          </p:nvSpPr>
          <p:spPr>
            <a:xfrm>
              <a:off x="7274969" y="2598661"/>
              <a:ext cx="2857076" cy="38910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b="1" dirty="0"/>
                <a:t>Energy profile</a:t>
              </a:r>
            </a:p>
          </p:txBody>
        </p:sp>
        <p:sp>
          <p:nvSpPr>
            <p:cNvPr id="31" name="Rectangle 30">
              <a:extLst>
                <a:ext uri="{FF2B5EF4-FFF2-40B4-BE49-F238E27FC236}">
                  <a16:creationId xmlns:a16="http://schemas.microsoft.com/office/drawing/2014/main" id="{2FE77F7C-E3C3-0CB6-87D0-4BFCE5B5D32E}"/>
                </a:ext>
              </a:extLst>
            </p:cNvPr>
            <p:cNvSpPr/>
            <p:nvPr/>
          </p:nvSpPr>
          <p:spPr>
            <a:xfrm>
              <a:off x="7265636" y="4069577"/>
              <a:ext cx="2857076" cy="37734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GB" sz="1200" b="1" dirty="0"/>
                <a:t>CfD Allocation method </a:t>
              </a:r>
            </a:p>
          </p:txBody>
        </p:sp>
        <p:sp>
          <p:nvSpPr>
            <p:cNvPr id="32" name="Rectangle 31">
              <a:extLst>
                <a:ext uri="{FF2B5EF4-FFF2-40B4-BE49-F238E27FC236}">
                  <a16:creationId xmlns:a16="http://schemas.microsoft.com/office/drawing/2014/main" id="{07853819-FD54-BACB-60C7-8B309CFDB855}"/>
                </a:ext>
              </a:extLst>
            </p:cNvPr>
            <p:cNvSpPr/>
            <p:nvPr/>
          </p:nvSpPr>
          <p:spPr>
            <a:xfrm>
              <a:off x="7252821" y="5025610"/>
              <a:ext cx="2879223" cy="400261"/>
            </a:xfrm>
            <a:prstGeom prst="rect">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solidFill>
                    <a:schemeClr val="tx1"/>
                  </a:solidFill>
                </a:rPr>
                <a:t>Contract length</a:t>
              </a:r>
            </a:p>
          </p:txBody>
        </p:sp>
        <p:sp>
          <p:nvSpPr>
            <p:cNvPr id="33" name="Rectangle 32">
              <a:extLst>
                <a:ext uri="{FF2B5EF4-FFF2-40B4-BE49-F238E27FC236}">
                  <a16:creationId xmlns:a16="http://schemas.microsoft.com/office/drawing/2014/main" id="{665BB4F2-FC94-E361-BDA8-D0E608E41E12}"/>
                </a:ext>
              </a:extLst>
            </p:cNvPr>
            <p:cNvSpPr/>
            <p:nvPr/>
          </p:nvSpPr>
          <p:spPr>
            <a:xfrm>
              <a:off x="7265635" y="3568247"/>
              <a:ext cx="2857075" cy="40026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t>Strike Price</a:t>
              </a:r>
            </a:p>
          </p:txBody>
        </p:sp>
      </p:grpSp>
      <p:sp>
        <p:nvSpPr>
          <p:cNvPr id="35" name="Rectangle 34">
            <a:extLst>
              <a:ext uri="{FF2B5EF4-FFF2-40B4-BE49-F238E27FC236}">
                <a16:creationId xmlns:a16="http://schemas.microsoft.com/office/drawing/2014/main" id="{A5DA12F6-84D6-47A3-3B2B-8B01BD816D1B}"/>
              </a:ext>
            </a:extLst>
          </p:cNvPr>
          <p:cNvSpPr/>
          <p:nvPr/>
        </p:nvSpPr>
        <p:spPr>
          <a:xfrm>
            <a:off x="1471364" y="6170373"/>
            <a:ext cx="8945272" cy="5180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The different options available imply trade-offs to resolve issues with the ‘traditional’ CfD. For example, the choice of energy profile, reference index and strike price in the CfD design should balance dispatch incentives with risk exposure</a:t>
            </a:r>
            <a:endParaRPr lang="fr-FR" sz="1200" b="1" dirty="0">
              <a:solidFill>
                <a:schemeClr val="tx1"/>
              </a:solidFill>
            </a:endParaRPr>
          </a:p>
        </p:txBody>
      </p:sp>
      <p:sp>
        <p:nvSpPr>
          <p:cNvPr id="36" name="Isosceles Triangle 35">
            <a:extLst>
              <a:ext uri="{FF2B5EF4-FFF2-40B4-BE49-F238E27FC236}">
                <a16:creationId xmlns:a16="http://schemas.microsoft.com/office/drawing/2014/main" id="{7724902C-2C56-5A7B-8445-2690162729A7}"/>
              </a:ext>
            </a:extLst>
          </p:cNvPr>
          <p:cNvSpPr/>
          <p:nvPr/>
        </p:nvSpPr>
        <p:spPr>
          <a:xfrm rot="5400000">
            <a:off x="1235101" y="6399038"/>
            <a:ext cx="389301" cy="8322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Isosceles Triangle 36">
            <a:extLst>
              <a:ext uri="{FF2B5EF4-FFF2-40B4-BE49-F238E27FC236}">
                <a16:creationId xmlns:a16="http://schemas.microsoft.com/office/drawing/2014/main" id="{7C33E2A5-D944-BC39-AB96-6D4A9CC881B6}"/>
              </a:ext>
            </a:extLst>
          </p:cNvPr>
          <p:cNvSpPr/>
          <p:nvPr/>
        </p:nvSpPr>
        <p:spPr>
          <a:xfrm rot="5400000">
            <a:off x="4983994" y="3525247"/>
            <a:ext cx="2823707" cy="385689"/>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5457431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CD64-8164-293B-C358-371FF7E9440A}"/>
              </a:ext>
            </a:extLst>
          </p:cNvPr>
          <p:cNvSpPr>
            <a:spLocks noGrp="1"/>
          </p:cNvSpPr>
          <p:nvPr>
            <p:ph type="title"/>
          </p:nvPr>
        </p:nvSpPr>
        <p:spPr/>
        <p:txBody>
          <a:bodyPr/>
          <a:lstStyle/>
          <a:p>
            <a:r>
              <a:rPr lang="en-GB" dirty="0"/>
              <a:t>Which type of tariff / cost pass through ?</a:t>
            </a:r>
          </a:p>
        </p:txBody>
      </p:sp>
      <p:sp>
        <p:nvSpPr>
          <p:cNvPr id="3" name="Content Placeholder 2">
            <a:extLst>
              <a:ext uri="{FF2B5EF4-FFF2-40B4-BE49-F238E27FC236}">
                <a16:creationId xmlns:a16="http://schemas.microsoft.com/office/drawing/2014/main" id="{FE6CD981-1732-219C-FF35-CF60E27C2931}"/>
              </a:ext>
            </a:extLst>
          </p:cNvPr>
          <p:cNvSpPr>
            <a:spLocks noGrp="1"/>
          </p:cNvSpPr>
          <p:nvPr>
            <p:ph idx="1"/>
          </p:nvPr>
        </p:nvSpPr>
        <p:spPr>
          <a:xfrm>
            <a:off x="880691" y="2982148"/>
            <a:ext cx="10724700" cy="640751"/>
          </a:xfrm>
        </p:spPr>
        <p:txBody>
          <a:bodyPr/>
          <a:lstStyle/>
          <a:p>
            <a:pPr marL="0" indent="0">
              <a:buNone/>
            </a:pPr>
            <a:r>
              <a:rPr kumimoji="0" lang="en-GB" sz="1200" b="1" i="0" u="none" strike="noStrike" kern="1200" cap="none" spc="0" normalizeH="0" baseline="0" noProof="0" dirty="0">
                <a:ln>
                  <a:noFill/>
                </a:ln>
                <a:solidFill>
                  <a:srgbClr val="037CBA"/>
                </a:solidFill>
                <a:effectLst/>
                <a:uLnTx/>
                <a:uFillTx/>
                <a:latin typeface="Arial"/>
                <a:ea typeface="+mn-ea"/>
                <a:cs typeface="+mn-cs"/>
              </a:rPr>
              <a:t>Depending on the LT contracts cost and benefit allocation method downstream, distortions could be created in the retail market price, affecting consumers and suppliers</a:t>
            </a:r>
          </a:p>
          <a:p>
            <a:endParaRPr lang="en-GB" dirty="0"/>
          </a:p>
        </p:txBody>
      </p:sp>
      <p:sp>
        <p:nvSpPr>
          <p:cNvPr id="4" name="Slide Number Placeholder 3">
            <a:extLst>
              <a:ext uri="{FF2B5EF4-FFF2-40B4-BE49-F238E27FC236}">
                <a16:creationId xmlns:a16="http://schemas.microsoft.com/office/drawing/2014/main" id="{05174A36-450F-C165-D007-75E4D0B4E843}"/>
              </a:ext>
            </a:extLst>
          </p:cNvPr>
          <p:cNvSpPr>
            <a:spLocks noGrp="1"/>
          </p:cNvSpPr>
          <p:nvPr>
            <p:ph type="sldNum" sz="quarter" idx="12"/>
          </p:nvPr>
        </p:nvSpPr>
        <p:spPr/>
        <p:txBody>
          <a:bodyPr/>
          <a:lstStyle/>
          <a:p>
            <a:fld id="{92D6A900-3445-42BB-AB0A-126B217E5981}" type="slidenum">
              <a:rPr lang="en-GB" smtClean="0"/>
              <a:t>8</a:t>
            </a:fld>
            <a:endParaRPr lang="en-GB" dirty="0"/>
          </a:p>
        </p:txBody>
      </p:sp>
      <p:sp>
        <p:nvSpPr>
          <p:cNvPr id="5" name="Oval 4">
            <a:extLst>
              <a:ext uri="{FF2B5EF4-FFF2-40B4-BE49-F238E27FC236}">
                <a16:creationId xmlns:a16="http://schemas.microsoft.com/office/drawing/2014/main" id="{14025EEF-1994-DBE7-BDED-352CD5178E99}"/>
              </a:ext>
            </a:extLst>
          </p:cNvPr>
          <p:cNvSpPr/>
          <p:nvPr/>
        </p:nvSpPr>
        <p:spPr>
          <a:xfrm>
            <a:off x="516948" y="638087"/>
            <a:ext cx="281247" cy="27250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pic>
        <p:nvPicPr>
          <p:cNvPr id="6" name="Graphique 11" descr="Maison avec un remplissage uni">
            <a:extLst>
              <a:ext uri="{FF2B5EF4-FFF2-40B4-BE49-F238E27FC236}">
                <a16:creationId xmlns:a16="http://schemas.microsoft.com/office/drawing/2014/main" id="{42EA1840-2D31-6CCB-1040-45719C81A2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86" y="3410441"/>
            <a:ext cx="677249" cy="677249"/>
          </a:xfrm>
          <a:prstGeom prst="rect">
            <a:avLst/>
          </a:prstGeom>
        </p:spPr>
      </p:pic>
      <p:pic>
        <p:nvPicPr>
          <p:cNvPr id="7" name="Graphique 13" descr="Offre et demande avec un remplissage uni">
            <a:extLst>
              <a:ext uri="{FF2B5EF4-FFF2-40B4-BE49-F238E27FC236}">
                <a16:creationId xmlns:a16="http://schemas.microsoft.com/office/drawing/2014/main" id="{80B8B16E-8AF3-D88E-1054-D2CCBEBB8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2095" y="5302439"/>
            <a:ext cx="576687" cy="576687"/>
          </a:xfrm>
          <a:prstGeom prst="rect">
            <a:avLst/>
          </a:prstGeom>
        </p:spPr>
      </p:pic>
      <p:pic>
        <p:nvPicPr>
          <p:cNvPr id="8" name="Graphique 15" descr="Kiosque avec un remplissage uni">
            <a:extLst>
              <a:ext uri="{FF2B5EF4-FFF2-40B4-BE49-F238E27FC236}">
                <a16:creationId xmlns:a16="http://schemas.microsoft.com/office/drawing/2014/main" id="{94740D6C-1DD2-9FEE-138F-72A7547C91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885" y="4079309"/>
            <a:ext cx="677249" cy="677249"/>
          </a:xfrm>
          <a:prstGeom prst="rect">
            <a:avLst/>
          </a:prstGeom>
        </p:spPr>
      </p:pic>
      <p:sp>
        <p:nvSpPr>
          <p:cNvPr id="9" name="Rectangle : coins arrondis 16">
            <a:extLst>
              <a:ext uri="{FF2B5EF4-FFF2-40B4-BE49-F238E27FC236}">
                <a16:creationId xmlns:a16="http://schemas.microsoft.com/office/drawing/2014/main" id="{63BA2E4A-EEDE-4B1C-75DB-1EA96CC772AA}"/>
              </a:ext>
            </a:extLst>
          </p:cNvPr>
          <p:cNvSpPr/>
          <p:nvPr/>
        </p:nvSpPr>
        <p:spPr>
          <a:xfrm>
            <a:off x="1594344" y="3522529"/>
            <a:ext cx="2729230" cy="4740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b="1" dirty="0"/>
              <a:t>Impact on consumer price signal </a:t>
            </a:r>
          </a:p>
        </p:txBody>
      </p:sp>
      <p:grpSp>
        <p:nvGrpSpPr>
          <p:cNvPr id="10" name="Group_45212.728900463091371">
            <a:extLst>
              <a:ext uri="{FF2B5EF4-FFF2-40B4-BE49-F238E27FC236}">
                <a16:creationId xmlns:a16="http://schemas.microsoft.com/office/drawing/2014/main" id="{25E999DA-5796-ECAC-8484-7B965E8F3187}"/>
              </a:ext>
            </a:extLst>
          </p:cNvPr>
          <p:cNvGrpSpPr/>
          <p:nvPr/>
        </p:nvGrpSpPr>
        <p:grpSpPr>
          <a:xfrm>
            <a:off x="584773" y="4737161"/>
            <a:ext cx="921471" cy="490389"/>
            <a:chOff x="7224815" y="3685004"/>
            <a:chExt cx="686635" cy="360207"/>
          </a:xfrm>
        </p:grpSpPr>
        <p:pic>
          <p:nvPicPr>
            <p:cNvPr id="11" name="Graphique 18" descr="Centrale électrique avec un remplissage uni">
              <a:extLst>
                <a:ext uri="{FF2B5EF4-FFF2-40B4-BE49-F238E27FC236}">
                  <a16:creationId xmlns:a16="http://schemas.microsoft.com/office/drawing/2014/main" id="{71B2DE13-EDE6-0ED9-323E-751658263D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4815" y="3685004"/>
              <a:ext cx="316976" cy="316976"/>
            </a:xfrm>
            <a:prstGeom prst="rect">
              <a:avLst/>
            </a:prstGeom>
          </p:spPr>
        </p:pic>
        <p:pic>
          <p:nvPicPr>
            <p:cNvPr id="12" name="Graphique 24" descr="Batterie en charge avec un remplissage uni">
              <a:extLst>
                <a:ext uri="{FF2B5EF4-FFF2-40B4-BE49-F238E27FC236}">
                  <a16:creationId xmlns:a16="http://schemas.microsoft.com/office/drawing/2014/main" id="{ED978422-FE73-7485-70C6-1D0E09C4B1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94475" y="3728236"/>
              <a:ext cx="316975" cy="316975"/>
            </a:xfrm>
            <a:prstGeom prst="rect">
              <a:avLst/>
            </a:prstGeom>
          </p:spPr>
        </p:pic>
      </p:grpSp>
      <p:sp>
        <p:nvSpPr>
          <p:cNvPr id="13" name="Rectangle : coins arrondis 25">
            <a:extLst>
              <a:ext uri="{FF2B5EF4-FFF2-40B4-BE49-F238E27FC236}">
                <a16:creationId xmlns:a16="http://schemas.microsoft.com/office/drawing/2014/main" id="{9DAD894E-3D07-3621-32A6-9F309D831D3E}"/>
              </a:ext>
            </a:extLst>
          </p:cNvPr>
          <p:cNvSpPr/>
          <p:nvPr/>
        </p:nvSpPr>
        <p:spPr>
          <a:xfrm>
            <a:off x="1594344" y="4098178"/>
            <a:ext cx="2729230" cy="4740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t>Risk allocation impact on suppliers</a:t>
            </a:r>
          </a:p>
        </p:txBody>
      </p:sp>
      <p:sp>
        <p:nvSpPr>
          <p:cNvPr id="14" name="Rectangle : coins arrondis 27">
            <a:extLst>
              <a:ext uri="{FF2B5EF4-FFF2-40B4-BE49-F238E27FC236}">
                <a16:creationId xmlns:a16="http://schemas.microsoft.com/office/drawing/2014/main" id="{0EE54B5D-7EF5-8D45-153D-58FAF0991606}"/>
              </a:ext>
            </a:extLst>
          </p:cNvPr>
          <p:cNvSpPr/>
          <p:nvPr/>
        </p:nvSpPr>
        <p:spPr>
          <a:xfrm>
            <a:off x="1594344" y="4717697"/>
            <a:ext cx="2729230" cy="4740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t>Reduce incentives for flexible assets </a:t>
            </a:r>
          </a:p>
        </p:txBody>
      </p:sp>
      <p:sp>
        <p:nvSpPr>
          <p:cNvPr id="15" name="Rectangle : coins arrondis 28">
            <a:extLst>
              <a:ext uri="{FF2B5EF4-FFF2-40B4-BE49-F238E27FC236}">
                <a16:creationId xmlns:a16="http://schemas.microsoft.com/office/drawing/2014/main" id="{2E87E290-6483-1989-ACE2-FAC6735A5832}"/>
              </a:ext>
            </a:extLst>
          </p:cNvPr>
          <p:cNvSpPr/>
          <p:nvPr/>
        </p:nvSpPr>
        <p:spPr>
          <a:xfrm>
            <a:off x="1594344" y="5313666"/>
            <a:ext cx="2729230" cy="4740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200" b="1" dirty="0"/>
              <a:t>Retail market distortion and the dynamics of retail competition</a:t>
            </a:r>
          </a:p>
        </p:txBody>
      </p:sp>
      <p:sp>
        <p:nvSpPr>
          <p:cNvPr id="16" name="Triangle isocèle 29">
            <a:extLst>
              <a:ext uri="{FF2B5EF4-FFF2-40B4-BE49-F238E27FC236}">
                <a16:creationId xmlns:a16="http://schemas.microsoft.com/office/drawing/2014/main" id="{E855B610-B5C9-F136-ED3F-11FD88F9169D}"/>
              </a:ext>
            </a:extLst>
          </p:cNvPr>
          <p:cNvSpPr/>
          <p:nvPr/>
        </p:nvSpPr>
        <p:spPr>
          <a:xfrm rot="5400000">
            <a:off x="4442793" y="3704958"/>
            <a:ext cx="346439" cy="16446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riangle isocèle 30">
            <a:extLst>
              <a:ext uri="{FF2B5EF4-FFF2-40B4-BE49-F238E27FC236}">
                <a16:creationId xmlns:a16="http://schemas.microsoft.com/office/drawing/2014/main" id="{EB915767-72CD-09D8-0823-74273EB50E45}"/>
              </a:ext>
            </a:extLst>
          </p:cNvPr>
          <p:cNvSpPr/>
          <p:nvPr/>
        </p:nvSpPr>
        <p:spPr>
          <a:xfrm rot="5400000">
            <a:off x="4442793" y="4325543"/>
            <a:ext cx="346439" cy="16446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riangle isocèle 31">
            <a:extLst>
              <a:ext uri="{FF2B5EF4-FFF2-40B4-BE49-F238E27FC236}">
                <a16:creationId xmlns:a16="http://schemas.microsoft.com/office/drawing/2014/main" id="{56EE344D-594C-366D-5712-DF75BFB756B8}"/>
              </a:ext>
            </a:extLst>
          </p:cNvPr>
          <p:cNvSpPr/>
          <p:nvPr/>
        </p:nvSpPr>
        <p:spPr>
          <a:xfrm rot="5400000">
            <a:off x="4442793" y="4900127"/>
            <a:ext cx="346439" cy="16446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riangle isocèle 32">
            <a:extLst>
              <a:ext uri="{FF2B5EF4-FFF2-40B4-BE49-F238E27FC236}">
                <a16:creationId xmlns:a16="http://schemas.microsoft.com/office/drawing/2014/main" id="{04A8D44C-9D4A-9255-ECD5-F64701FD2108}"/>
              </a:ext>
            </a:extLst>
          </p:cNvPr>
          <p:cNvSpPr/>
          <p:nvPr/>
        </p:nvSpPr>
        <p:spPr>
          <a:xfrm rot="5400000">
            <a:off x="4442793" y="5496096"/>
            <a:ext cx="346439" cy="16446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ZoneTexte 33">
            <a:extLst>
              <a:ext uri="{FF2B5EF4-FFF2-40B4-BE49-F238E27FC236}">
                <a16:creationId xmlns:a16="http://schemas.microsoft.com/office/drawing/2014/main" id="{CEBFB634-E8C4-C12A-8DAA-CE1CC82503E4}"/>
              </a:ext>
            </a:extLst>
          </p:cNvPr>
          <p:cNvSpPr txBox="1"/>
          <p:nvPr/>
        </p:nvSpPr>
        <p:spPr>
          <a:xfrm>
            <a:off x="4907760" y="3504519"/>
            <a:ext cx="6941471" cy="2480267"/>
          </a:xfrm>
          <a:prstGeom prst="rect">
            <a:avLst/>
          </a:prstGeom>
          <a:noFill/>
        </p:spPr>
        <p:txBody>
          <a:bodyPr wrap="square" lIns="108000" tIns="108000" rIns="108000" bIns="108000" rtlCol="0">
            <a:spAutoFit/>
          </a:bodyPr>
          <a:lstStyle/>
          <a:p>
            <a:pPr marL="171450" indent="-171450" algn="l">
              <a:spcAft>
                <a:spcPts val="600"/>
              </a:spcAft>
              <a:buClr>
                <a:schemeClr val="dk1"/>
              </a:buClr>
              <a:buFont typeface="Arial" panose="020B0604020202020204" pitchFamily="34" charset="0"/>
              <a:buChar char="•"/>
            </a:pPr>
            <a:r>
              <a:rPr lang="en-GB" sz="1200" dirty="0"/>
              <a:t>If costs and benefits of LT contracts complement energy prices on consumer bills, it </a:t>
            </a:r>
            <a:r>
              <a:rPr lang="en-GB" sz="1200" b="1" dirty="0"/>
              <a:t>may affect consumer price signals, and affect competitiveness, electrification and energy efficiency decisions or purchasing power</a:t>
            </a:r>
            <a:r>
              <a:rPr lang="en-GB" sz="1200" dirty="0"/>
              <a:t>. </a:t>
            </a:r>
          </a:p>
          <a:p>
            <a:pPr marL="171450" indent="-171450">
              <a:spcAft>
                <a:spcPts val="600"/>
              </a:spcAft>
              <a:buClr>
                <a:schemeClr val="dk1"/>
              </a:buClr>
              <a:buFont typeface="Arial" panose="020B0604020202020204" pitchFamily="34" charset="0"/>
              <a:buChar char="•"/>
            </a:pPr>
            <a:r>
              <a:rPr lang="en-GB" sz="1200" dirty="0"/>
              <a:t>Allocating costs and benefits through suppliers </a:t>
            </a:r>
            <a:r>
              <a:rPr lang="en-GB" sz="1200" b="1" dirty="0"/>
              <a:t>introduces additional uncertainties and risks </a:t>
            </a:r>
            <a:r>
              <a:rPr lang="en-GB" sz="1200" dirty="0"/>
              <a:t>for them, which would in turn negatively impact consumers (complexity, risk of bad debt…)</a:t>
            </a:r>
          </a:p>
          <a:p>
            <a:pPr marL="171450" indent="-171450">
              <a:spcAft>
                <a:spcPts val="600"/>
              </a:spcAft>
              <a:buClr>
                <a:schemeClr val="dk1"/>
              </a:buClr>
              <a:buFont typeface="Arial" panose="020B0604020202020204" pitchFamily="34" charset="0"/>
              <a:buChar char="•"/>
            </a:pPr>
            <a:r>
              <a:rPr lang="en-GB" sz="1200" dirty="0"/>
              <a:t>If costs and benefits of CfDs are applied to flexible load such as storage assets or some flexible loads in demand, it </a:t>
            </a:r>
            <a:r>
              <a:rPr lang="en-GB" sz="1200" b="1" dirty="0"/>
              <a:t>may reduce incentives for them to optimise their consumption/flexibility </a:t>
            </a:r>
            <a:r>
              <a:rPr lang="en-GB" sz="1200" dirty="0"/>
              <a:t>as price spreads between peak and off-peak may be reduced. </a:t>
            </a:r>
          </a:p>
          <a:p>
            <a:pPr marL="171450" indent="-171450" algn="l">
              <a:spcAft>
                <a:spcPts val="600"/>
              </a:spcAft>
              <a:buClr>
                <a:schemeClr val="dk1"/>
              </a:buClr>
              <a:buFont typeface="Arial" panose="020B0604020202020204" pitchFamily="34" charset="0"/>
              <a:buChar char="•"/>
            </a:pPr>
            <a:r>
              <a:rPr lang="en-GB" sz="1200" dirty="0"/>
              <a:t>LT contracts allocating costs and revenues through suppliers </a:t>
            </a:r>
            <a:r>
              <a:rPr lang="en-GB" sz="1200" b="1" dirty="0"/>
              <a:t>can create negative interferences with the retail market and creating distortions between competitors </a:t>
            </a:r>
            <a:r>
              <a:rPr lang="en-GB" sz="1200" dirty="0"/>
              <a:t>– for example by allocating costs and benefits without controlling for consumer switching</a:t>
            </a:r>
            <a:endParaRPr lang="en-GB" sz="1200" dirty="0">
              <a:solidFill>
                <a:schemeClr val="dk1"/>
              </a:solidFill>
            </a:endParaRPr>
          </a:p>
        </p:txBody>
      </p:sp>
      <p:sp>
        <p:nvSpPr>
          <p:cNvPr id="21" name="ZoneTexte 8">
            <a:extLst>
              <a:ext uri="{FF2B5EF4-FFF2-40B4-BE49-F238E27FC236}">
                <a16:creationId xmlns:a16="http://schemas.microsoft.com/office/drawing/2014/main" id="{7B625372-5771-37A2-4A15-04B967407B50}"/>
              </a:ext>
            </a:extLst>
          </p:cNvPr>
          <p:cNvSpPr txBox="1"/>
          <p:nvPr/>
        </p:nvSpPr>
        <p:spPr>
          <a:xfrm>
            <a:off x="772095" y="1181426"/>
            <a:ext cx="12340651" cy="276999"/>
          </a:xfrm>
          <a:prstGeom prst="rect">
            <a:avLst/>
          </a:prstGeom>
          <a:noFill/>
        </p:spPr>
        <p:txBody>
          <a:bodyPr wrap="square">
            <a:spAutoFit/>
          </a:bodyPr>
          <a:lstStyle/>
          <a:p>
            <a:r>
              <a:rPr lang="en-GB" sz="1200" b="1" dirty="0">
                <a:solidFill>
                  <a:schemeClr val="accent2"/>
                </a:solidFill>
              </a:rPr>
              <a:t>There are different options to allocate the costs and benefits of CfDs to consumers with central/ governmental counterparties   </a:t>
            </a:r>
          </a:p>
        </p:txBody>
      </p:sp>
      <p:grpSp>
        <p:nvGrpSpPr>
          <p:cNvPr id="37" name="Group_45427.8333796296067794">
            <a:extLst>
              <a:ext uri="{FF2B5EF4-FFF2-40B4-BE49-F238E27FC236}">
                <a16:creationId xmlns:a16="http://schemas.microsoft.com/office/drawing/2014/main" id="{07A88317-348D-6706-D631-9E7AD28C47E5}"/>
              </a:ext>
            </a:extLst>
          </p:cNvPr>
          <p:cNvGrpSpPr/>
          <p:nvPr/>
        </p:nvGrpSpPr>
        <p:grpSpPr>
          <a:xfrm>
            <a:off x="3407567" y="7672469"/>
            <a:ext cx="8926320" cy="885088"/>
            <a:chOff x="597786" y="2593980"/>
            <a:chExt cx="6797263" cy="3908323"/>
          </a:xfrm>
        </p:grpSpPr>
        <p:sp>
          <p:nvSpPr>
            <p:cNvPr id="38" name="Rectangle 37">
              <a:extLst>
                <a:ext uri="{FF2B5EF4-FFF2-40B4-BE49-F238E27FC236}">
                  <a16:creationId xmlns:a16="http://schemas.microsoft.com/office/drawing/2014/main" id="{064215C9-0B96-3374-7AC1-E8DD2E389DEA}"/>
                </a:ext>
              </a:extLst>
            </p:cNvPr>
            <p:cNvSpPr/>
            <p:nvPr/>
          </p:nvSpPr>
          <p:spPr>
            <a:xfrm>
              <a:off x="597786" y="4078571"/>
              <a:ext cx="3331223" cy="1179709"/>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Supplier charges, passed on to consumers</a:t>
              </a:r>
            </a:p>
          </p:txBody>
        </p:sp>
        <p:sp>
          <p:nvSpPr>
            <p:cNvPr id="39" name="Rectangle 38">
              <a:extLst>
                <a:ext uri="{FF2B5EF4-FFF2-40B4-BE49-F238E27FC236}">
                  <a16:creationId xmlns:a16="http://schemas.microsoft.com/office/drawing/2014/main" id="{4A6AE4E0-59C6-4338-97C2-771002F9A1C2}"/>
                </a:ext>
              </a:extLst>
            </p:cNvPr>
            <p:cNvSpPr/>
            <p:nvPr/>
          </p:nvSpPr>
          <p:spPr>
            <a:xfrm>
              <a:off x="4063826" y="2593980"/>
              <a:ext cx="3331223" cy="2606428"/>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Resale of electricity to suppliers/consumers via centralised auctions of long-term contract slices</a:t>
              </a:r>
            </a:p>
          </p:txBody>
        </p:sp>
        <p:sp>
          <p:nvSpPr>
            <p:cNvPr id="40" name="Rectangle 39">
              <a:extLst>
                <a:ext uri="{FF2B5EF4-FFF2-40B4-BE49-F238E27FC236}">
                  <a16:creationId xmlns:a16="http://schemas.microsoft.com/office/drawing/2014/main" id="{F7CED17E-BC18-7BAF-C030-D8277F9815BD}"/>
                </a:ext>
              </a:extLst>
            </p:cNvPr>
            <p:cNvSpPr/>
            <p:nvPr/>
          </p:nvSpPr>
          <p:spPr>
            <a:xfrm>
              <a:off x="597786" y="2616836"/>
              <a:ext cx="3345453" cy="1321676"/>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Levies or charges embedded in grid tariff</a:t>
              </a:r>
            </a:p>
          </p:txBody>
        </p:sp>
        <p:sp>
          <p:nvSpPr>
            <p:cNvPr id="41" name="Rectangle 40">
              <a:extLst>
                <a:ext uri="{FF2B5EF4-FFF2-40B4-BE49-F238E27FC236}">
                  <a16:creationId xmlns:a16="http://schemas.microsoft.com/office/drawing/2014/main" id="{CF197796-EB4A-8BC4-FE92-B736D24D2641}"/>
                </a:ext>
              </a:extLst>
            </p:cNvPr>
            <p:cNvSpPr/>
            <p:nvPr/>
          </p:nvSpPr>
          <p:spPr>
            <a:xfrm>
              <a:off x="4063826" y="5364074"/>
              <a:ext cx="3331223" cy="1138229"/>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General tax system </a:t>
              </a:r>
              <a:br>
                <a:rPr lang="en-GB" sz="1200" b="1" dirty="0">
                  <a:solidFill>
                    <a:schemeClr val="tx1"/>
                  </a:solidFill>
                </a:rPr>
              </a:br>
              <a:r>
                <a:rPr lang="en-GB" sz="1200" b="1" dirty="0">
                  <a:solidFill>
                    <a:schemeClr val="tx1"/>
                  </a:solidFill>
                </a:rPr>
                <a:t>(State budget)</a:t>
              </a:r>
            </a:p>
          </p:txBody>
        </p:sp>
      </p:grpSp>
      <p:sp>
        <p:nvSpPr>
          <p:cNvPr id="43" name="Oval 28">
            <a:extLst>
              <a:ext uri="{FF2B5EF4-FFF2-40B4-BE49-F238E27FC236}">
                <a16:creationId xmlns:a16="http://schemas.microsoft.com/office/drawing/2014/main" id="{0FA72992-6D71-61F2-4232-34D17874403D}"/>
              </a:ext>
            </a:extLst>
          </p:cNvPr>
          <p:cNvSpPr/>
          <p:nvPr/>
        </p:nvSpPr>
        <p:spPr>
          <a:xfrm>
            <a:off x="1370534" y="7857953"/>
            <a:ext cx="186055" cy="182339"/>
          </a:xfrm>
          <a:prstGeom prst="ellipse">
            <a:avLst/>
          </a:prstGeom>
          <a:solidFill>
            <a:srgbClr val="C00000"/>
          </a:solidFill>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050" b="1" dirty="0">
                <a:solidFill>
                  <a:schemeClr val="bg1"/>
                </a:solidFill>
              </a:rPr>
              <a:t>2</a:t>
            </a:r>
          </a:p>
        </p:txBody>
      </p:sp>
      <p:sp>
        <p:nvSpPr>
          <p:cNvPr id="44" name="Oval 28">
            <a:extLst>
              <a:ext uri="{FF2B5EF4-FFF2-40B4-BE49-F238E27FC236}">
                <a16:creationId xmlns:a16="http://schemas.microsoft.com/office/drawing/2014/main" id="{22549AE6-1C84-92D5-EE7F-9D665DC1C0DF}"/>
              </a:ext>
            </a:extLst>
          </p:cNvPr>
          <p:cNvSpPr/>
          <p:nvPr/>
        </p:nvSpPr>
        <p:spPr>
          <a:xfrm>
            <a:off x="1370535" y="8595596"/>
            <a:ext cx="186055" cy="182339"/>
          </a:xfrm>
          <a:prstGeom prst="ellipse">
            <a:avLst/>
          </a:prstGeom>
          <a:solidFill>
            <a:srgbClr val="C00000"/>
          </a:solidFill>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050" b="1" dirty="0">
                <a:solidFill>
                  <a:schemeClr val="bg1"/>
                </a:solidFill>
              </a:rPr>
              <a:t>3</a:t>
            </a:r>
          </a:p>
        </p:txBody>
      </p:sp>
      <p:sp>
        <p:nvSpPr>
          <p:cNvPr id="47" name="Triangle isocèle 12">
            <a:extLst>
              <a:ext uri="{FF2B5EF4-FFF2-40B4-BE49-F238E27FC236}">
                <a16:creationId xmlns:a16="http://schemas.microsoft.com/office/drawing/2014/main" id="{21F8C6B4-DED9-BD98-3B16-BF1C91F48081}"/>
              </a:ext>
            </a:extLst>
          </p:cNvPr>
          <p:cNvSpPr/>
          <p:nvPr/>
        </p:nvSpPr>
        <p:spPr>
          <a:xfrm rot="5400000">
            <a:off x="3308771" y="8189992"/>
            <a:ext cx="466696" cy="10336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riangle isocèle 14">
            <a:extLst>
              <a:ext uri="{FF2B5EF4-FFF2-40B4-BE49-F238E27FC236}">
                <a16:creationId xmlns:a16="http://schemas.microsoft.com/office/drawing/2014/main" id="{2085E142-A75C-5C6F-3D3C-23A8DF6E65AA}"/>
              </a:ext>
            </a:extLst>
          </p:cNvPr>
          <p:cNvSpPr/>
          <p:nvPr/>
        </p:nvSpPr>
        <p:spPr>
          <a:xfrm rot="5400000">
            <a:off x="3308771" y="9223211"/>
            <a:ext cx="466696" cy="103368"/>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28">
            <a:extLst>
              <a:ext uri="{FF2B5EF4-FFF2-40B4-BE49-F238E27FC236}">
                <a16:creationId xmlns:a16="http://schemas.microsoft.com/office/drawing/2014/main" id="{39D856B6-0484-76E0-4811-6AF685108E9E}"/>
              </a:ext>
            </a:extLst>
          </p:cNvPr>
          <p:cNvSpPr/>
          <p:nvPr/>
        </p:nvSpPr>
        <p:spPr>
          <a:xfrm>
            <a:off x="1370535" y="10072218"/>
            <a:ext cx="186055" cy="182339"/>
          </a:xfrm>
          <a:prstGeom prst="ellipse">
            <a:avLst/>
          </a:prstGeom>
          <a:solidFill>
            <a:srgbClr val="C00000"/>
          </a:solidFill>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050" b="1" dirty="0">
                <a:solidFill>
                  <a:schemeClr val="bg1"/>
                </a:solidFill>
              </a:rPr>
              <a:t>4</a:t>
            </a:r>
          </a:p>
        </p:txBody>
      </p:sp>
      <p:sp>
        <p:nvSpPr>
          <p:cNvPr id="50" name="Triangle isocèle 17">
            <a:extLst>
              <a:ext uri="{FF2B5EF4-FFF2-40B4-BE49-F238E27FC236}">
                <a16:creationId xmlns:a16="http://schemas.microsoft.com/office/drawing/2014/main" id="{96D3932B-3845-10C8-74DA-EEBD181D2AA2}"/>
              </a:ext>
            </a:extLst>
          </p:cNvPr>
          <p:cNvSpPr/>
          <p:nvPr/>
        </p:nvSpPr>
        <p:spPr>
          <a:xfrm rot="5400000">
            <a:off x="3308771" y="10345051"/>
            <a:ext cx="466696" cy="103368"/>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3" name="Group_45427.8342592593051373">
            <a:extLst>
              <a:ext uri="{FF2B5EF4-FFF2-40B4-BE49-F238E27FC236}">
                <a16:creationId xmlns:a16="http://schemas.microsoft.com/office/drawing/2014/main" id="{6E943ED5-4B5D-FD8F-4E9B-3C7DEE6020B1}"/>
              </a:ext>
            </a:extLst>
          </p:cNvPr>
          <p:cNvGrpSpPr/>
          <p:nvPr/>
        </p:nvGrpSpPr>
        <p:grpSpPr>
          <a:xfrm>
            <a:off x="798195" y="1544871"/>
            <a:ext cx="10595233" cy="1305465"/>
            <a:chOff x="1101467" y="4840053"/>
            <a:chExt cx="8877400" cy="694361"/>
          </a:xfrm>
        </p:grpSpPr>
        <p:sp>
          <p:nvSpPr>
            <p:cNvPr id="51" name="Rectangle 50">
              <a:extLst>
                <a:ext uri="{FF2B5EF4-FFF2-40B4-BE49-F238E27FC236}">
                  <a16:creationId xmlns:a16="http://schemas.microsoft.com/office/drawing/2014/main" id="{C8F2D54D-5494-8A8E-D129-5B1AA0BEA101}"/>
                </a:ext>
              </a:extLst>
            </p:cNvPr>
            <p:cNvSpPr/>
            <p:nvPr/>
          </p:nvSpPr>
          <p:spPr>
            <a:xfrm>
              <a:off x="1101467" y="4840053"/>
              <a:ext cx="4393325" cy="328742"/>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Levies or charges embedded in grid tariff</a:t>
              </a:r>
            </a:p>
          </p:txBody>
        </p:sp>
        <p:sp>
          <p:nvSpPr>
            <p:cNvPr id="52" name="Rectangle 51">
              <a:extLst>
                <a:ext uri="{FF2B5EF4-FFF2-40B4-BE49-F238E27FC236}">
                  <a16:creationId xmlns:a16="http://schemas.microsoft.com/office/drawing/2014/main" id="{6D10BDDA-CF67-C685-938E-68BC1AA77129}"/>
                </a:ext>
              </a:extLst>
            </p:cNvPr>
            <p:cNvSpPr/>
            <p:nvPr/>
          </p:nvSpPr>
          <p:spPr>
            <a:xfrm>
              <a:off x="1101467" y="5205672"/>
              <a:ext cx="4393325" cy="328742"/>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Resale of electricity to suppliers/consumers via centralised auctions of long-term contract slices</a:t>
              </a:r>
            </a:p>
          </p:txBody>
        </p:sp>
        <p:sp>
          <p:nvSpPr>
            <p:cNvPr id="54" name="Rectangle 53">
              <a:extLst>
                <a:ext uri="{FF2B5EF4-FFF2-40B4-BE49-F238E27FC236}">
                  <a16:creationId xmlns:a16="http://schemas.microsoft.com/office/drawing/2014/main" id="{BA0CA50C-C030-940C-74ED-E67641D9A708}"/>
                </a:ext>
              </a:extLst>
            </p:cNvPr>
            <p:cNvSpPr/>
            <p:nvPr/>
          </p:nvSpPr>
          <p:spPr>
            <a:xfrm>
              <a:off x="5585542" y="4840053"/>
              <a:ext cx="4393325" cy="328742"/>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Supplier charges, passed on to consumers</a:t>
              </a:r>
            </a:p>
          </p:txBody>
        </p:sp>
        <p:sp>
          <p:nvSpPr>
            <p:cNvPr id="55" name="Rectangle 54">
              <a:extLst>
                <a:ext uri="{FF2B5EF4-FFF2-40B4-BE49-F238E27FC236}">
                  <a16:creationId xmlns:a16="http://schemas.microsoft.com/office/drawing/2014/main" id="{77749718-B704-C66A-290D-6053A4AC80D5}"/>
                </a:ext>
              </a:extLst>
            </p:cNvPr>
            <p:cNvSpPr/>
            <p:nvPr/>
          </p:nvSpPr>
          <p:spPr>
            <a:xfrm>
              <a:off x="5585542" y="5205672"/>
              <a:ext cx="4393325" cy="328742"/>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b="1" dirty="0">
                  <a:solidFill>
                    <a:schemeClr val="tx1"/>
                  </a:solidFill>
                </a:rPr>
                <a:t>General tax system </a:t>
              </a:r>
              <a:br>
                <a:rPr lang="en-GB" sz="1200" b="1" dirty="0">
                  <a:solidFill>
                    <a:schemeClr val="tx1"/>
                  </a:solidFill>
                </a:rPr>
              </a:br>
              <a:r>
                <a:rPr lang="en-GB" sz="1200" b="1" dirty="0">
                  <a:solidFill>
                    <a:schemeClr val="tx1"/>
                  </a:solidFill>
                </a:rPr>
                <a:t>(State budget)</a:t>
              </a:r>
            </a:p>
          </p:txBody>
        </p:sp>
      </p:grpSp>
    </p:spTree>
    <p:extLst>
      <p:ext uri="{BB962C8B-B14F-4D97-AF65-F5344CB8AC3E}">
        <p14:creationId xmlns:p14="http://schemas.microsoft.com/office/powerpoint/2010/main" val="258711367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B896F6-6B87-41A8-1B10-1A2AF0DF1AD6}"/>
              </a:ext>
            </a:extLst>
          </p:cNvPr>
          <p:cNvSpPr/>
          <p:nvPr/>
        </p:nvSpPr>
        <p:spPr>
          <a:xfrm>
            <a:off x="705924" y="1383030"/>
            <a:ext cx="4879535" cy="48691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8D65979-DD89-8AF9-66D2-B33E4110F1AE}"/>
              </a:ext>
            </a:extLst>
          </p:cNvPr>
          <p:cNvSpPr>
            <a:spLocks noGrp="1"/>
          </p:cNvSpPr>
          <p:nvPr>
            <p:ph type="title"/>
          </p:nvPr>
        </p:nvSpPr>
        <p:spPr/>
        <p:txBody>
          <a:bodyPr/>
          <a:lstStyle/>
          <a:p>
            <a:r>
              <a:rPr lang="en-GB" dirty="0"/>
              <a:t>Competition issues associated with long term contracts: do we need to revisit the historical approach?</a:t>
            </a:r>
          </a:p>
        </p:txBody>
      </p:sp>
      <p:sp>
        <p:nvSpPr>
          <p:cNvPr id="4" name="Slide Number Placeholder 3">
            <a:extLst>
              <a:ext uri="{FF2B5EF4-FFF2-40B4-BE49-F238E27FC236}">
                <a16:creationId xmlns:a16="http://schemas.microsoft.com/office/drawing/2014/main" id="{A80B88B7-0534-BE77-916A-212AA4F9834B}"/>
              </a:ext>
            </a:extLst>
          </p:cNvPr>
          <p:cNvSpPr>
            <a:spLocks noGrp="1"/>
          </p:cNvSpPr>
          <p:nvPr>
            <p:ph type="sldNum" sz="quarter" idx="12"/>
          </p:nvPr>
        </p:nvSpPr>
        <p:spPr/>
        <p:txBody>
          <a:bodyPr/>
          <a:lstStyle/>
          <a:p>
            <a:fld id="{92D6A900-3445-42BB-AB0A-126B217E5981}" type="slidenum">
              <a:rPr lang="en-GB" smtClean="0"/>
              <a:t>9</a:t>
            </a:fld>
            <a:endParaRPr lang="en-GB"/>
          </a:p>
        </p:txBody>
      </p:sp>
      <p:graphicFrame>
        <p:nvGraphicFramePr>
          <p:cNvPr id="5" name="Content Placeholder 6">
            <a:extLst>
              <a:ext uri="{FF2B5EF4-FFF2-40B4-BE49-F238E27FC236}">
                <a16:creationId xmlns:a16="http://schemas.microsoft.com/office/drawing/2014/main" id="{5A171CFC-1675-A809-7D98-B448EB952106}"/>
              </a:ext>
            </a:extLst>
          </p:cNvPr>
          <p:cNvGraphicFramePr>
            <a:graphicFrameLocks/>
          </p:cNvGraphicFramePr>
          <p:nvPr>
            <p:custDataLst>
              <p:tags r:id="rId1"/>
            </p:custDataLst>
          </p:nvPr>
        </p:nvGraphicFramePr>
        <p:xfrm>
          <a:off x="-2315209" y="3028425"/>
          <a:ext cx="10460989" cy="29429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D5AE8F43-96C8-1454-5091-775285176633}"/>
              </a:ext>
            </a:extLst>
          </p:cNvPr>
          <p:cNvSpPr txBox="1"/>
          <p:nvPr/>
        </p:nvSpPr>
        <p:spPr>
          <a:xfrm>
            <a:off x="798830" y="1336784"/>
            <a:ext cx="4725669" cy="1926269"/>
          </a:xfrm>
          <a:prstGeom prst="rect">
            <a:avLst/>
          </a:prstGeom>
          <a:noFill/>
        </p:spPr>
        <p:txBody>
          <a:bodyPr wrap="square" lIns="108000" tIns="108000" rIns="108000" bIns="108000" rtlCol="0">
            <a:spAutoFit/>
          </a:bodyPr>
          <a:lstStyle/>
          <a:p>
            <a:pPr>
              <a:spcAft>
                <a:spcPts val="600"/>
              </a:spcAft>
              <a:buClr>
                <a:schemeClr val="dk1"/>
              </a:buClr>
            </a:pPr>
            <a:r>
              <a:rPr lang="en-GB" sz="1200" b="1" dirty="0">
                <a:solidFill>
                  <a:schemeClr val="accent2"/>
                </a:solidFill>
              </a:rPr>
              <a:t>The historical approach to assessing Long Term contracts is the balancing test weighing pro- and anti-competitive effects</a:t>
            </a:r>
          </a:p>
          <a:p>
            <a:pPr marL="285750" indent="-285750">
              <a:spcAft>
                <a:spcPts val="600"/>
              </a:spcAft>
              <a:buFont typeface="Wingdings" panose="05000000000000000000" pitchFamily="2" charset="2"/>
              <a:buChar char="§"/>
            </a:pPr>
            <a:r>
              <a:rPr lang="en-GB" sz="1200" dirty="0"/>
              <a:t>Competition authorities perceived long term contracts in the 2000s as standing in the way of liberalisation</a:t>
            </a:r>
          </a:p>
          <a:p>
            <a:pPr marL="285750" indent="-285750">
              <a:spcAft>
                <a:spcPts val="600"/>
              </a:spcAft>
              <a:buFont typeface="Wingdings" panose="05000000000000000000" pitchFamily="2" charset="2"/>
              <a:buChar char="§"/>
            </a:pPr>
            <a:r>
              <a:rPr lang="en-GB" sz="1200" dirty="0"/>
              <a:t>Under specific pre-conditions, the European Commission conducts an in-depth case-by-case assessment of the potential anti-competitive effects of the contracts</a:t>
            </a:r>
          </a:p>
          <a:p>
            <a:pPr>
              <a:spcAft>
                <a:spcPts val="600"/>
              </a:spcAft>
              <a:buClr>
                <a:schemeClr val="dk1"/>
              </a:buClr>
            </a:pPr>
            <a:r>
              <a:rPr lang="en-GB" sz="1200" b="1" dirty="0">
                <a:solidFill>
                  <a:schemeClr val="accent2"/>
                </a:solidFill>
              </a:rPr>
              <a:t> </a:t>
            </a:r>
          </a:p>
        </p:txBody>
      </p:sp>
      <p:sp>
        <p:nvSpPr>
          <p:cNvPr id="9" name="Isosceles Triangle 8">
            <a:extLst>
              <a:ext uri="{FF2B5EF4-FFF2-40B4-BE49-F238E27FC236}">
                <a16:creationId xmlns:a16="http://schemas.microsoft.com/office/drawing/2014/main" id="{22432AB1-EFAB-3553-5BDC-41E7CC17DE6F}"/>
              </a:ext>
            </a:extLst>
          </p:cNvPr>
          <p:cNvSpPr/>
          <p:nvPr/>
        </p:nvSpPr>
        <p:spPr>
          <a:xfrm rot="5400000">
            <a:off x="3997988" y="3377673"/>
            <a:ext cx="3679329" cy="21189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B3A8BAEE-C4DE-C3E6-475C-B2C6239AC6E2}"/>
              </a:ext>
            </a:extLst>
          </p:cNvPr>
          <p:cNvSpPr>
            <a:spLocks noGrp="1"/>
          </p:cNvSpPr>
          <p:nvPr>
            <p:ph idx="1"/>
          </p:nvPr>
        </p:nvSpPr>
        <p:spPr>
          <a:xfrm>
            <a:off x="6362702" y="1422621"/>
            <a:ext cx="5410197" cy="4122000"/>
          </a:xfrm>
        </p:spPr>
        <p:txBody>
          <a:bodyPr/>
          <a:lstStyle/>
          <a:p>
            <a:pPr marL="0" indent="0">
              <a:spcAft>
                <a:spcPts val="600"/>
              </a:spcAft>
              <a:buClr>
                <a:schemeClr val="dk1"/>
              </a:buClr>
              <a:buNone/>
            </a:pPr>
            <a:r>
              <a:rPr lang="en-US" b="1" dirty="0">
                <a:solidFill>
                  <a:schemeClr val="accent2"/>
                </a:solidFill>
              </a:rPr>
              <a:t>With the historical approach, the assessment of long-term contracts on a case-by-case basis could create substantial uncertainty and delays</a:t>
            </a:r>
            <a:endParaRPr lang="en-GB" b="1" dirty="0">
              <a:solidFill>
                <a:schemeClr val="accent2"/>
              </a:solidFill>
            </a:endParaRPr>
          </a:p>
          <a:p>
            <a:pPr marL="285750" indent="-285750">
              <a:spcAft>
                <a:spcPts val="600"/>
              </a:spcAft>
            </a:pPr>
            <a:r>
              <a:rPr lang="en-GB" dirty="0"/>
              <a:t>Assessing the effects on competition of a long-term contract requires a comprehensive </a:t>
            </a:r>
            <a:r>
              <a:rPr lang="en-GB" b="1" dirty="0"/>
              <a:t>assessment</a:t>
            </a:r>
            <a:r>
              <a:rPr lang="en-GB" dirty="0"/>
              <a:t> </a:t>
            </a:r>
            <a:r>
              <a:rPr lang="en-GB" b="1" dirty="0"/>
              <a:t>of pro- and anti-competitive effects</a:t>
            </a:r>
            <a:r>
              <a:rPr lang="en-GB" dirty="0"/>
              <a:t>. </a:t>
            </a:r>
          </a:p>
          <a:p>
            <a:pPr marL="285750" indent="-285750">
              <a:spcAft>
                <a:spcPts val="600"/>
              </a:spcAft>
            </a:pPr>
            <a:r>
              <a:rPr lang="en-GB" dirty="0"/>
              <a:t>This could create substantial uncertainty regarding presumptions of legality and regarding the methodologies to be used for assessing effects </a:t>
            </a:r>
          </a:p>
          <a:p>
            <a:pPr marL="0" indent="0">
              <a:buNone/>
            </a:pPr>
            <a:endParaRPr lang="en-GB" dirty="0"/>
          </a:p>
          <a:p>
            <a:pPr marL="0" indent="0">
              <a:spcAft>
                <a:spcPts val="600"/>
              </a:spcAft>
              <a:buClr>
                <a:schemeClr val="dk1"/>
              </a:buClr>
              <a:buNone/>
            </a:pPr>
            <a:r>
              <a:rPr lang="en-US" b="1" dirty="0">
                <a:solidFill>
                  <a:schemeClr val="accent2"/>
                </a:solidFill>
              </a:rPr>
              <a:t>Fostering the development of long-term contracts will require to clarify presumptions of legality and define guidelines for assessing effects</a:t>
            </a:r>
          </a:p>
          <a:p>
            <a:pPr marL="285750" indent="-285750">
              <a:spcAft>
                <a:spcPts val="600"/>
              </a:spcAft>
            </a:pPr>
            <a:r>
              <a:rPr lang="en-GB" dirty="0"/>
              <a:t>Two areas may benefit from more guidance to enhance predictability in the outcome of the competitive assessment :</a:t>
            </a:r>
          </a:p>
          <a:p>
            <a:pPr marL="354013" lvl="3" indent="0">
              <a:spcAft>
                <a:spcPts val="600"/>
              </a:spcAft>
              <a:buClr>
                <a:schemeClr val="dk1"/>
              </a:buClr>
              <a:buNone/>
            </a:pPr>
            <a:r>
              <a:rPr lang="en-GB" sz="1200" b="1" dirty="0"/>
              <a:t>The identification of situations where long-term contracts are less likely to trigger competition concerns </a:t>
            </a:r>
            <a:r>
              <a:rPr lang="en-GB" sz="1200" dirty="0"/>
              <a:t>(or should be presumed pro-competitive).  </a:t>
            </a:r>
          </a:p>
          <a:p>
            <a:pPr marL="354013" lvl="3" indent="0">
              <a:spcAft>
                <a:spcPts val="600"/>
              </a:spcAft>
              <a:buClr>
                <a:schemeClr val="dk1"/>
              </a:buClr>
              <a:buNone/>
            </a:pPr>
            <a:r>
              <a:rPr lang="en-GB" sz="1200" b="1" dirty="0"/>
              <a:t>The identification and qualification of concrete efficiencies </a:t>
            </a:r>
            <a:r>
              <a:rPr lang="en-GB" sz="1200" dirty="0"/>
              <a:t>brought about by long-term contracts relevant for the competitive assessment:</a:t>
            </a:r>
          </a:p>
          <a:p>
            <a:pPr marL="0" indent="0">
              <a:spcAft>
                <a:spcPts val="600"/>
              </a:spcAft>
              <a:buClr>
                <a:schemeClr val="dk1"/>
              </a:buClr>
              <a:buNone/>
            </a:pPr>
            <a:endParaRPr lang="en-GB" b="1" dirty="0">
              <a:solidFill>
                <a:schemeClr val="accent2"/>
              </a:solidFill>
            </a:endParaRPr>
          </a:p>
        </p:txBody>
      </p:sp>
      <p:sp>
        <p:nvSpPr>
          <p:cNvPr id="11" name="Oval 10">
            <a:extLst>
              <a:ext uri="{FF2B5EF4-FFF2-40B4-BE49-F238E27FC236}">
                <a16:creationId xmlns:a16="http://schemas.microsoft.com/office/drawing/2014/main" id="{69F63FC6-8B67-456B-47A3-5F2890A589EB}"/>
              </a:ext>
            </a:extLst>
          </p:cNvPr>
          <p:cNvSpPr/>
          <p:nvPr/>
        </p:nvSpPr>
        <p:spPr>
          <a:xfrm>
            <a:off x="6449449" y="4119880"/>
            <a:ext cx="197731" cy="18288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b="1" dirty="0"/>
              <a:t>1</a:t>
            </a:r>
            <a:endParaRPr lang="fr-FR" sz="1200" b="1" dirty="0"/>
          </a:p>
        </p:txBody>
      </p:sp>
      <p:sp>
        <p:nvSpPr>
          <p:cNvPr id="12" name="Oval 11">
            <a:extLst>
              <a:ext uri="{FF2B5EF4-FFF2-40B4-BE49-F238E27FC236}">
                <a16:creationId xmlns:a16="http://schemas.microsoft.com/office/drawing/2014/main" id="{D5328C92-810A-96ED-308F-67A522E03A6C}"/>
              </a:ext>
            </a:extLst>
          </p:cNvPr>
          <p:cNvSpPr/>
          <p:nvPr/>
        </p:nvSpPr>
        <p:spPr>
          <a:xfrm>
            <a:off x="6449449" y="4783482"/>
            <a:ext cx="197731" cy="18288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b="1" dirty="0"/>
              <a:t>2</a:t>
            </a:r>
            <a:endParaRPr lang="fr-FR" sz="1200" b="1" dirty="0"/>
          </a:p>
        </p:txBody>
      </p:sp>
      <p:grpSp>
        <p:nvGrpSpPr>
          <p:cNvPr id="19" name="Group_45428.5858912037081449">
            <a:extLst>
              <a:ext uri="{FF2B5EF4-FFF2-40B4-BE49-F238E27FC236}">
                <a16:creationId xmlns:a16="http://schemas.microsoft.com/office/drawing/2014/main" id="{0DA7C79F-3B78-2156-34C3-0514A94A1EB5}"/>
              </a:ext>
            </a:extLst>
          </p:cNvPr>
          <p:cNvGrpSpPr/>
          <p:nvPr/>
        </p:nvGrpSpPr>
        <p:grpSpPr>
          <a:xfrm>
            <a:off x="6647180" y="5315665"/>
            <a:ext cx="5224585" cy="762856"/>
            <a:chOff x="6720843" y="5323285"/>
            <a:chExt cx="4224534" cy="856373"/>
          </a:xfrm>
        </p:grpSpPr>
        <p:sp>
          <p:nvSpPr>
            <p:cNvPr id="13" name="Rectangle 12">
              <a:extLst>
                <a:ext uri="{FF2B5EF4-FFF2-40B4-BE49-F238E27FC236}">
                  <a16:creationId xmlns:a16="http://schemas.microsoft.com/office/drawing/2014/main" id="{9FCAE80C-9B0B-60B2-9121-42F08365EE89}"/>
                </a:ext>
              </a:extLst>
            </p:cNvPr>
            <p:cNvSpPr/>
            <p:nvPr/>
          </p:nvSpPr>
          <p:spPr>
            <a:xfrm>
              <a:off x="6720843" y="5323285"/>
              <a:ext cx="1335024" cy="390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Investment incentives</a:t>
              </a:r>
              <a:endParaRPr lang="fr-FR" sz="1200" dirty="0"/>
            </a:p>
          </p:txBody>
        </p:sp>
        <p:sp>
          <p:nvSpPr>
            <p:cNvPr id="14" name="Rectangle 13">
              <a:extLst>
                <a:ext uri="{FF2B5EF4-FFF2-40B4-BE49-F238E27FC236}">
                  <a16:creationId xmlns:a16="http://schemas.microsoft.com/office/drawing/2014/main" id="{9BB480AD-CD7E-7E31-3DD4-A94DCFA3750F}"/>
                </a:ext>
              </a:extLst>
            </p:cNvPr>
            <p:cNvSpPr/>
            <p:nvPr/>
          </p:nvSpPr>
          <p:spPr>
            <a:xfrm>
              <a:off x="8165598" y="5323285"/>
              <a:ext cx="1335024" cy="390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Investment coordination</a:t>
              </a:r>
              <a:endParaRPr lang="fr-FR" sz="1200" dirty="0"/>
            </a:p>
          </p:txBody>
        </p:sp>
        <p:sp>
          <p:nvSpPr>
            <p:cNvPr id="15" name="Rectangle 14">
              <a:extLst>
                <a:ext uri="{FF2B5EF4-FFF2-40B4-BE49-F238E27FC236}">
                  <a16:creationId xmlns:a16="http://schemas.microsoft.com/office/drawing/2014/main" id="{13575183-0FC9-72C5-8252-2F72306D7531}"/>
                </a:ext>
              </a:extLst>
            </p:cNvPr>
            <p:cNvSpPr/>
            <p:nvPr/>
          </p:nvSpPr>
          <p:spPr>
            <a:xfrm>
              <a:off x="9610353" y="5323285"/>
              <a:ext cx="1335024" cy="390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Clean portfolio mix development</a:t>
              </a:r>
              <a:endParaRPr lang="fr-FR" sz="1200" dirty="0"/>
            </a:p>
          </p:txBody>
        </p:sp>
        <p:sp>
          <p:nvSpPr>
            <p:cNvPr id="16" name="Rectangle 15">
              <a:extLst>
                <a:ext uri="{FF2B5EF4-FFF2-40B4-BE49-F238E27FC236}">
                  <a16:creationId xmlns:a16="http://schemas.microsoft.com/office/drawing/2014/main" id="{0C5EAAFD-F69B-71ED-8DDE-026516F1DACB}"/>
                </a:ext>
              </a:extLst>
            </p:cNvPr>
            <p:cNvSpPr/>
            <p:nvPr/>
          </p:nvSpPr>
          <p:spPr>
            <a:xfrm>
              <a:off x="6720843" y="5789514"/>
              <a:ext cx="1335024" cy="390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Price stabilisation for customers</a:t>
              </a:r>
              <a:endParaRPr lang="fr-FR" sz="1200" dirty="0"/>
            </a:p>
          </p:txBody>
        </p:sp>
        <p:sp>
          <p:nvSpPr>
            <p:cNvPr id="17" name="Rectangle 16">
              <a:extLst>
                <a:ext uri="{FF2B5EF4-FFF2-40B4-BE49-F238E27FC236}">
                  <a16:creationId xmlns:a16="http://schemas.microsoft.com/office/drawing/2014/main" id="{7AD5AF16-C1FB-4147-7A57-6EA80D7E9634}"/>
                </a:ext>
              </a:extLst>
            </p:cNvPr>
            <p:cNvSpPr/>
            <p:nvPr/>
          </p:nvSpPr>
          <p:spPr>
            <a:xfrm>
              <a:off x="8165598" y="5789514"/>
              <a:ext cx="1335024" cy="390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Long-term hedging development</a:t>
              </a:r>
              <a:endParaRPr lang="fr-FR" sz="1200" dirty="0"/>
            </a:p>
          </p:txBody>
        </p:sp>
        <p:sp>
          <p:nvSpPr>
            <p:cNvPr id="18" name="Rectangle 17">
              <a:extLst>
                <a:ext uri="{FF2B5EF4-FFF2-40B4-BE49-F238E27FC236}">
                  <a16:creationId xmlns:a16="http://schemas.microsoft.com/office/drawing/2014/main" id="{BFC342F2-24B1-4D5A-B1D1-E9EC883D7C3F}"/>
                </a:ext>
              </a:extLst>
            </p:cNvPr>
            <p:cNvSpPr/>
            <p:nvPr/>
          </p:nvSpPr>
          <p:spPr>
            <a:xfrm>
              <a:off x="9610353" y="5789514"/>
              <a:ext cx="1335024" cy="390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Long-term policy commitment</a:t>
              </a:r>
              <a:endParaRPr lang="fr-FR" sz="1200" dirty="0"/>
            </a:p>
          </p:txBody>
        </p:sp>
      </p:grpSp>
      <p:sp>
        <p:nvSpPr>
          <p:cNvPr id="20" name="Oval 19">
            <a:extLst>
              <a:ext uri="{FF2B5EF4-FFF2-40B4-BE49-F238E27FC236}">
                <a16:creationId xmlns:a16="http://schemas.microsoft.com/office/drawing/2014/main" id="{A5BEFDC5-504D-7FF5-4B6E-3EF2315D3392}"/>
              </a:ext>
            </a:extLst>
          </p:cNvPr>
          <p:cNvSpPr/>
          <p:nvPr/>
        </p:nvSpPr>
        <p:spPr>
          <a:xfrm>
            <a:off x="6524057" y="5211335"/>
            <a:ext cx="197731" cy="1828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t>1</a:t>
            </a:r>
            <a:endParaRPr lang="fr-FR" sz="1200" b="1" dirty="0"/>
          </a:p>
        </p:txBody>
      </p:sp>
      <p:sp>
        <p:nvSpPr>
          <p:cNvPr id="21" name="Oval 20">
            <a:extLst>
              <a:ext uri="{FF2B5EF4-FFF2-40B4-BE49-F238E27FC236}">
                <a16:creationId xmlns:a16="http://schemas.microsoft.com/office/drawing/2014/main" id="{D4FEA02E-1A7F-BD56-6F37-A6BF42F29893}"/>
              </a:ext>
            </a:extLst>
          </p:cNvPr>
          <p:cNvSpPr/>
          <p:nvPr/>
        </p:nvSpPr>
        <p:spPr>
          <a:xfrm>
            <a:off x="8349810" y="5211335"/>
            <a:ext cx="197731" cy="1828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t>2</a:t>
            </a:r>
            <a:endParaRPr lang="fr-FR" sz="1200" b="1" dirty="0"/>
          </a:p>
        </p:txBody>
      </p:sp>
      <p:sp>
        <p:nvSpPr>
          <p:cNvPr id="22" name="Oval 21">
            <a:extLst>
              <a:ext uri="{FF2B5EF4-FFF2-40B4-BE49-F238E27FC236}">
                <a16:creationId xmlns:a16="http://schemas.microsoft.com/office/drawing/2014/main" id="{46D4C937-450B-7CA4-0895-536A1A65D8B0}"/>
              </a:ext>
            </a:extLst>
          </p:cNvPr>
          <p:cNvSpPr/>
          <p:nvPr/>
        </p:nvSpPr>
        <p:spPr>
          <a:xfrm>
            <a:off x="10121842" y="5211335"/>
            <a:ext cx="197731" cy="1828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t>3</a:t>
            </a:r>
            <a:endParaRPr lang="fr-FR" sz="1200" b="1" dirty="0"/>
          </a:p>
        </p:txBody>
      </p:sp>
      <p:sp>
        <p:nvSpPr>
          <p:cNvPr id="23" name="Oval 22">
            <a:extLst>
              <a:ext uri="{FF2B5EF4-FFF2-40B4-BE49-F238E27FC236}">
                <a16:creationId xmlns:a16="http://schemas.microsoft.com/office/drawing/2014/main" id="{C1F64E01-845D-4E45-40FF-B4C670C5F069}"/>
              </a:ext>
            </a:extLst>
          </p:cNvPr>
          <p:cNvSpPr/>
          <p:nvPr/>
        </p:nvSpPr>
        <p:spPr>
          <a:xfrm>
            <a:off x="6524057" y="5667718"/>
            <a:ext cx="197731" cy="1828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t>4</a:t>
            </a:r>
            <a:endParaRPr lang="fr-FR" sz="1200" b="1" dirty="0"/>
          </a:p>
        </p:txBody>
      </p:sp>
      <p:sp>
        <p:nvSpPr>
          <p:cNvPr id="24" name="Oval 23">
            <a:extLst>
              <a:ext uri="{FF2B5EF4-FFF2-40B4-BE49-F238E27FC236}">
                <a16:creationId xmlns:a16="http://schemas.microsoft.com/office/drawing/2014/main" id="{9541BC21-C47C-575C-556B-7D056F59BCB2}"/>
              </a:ext>
            </a:extLst>
          </p:cNvPr>
          <p:cNvSpPr/>
          <p:nvPr/>
        </p:nvSpPr>
        <p:spPr>
          <a:xfrm>
            <a:off x="8349810" y="5667718"/>
            <a:ext cx="197731" cy="1828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t>5</a:t>
            </a:r>
            <a:endParaRPr lang="fr-FR" sz="1200" b="1" dirty="0"/>
          </a:p>
        </p:txBody>
      </p:sp>
      <p:sp>
        <p:nvSpPr>
          <p:cNvPr id="25" name="Oval 24">
            <a:extLst>
              <a:ext uri="{FF2B5EF4-FFF2-40B4-BE49-F238E27FC236}">
                <a16:creationId xmlns:a16="http://schemas.microsoft.com/office/drawing/2014/main" id="{CD8AE54E-298E-4228-5E99-7D6EBF255900}"/>
              </a:ext>
            </a:extLst>
          </p:cNvPr>
          <p:cNvSpPr/>
          <p:nvPr/>
        </p:nvSpPr>
        <p:spPr>
          <a:xfrm>
            <a:off x="10121842" y="5667718"/>
            <a:ext cx="197731" cy="1828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t>6</a:t>
            </a:r>
            <a:endParaRPr lang="fr-FR" sz="1200" b="1" dirty="0"/>
          </a:p>
        </p:txBody>
      </p:sp>
    </p:spTree>
    <p:extLst>
      <p:ext uri="{BB962C8B-B14F-4D97-AF65-F5344CB8AC3E}">
        <p14:creationId xmlns:p14="http://schemas.microsoft.com/office/powerpoint/2010/main" val="1424872911"/>
      </p:ext>
    </p:extLst>
  </p:cSld>
  <p:clrMapOvr>
    <a:masterClrMapping/>
  </p:clrMapOvr>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MAXCOLS" val="10"/>
  <p:tag name="MAXROWS" val="6"/>
  <p:tag name="MAXGUTTERROW" val="1 cm"/>
  <p:tag name="MAXGUTTERCOL" val="1 cm"/>
  <p:tag name="GUIDEMETRICUNIT" val="cm"/>
  <p:tag name="MASTERLEFTMARGIN" val="76.5354"/>
  <p:tag name="MASTERTOPMARGIN" val="130.3937"/>
  <p:tag name="MASTERBOTTOMMARGIN" val="85.0394"/>
  <p:tag name="MASTERRIGHTMARGIN" val="28.3465"/>
  <p:tag name="CUSTMASTERLEFTMARGIN" val="76.5354"/>
  <p:tag name="CUSTMASTERTOPMARGIN" val="130.3937"/>
  <p:tag name="CUSTMASTERBOTTOMMARGIN" val="85.0394"/>
  <p:tag name="CUSTMASTERRIGHTMARGIN" val="28.3465"/>
  <p:tag name="GUIDESAPPLIEDTO" val="2"/>
  <p:tag name="TITLETOPMARGIN" val="50.2431"/>
  <p:tag name="TITLEBOTTOMMARGIN" val="77.5369"/>
  <p:tag name="LANGUAGE" val="2057"/>
  <p:tag name="MS_AUTOMATION_PARAMETERS" val="&lt;?xml version=&quot;1.0&quot; encoding=&quot;utf-16&quot;?&gt;&#10;&lt;SavedInsertParameters xmlns:xsi=&quot;http://www.w3.org/2001/XMLSchema-instance&quot; xmlns:xsd=&quot;http://www.w3.org/2001/XMLSchema&quot;&gt;&#10;  &lt;DefinitionId&gt;Presentation_Widescreen.potx&lt;/DefinitionId&gt;&#10;  &lt;ParameterXml&gt;&amp;lt;?xml version=&quot;1.0&quot; encoding=&quot;utf-16&quot;?&amp;gt;&#10;&amp;lt;ArrayOfTaskPaneParameter xmlns:xsi=&quot;http://www.w3.org/2001/XMLSchema-instance&quot; xmlns:xsd=&quot;http://www.w3.org/2001/XMLSchema&quot;&amp;gt;&#10;  &amp;lt;TaskPaneParameter&amp;gt;&#10;    &amp;lt;Key&amp;gt;@Disclaimer&amp;lt;/Key&amp;gt;&#10;    &amp;lt;Value&amp;gt;This report has been prepared by Compass Lexecon professionals. The views expressed in this report are the authors only and do not necessarily represent the views of Compass Lexecon, its management, its subsidiaries, its affiliates, its employees or clients.&amp;lt;/Value&amp;gt;&#10;  &amp;lt;/TaskPaneParameter&amp;gt;&#10;  &amp;lt;TaskPaneParameter&amp;gt;&#10;    &amp;lt;Key&amp;gt;@DisclaimerName&amp;lt;/Key&amp;gt;&#10;    &amp;lt;Value&amp;gt;Standard Disclaimer&amp;lt;/Value&amp;gt;&#10;  &amp;lt;/TaskPaneParameter&amp;gt;&#10;  &amp;lt;TaskPaneParameter&amp;gt;&#10;    &amp;lt;Key&amp;gt;@DisclaimerId&amp;lt;/Key&amp;gt;&#10;    &amp;lt;Value&amp;gt;fd309c8c&amp;lt;/Value&amp;gt;&#10;  &amp;lt;/TaskPaneParameter&amp;gt;&#10;  &amp;lt;TaskPaneParameter&amp;gt;&#10;    &amp;lt;Key&amp;gt;@Classification&amp;lt;/Key&amp;gt;&#10;    &amp;lt;Value&amp;gt;Confidential&amp;lt;/Value&amp;gt;&#10;  &amp;lt;/TaskPaneParameter&amp;gt;&#10;  &amp;lt;TaskPaneParameter&amp;gt;&#10;    &amp;lt;Key&amp;gt;@Date&amp;lt;/Key&amp;gt;&#10;    &amp;lt;Value&amp;gt;10 October 2023&amp;lt;/Value&amp;gt;&#10;  &amp;lt;/TaskPaneParameter&amp;gt;&#10;  &amp;lt;TaskPaneParameter&amp;gt;&#10;    &amp;lt;Key&amp;gt;@Language&amp;lt;/Key&amp;gt;&#10;    &amp;lt;Value&amp;gt;English (United Kingdom)&amp;lt;/Value&amp;gt;&#10;  &amp;lt;/TaskPaneParameter&amp;gt;&#10;  &amp;lt;TaskPaneParameter&amp;gt;&#10;    &amp;lt;Key&amp;gt;@LanguageId&amp;lt;/Key&amp;gt;&#10;    &amp;lt;Value&amp;gt;en-GB&amp;lt;/Value&amp;gt;&#10;  &amp;lt;/TaskPaneParameter&amp;gt;&#10;  &amp;lt;TaskPaneParameter&amp;gt;&#10;    &amp;lt;Key&amp;gt;@SpellCheckId&amp;lt;/Key&amp;gt;&#10;    &amp;lt;Value&amp;gt;2057&amp;lt;/Value&amp;gt;&#10;  &amp;lt;/TaskPaneParameter&amp;gt;&#10;  &amp;lt;TaskPaneParameter&amp;gt;&#10;    &amp;lt;Key&amp;gt;@LCID&amp;lt;/Key&amp;gt;&#10;    &amp;lt;Value&amp;gt;2057&amp;lt;/Value&amp;gt;&#10;  &amp;lt;/TaskPaneParameter&amp;gt;&#10;  &amp;lt;TaskPaneParameter&amp;gt;&#10;    &amp;lt;Key&amp;gt;@FP_TX_Section&amp;lt;/Key&amp;gt;&#10;    &amp;lt;Value&amp;gt;Section&amp;lt;/Value&amp;gt;&#10;  &amp;lt;/TaskPaneParameter&amp;gt;&#10;  &amp;lt;TaskPaneParameter&amp;gt;&#10;    &amp;lt;Key&amp;gt;@FP_TX_Appendix&amp;lt;/Key&amp;gt;&#10;    &amp;lt;Value&amp;gt;Appendix&amp;lt;/Value&amp;gt;&#10;  &amp;lt;/TaskPaneParameter&amp;gt;&#10;  &amp;lt;TaskPaneParameter&amp;gt;&#10;    &amp;lt;Key&amp;gt;@FP_TX_Draft&amp;lt;/Key&amp;gt;&#10;    &amp;lt;Value&amp;gt;DRAFT&amp;lt;/Value&amp;gt;&#10;  &amp;lt;/TaskPaneParameter&amp;gt;&#10;  &amp;lt;TaskPaneParameter&amp;gt;&#10;    &amp;lt;Key&amp;gt;@FP_TX_Annex&amp;lt;/Key&amp;gt;&#10;    &amp;lt;Value&amp;gt;Annex&amp;lt;/Value&amp;gt;&#10;  &amp;lt;/TaskPaneParameter&amp;gt;&#10;  &amp;lt;TaskPaneParameter&amp;gt;&#10;    &amp;lt;Key&amp;gt;@FP_TX_Figure&amp;lt;/Key&amp;gt;&#10;    &amp;lt;Value&amp;gt;Figure&amp;lt;/Value&amp;gt;&#10;  &amp;lt;/TaskPaneParameter&amp;gt;&#10;  &amp;lt;TaskPaneParameter&amp;gt;&#10;    &amp;lt;Key&amp;gt;@FP_TX_Table&amp;lt;/Key&amp;gt;&#10;    &amp;lt;Value&amp;gt;Table&amp;lt;/Value&amp;gt;&#10;  &amp;lt;/TaskPaneParameter&amp;gt;&#10;  &amp;lt;TaskPaneParameter&amp;gt;&#10;    &amp;lt;Key&amp;gt;@FP_TX_NotesPrefix&amp;lt;/Key&amp;gt;&#10;    &amp;lt;Value&amp;gt;Notes: &amp;lt;/Value&amp;gt;&#10;  &amp;lt;/TaskPaneParameter&amp;gt;&#10;  &amp;lt;TaskPaneParameter&amp;gt;&#10;    &amp;lt;Key&amp;gt;@FP_TX_SourcePrefix&amp;lt;/Key&amp;gt;&#10;    &amp;lt;Value&amp;gt;Source: &amp;lt;/Value&amp;gt;&#10;  &amp;lt;/TaskPaneParameter&amp;gt;&#10;  &amp;lt;TaskPaneParameter&amp;gt;&#10;    &amp;lt;Key&amp;gt;@FP_TX_TOC&amp;lt;/Key&amp;gt;&#10;    &amp;lt;Value&amp;gt;Contents&amp;lt;/Value&amp;gt;&#10;  &amp;lt;/TaskPaneParameter&amp;gt;&#10;  &amp;lt;TaskPaneParameter&amp;gt;&#10;    &amp;lt;Key&amp;gt;@FP_TX_TableOfFigures&amp;lt;/Key&amp;gt;&#10;    &amp;lt;Value&amp;gt;Table of Figures&amp;lt;/Value&amp;gt;&#10;  &amp;lt;/TaskPaneParameter&amp;gt;&#10;  &amp;lt;TaskPaneParameter&amp;gt;&#10;    &amp;lt;Key&amp;gt;@FP_TX_TableOfTables&amp;lt;/Key&amp;gt;&#10;    &amp;lt;Value&amp;gt;Table of Tables&amp;lt;/Value&amp;gt;&#10;  &amp;lt;/TaskPaneParameter&amp;gt;&#10;  &amp;lt;TaskPaneParameter&amp;gt;&#10;    &amp;lt;Key&amp;gt;@FP_TX_None&amp;lt;/Key&amp;gt;&#10;  &amp;lt;/TaskPaneParameter&amp;gt;&#10;  &amp;lt;TaskPaneParameter&amp;gt;&#10;    &amp;lt;Key&amp;gt;@FP_TX_Agenda&amp;lt;/Key&amp;gt;&#10;    &amp;lt;Value&amp;gt;Agenda&amp;lt;/Value&amp;gt;&#10;  &amp;lt;/TaskPaneParameter&amp;gt;&#10;  &amp;lt;TaskPaneParameter&amp;gt;&#10;    &amp;lt;Key&amp;gt;@5d77346e&amp;lt;/Key&amp;gt;&#10;    &amp;lt;Value&amp;gt;This report has been prepared by Compass Lexecon professionals. The views expressed in this report are the authors only and do not necessarily represent the views of Compass Lexecon, its management, its subsidiaries, its affiliates, its employees or clients.&#10;The report is based on information available to Compass Lexecon at the time of writing of the report and does not take into account any new information. We accept no responsibility for updating the report or informing any recipient of the report of any such new information.&#10;This report and its contents may not be copied or reproduced without the prior written consent of Compass Lexecon. &#10;All copyright and other proprietary rights in the report remain the property of Compass Lexecon and all rights are reserved.&#10;&#10;UK Copyright Notice&#10;© 2021 Compass Lexecon (a trading name of FTI Consulting LLP). All rights reserved&amp;lt;/Value&amp;gt;&#10;  &amp;lt;/TaskPaneParameter&amp;gt;&#10;  &amp;lt;TaskPaneParameter&amp;gt;&#10;    &amp;lt;Key&amp;gt;@fd309c8c&amp;lt;/Key&amp;gt;&#10;    &amp;lt;Value&amp;gt;This report has been prepared by Compass Lexecon professionals. The views expressed in this report are the authors only and do not necessarily represent the views of Compass Lexecon, its management, its subsidiaries, its affiliates, its employees or clients.&amp;lt;/Value&amp;gt;&#10;  &amp;lt;/TaskPaneParameter&amp;gt;&#10;  &amp;lt;TaskPaneParameter&amp;gt;&#10;    &amp;lt;Key&amp;gt;@FP_TX_Glossary&amp;lt;/Key&amp;gt;&#10;    &amp;lt;Value&amp;gt;Glossary&amp;lt;/Value&amp;gt;&#10;  &amp;lt;/TaskPaneParameter&amp;gt;&#10;  &amp;lt;TaskPaneParameter&amp;gt;&#10;    &amp;lt;Key&amp;gt;@DateLocalised&amp;lt;/Key&amp;gt;&#10;    &amp;lt;Value&amp;gt;10 October 2023&amp;lt;/Value&amp;gt;&#10;  &amp;lt;/TaskPaneParameter&amp;gt;&#10;  &amp;lt;TaskPaneParameter&amp;gt;&#10;    &amp;lt;Key&amp;gt;@HasCompliance&amp;lt;/Key&amp;gt;&#10;    &amp;lt;Value&amp;gt;True&amp;lt;/Value&amp;gt;&#10;  &amp;lt;/TaskPaneParameter&amp;gt;&#10;  &amp;lt;TaskPaneParameter&amp;gt;&#10;    &amp;lt;Key&amp;gt;@HasDate&amp;lt;/Key&amp;gt;&#10;    &amp;lt;Value&amp;gt;True&amp;lt;/Value&amp;gt;&#10;  &amp;lt;/TaskPaneParameter&amp;gt;&#10;  &amp;lt;TaskPaneParameter&amp;gt;&#10;    &amp;lt;Key&amp;gt;@HasSubtitle&amp;lt;/Key&amp;gt;&#10;    &amp;lt;Value&amp;gt;False&amp;lt;/Value&amp;gt;&#10;  &amp;lt;/TaskPaneParameter&amp;gt;&#10;  &amp;lt;TaskPaneParameter&amp;gt;&#10;    &amp;lt;Key&amp;gt;@HasTitle&amp;lt;/Key&amp;gt;&#10;    &amp;lt;Value&amp;gt;False&amp;lt;/Value&amp;gt;&#10;  &amp;lt;/TaskPaneParameter&amp;gt;&#10;&amp;lt;/ArrayOfTaskPaneParameter&amp;gt;&lt;/ParameterXml&gt;&#10;&lt;/SavedInsertParameters&gt;"/>
  <p:tag name="PRESENTATION TOC HYPERLINK NUMBERS" val="Vrai"/>
  <p:tag name="PRESENTATION TOC INCLUDE SUBDIVIDERS" val="Vrai"/>
  <p:tag name="PRESENTATION TOC INCLUDE DIVIDERS" val="Vrai"/>
  <p:tag name="PRESENTATION TOC LEVEL SELECTED" val="4"/>
  <p:tag name="PRESENTATION TOC INCLUDE SLIDES" val="Faux"/>
  <p:tag name="PRESENTATION TOC SHOW NUMBERS" val="Vrai"/>
  <p:tag name="PRESENTATION TOC TITLE" val="Contents"/>
</p:tagLst>
</file>

<file path=ppt/tags/tag10.xml><?xml version="1.0" encoding="utf-8"?>
<p:tagLst xmlns:a="http://schemas.openxmlformats.org/drawingml/2006/main" xmlns:r="http://schemas.openxmlformats.org/officeDocument/2006/relationships" xmlns:p="http://schemas.openxmlformats.org/presentationml/2006/main">
  <p:tag name="MS_PLACEHOLDERID" val="PlaceholderID44446.6841203704057951"/>
  <p:tag name="BEDROCK_STYLE" val="FP_STATUS"/>
</p:tagLst>
</file>

<file path=ppt/tags/tag100.xml><?xml version="1.0" encoding="utf-8"?>
<p:tagLst xmlns:a="http://schemas.openxmlformats.org/drawingml/2006/main" xmlns:r="http://schemas.openxmlformats.org/officeDocument/2006/relationships" xmlns:p="http://schemas.openxmlformats.org/presentationml/2006/main">
  <p:tag name="MS_PLACEHOLDERID" val="PlaceholderID44398.4530092593009797"/>
  <p:tag name="STYLEXMLFILE" val="Profile Biography Styles"/>
</p:tagLst>
</file>

<file path=ppt/tags/tag101.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9398148010636"/>
</p:tagLst>
</file>

<file path=ppt/tags/tag102.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103.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104.xml><?xml version="1.0" encoding="utf-8"?>
<p:tagLst xmlns:a="http://schemas.openxmlformats.org/drawingml/2006/main" xmlns:r="http://schemas.openxmlformats.org/officeDocument/2006/relationships" xmlns:p="http://schemas.openxmlformats.org/presentationml/2006/main">
  <p:tag name="STYLEXMLFILE" val="Profile Biography Main Styles"/>
  <p:tag name="MS_PLACEHOLDERID" val="PlaceholderID44398.4569861111008071"/>
</p:tagLst>
</file>

<file path=ppt/tags/tag105.xml><?xml version="1.0" encoding="utf-8"?>
<p:tagLst xmlns:a="http://schemas.openxmlformats.org/drawingml/2006/main" xmlns:r="http://schemas.openxmlformats.org/officeDocument/2006/relationships" xmlns:p="http://schemas.openxmlformats.org/presentationml/2006/main">
  <p:tag name="MS_PLACEHOLDERID" val="PlaceholderID44398.4529861111008071"/>
  <p:tag name="STYLEXMLFILE" val="Profile Biography Main Styles"/>
</p:tagLst>
</file>

<file path=ppt/tags/tag106.xml><?xml version="1.0" encoding="utf-8"?>
<p:tagLst xmlns:a="http://schemas.openxmlformats.org/drawingml/2006/main" xmlns:r="http://schemas.openxmlformats.org/officeDocument/2006/relationships" xmlns:p="http://schemas.openxmlformats.org/presentationml/2006/main">
  <p:tag name="MS_PLACEHOLDERID" val="PlaceholderID44398.4530324074056104"/>
</p:tagLst>
</file>

<file path=ppt/tags/tag107.xml><?xml version="1.0" encoding="utf-8"?>
<p:tagLst xmlns:a="http://schemas.openxmlformats.org/drawingml/2006/main" xmlns:r="http://schemas.openxmlformats.org/officeDocument/2006/relationships" xmlns:p="http://schemas.openxmlformats.org/presentationml/2006/main">
  <p:tag name="MS_PLACEHOLDERID" val="PlaceholderID44398.4530324074069448"/>
</p:tagLst>
</file>

<file path=ppt/tags/tag108.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1 cm"/>
  <p:tag name="GUTTERROW" val="0.5 cm"/>
  <p:tag name="GUIDESAPPLIEDTO" val="2"/>
  <p:tag name="MS_PLACEHOLDERID" val="PlaceholderID44398.4530324074091371"/>
</p:tagLst>
</file>

<file path=ppt/tags/tag109.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11.xml><?xml version="1.0" encoding="utf-8"?>
<p:tagLst xmlns:a="http://schemas.openxmlformats.org/drawingml/2006/main" xmlns:r="http://schemas.openxmlformats.org/officeDocument/2006/relationships" xmlns:p="http://schemas.openxmlformats.org/presentationml/2006/main">
  <p:tag name="MS_PLACEHOLDERID" val="PlaceholderID44531.6393865741070554"/>
  <p:tag name="BEDROCK_STYLE" val="FP_TITLE"/>
</p:tagLst>
</file>

<file path=ppt/tags/tag110.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111.xml><?xml version="1.0" encoding="utf-8"?>
<p:tagLst xmlns:a="http://schemas.openxmlformats.org/drawingml/2006/main" xmlns:r="http://schemas.openxmlformats.org/officeDocument/2006/relationships" xmlns:p="http://schemas.openxmlformats.org/presentationml/2006/main">
  <p:tag name="MS_PLACEHOLDERID" val="PlaceholderID44398.4530671296043026"/>
</p:tagLst>
</file>

<file path=ppt/tags/tag112.xml><?xml version="1.0" encoding="utf-8"?>
<p:tagLst xmlns:a="http://schemas.openxmlformats.org/drawingml/2006/main" xmlns:r="http://schemas.openxmlformats.org/officeDocument/2006/relationships" xmlns:p="http://schemas.openxmlformats.org/presentationml/2006/main">
  <p:tag name="MS_PLACEHOLDERID" val="PlaceholderID44398.4530671296067794"/>
</p:tagLst>
</file>

<file path=ppt/tags/tag113.xml><?xml version="1.0" encoding="utf-8"?>
<p:tagLst xmlns:a="http://schemas.openxmlformats.org/drawingml/2006/main" xmlns:r="http://schemas.openxmlformats.org/officeDocument/2006/relationships" xmlns:p="http://schemas.openxmlformats.org/presentationml/2006/main">
  <p:tag name="MS_PLACEHOLDERID" val="PlaceholderID44398.4530671296050245"/>
</p:tagLst>
</file>

<file path=ppt/tags/tag114.xml><?xml version="1.0" encoding="utf-8"?>
<p:tagLst xmlns:a="http://schemas.openxmlformats.org/drawingml/2006/main" xmlns:r="http://schemas.openxmlformats.org/officeDocument/2006/relationships" xmlns:p="http://schemas.openxmlformats.org/presentationml/2006/main">
  <p:tag name="MS_PLACEHOLDERID" val="PlaceholderID44398.4530671296051373"/>
</p:tagLst>
</file>

<file path=ppt/tags/tag115.xml><?xml version="1.0" encoding="utf-8"?>
<p:tagLst xmlns:a="http://schemas.openxmlformats.org/drawingml/2006/main" xmlns:r="http://schemas.openxmlformats.org/officeDocument/2006/relationships" xmlns:p="http://schemas.openxmlformats.org/presentationml/2006/main">
  <p:tag name="MS_PLACEHOLDERID" val="PlaceholderID44398.4530671296046298"/>
</p:tagLst>
</file>

<file path=ppt/tags/tag116.xml><?xml version="1.0" encoding="utf-8"?>
<p:tagLst xmlns:a="http://schemas.openxmlformats.org/drawingml/2006/main" xmlns:r="http://schemas.openxmlformats.org/officeDocument/2006/relationships" xmlns:p="http://schemas.openxmlformats.org/presentationml/2006/main">
  <p:tag name="MS_PLACEHOLDERID" val="PlaceholderID44398.4530671296040483"/>
</p:tagLst>
</file>

<file path=ppt/tags/tag117.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 name="MS_PLACEHOLDERID" val="PlaceholderID44398.4530671296026973"/>
</p:tagLst>
</file>

<file path=ppt/tags/tag118.xml><?xml version="1.0" encoding="utf-8"?>
<p:tagLst xmlns:a="http://schemas.openxmlformats.org/drawingml/2006/main" xmlns:r="http://schemas.openxmlformats.org/officeDocument/2006/relationships" xmlns:p="http://schemas.openxmlformats.org/presentationml/2006/main">
  <p:tag name="BEDROCK_STYLE" val="FP_Disclaimer"/>
  <p:tag name="MS_PLACEHOLDERID" val="PlaceholderID44446.6830092593053348"/>
</p:tagLst>
</file>

<file path=ppt/tags/tag119.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12.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531.6447222222057951"/>
  <p:tag name="BEDROCK_STYLE" val="FP_SUBTITLE"/>
</p:tagLst>
</file>

<file path=ppt/tags/tag120.xml><?xml version="1.0" encoding="utf-8"?>
<p:tagLst xmlns:a="http://schemas.openxmlformats.org/drawingml/2006/main" xmlns:r="http://schemas.openxmlformats.org/officeDocument/2006/relationships" xmlns:p="http://schemas.openxmlformats.org/presentationml/2006/main">
  <p:tag name="MS_PLACEHOLDERID" val="PlaceholderID44398.4528935185076711"/>
</p:tagLst>
</file>

<file path=ppt/tags/tag121.xml><?xml version="1.0" encoding="utf-8"?>
<p:tagLst xmlns:a="http://schemas.openxmlformats.org/drawingml/2006/main" xmlns:r="http://schemas.openxmlformats.org/officeDocument/2006/relationships" xmlns:p="http://schemas.openxmlformats.org/presentationml/2006/main">
  <p:tag name="MS_PLACEHOLDERID" val="PlaceholderID44398.4528935185005350"/>
</p:tagLst>
</file>

<file path=ppt/tags/tag122.xml><?xml version="1.0" encoding="utf-8"?>
<p:tagLst xmlns:a="http://schemas.openxmlformats.org/drawingml/2006/main" xmlns:r="http://schemas.openxmlformats.org/officeDocument/2006/relationships" xmlns:p="http://schemas.openxmlformats.org/presentationml/2006/main">
  <p:tag name="MS_PLACEHOLDERID" val="PlaceholderID44398.4528935185046870"/>
</p:tagLst>
</file>

<file path=ppt/tags/tag123.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8935185029816"/>
</p:tagLst>
</file>

<file path=ppt/tags/tag124.xml><?xml version="1.0" encoding="utf-8"?>
<p:tagLst xmlns:a="http://schemas.openxmlformats.org/drawingml/2006/main" xmlns:r="http://schemas.openxmlformats.org/officeDocument/2006/relationships" xmlns:p="http://schemas.openxmlformats.org/presentationml/2006/main">
  <p:tag name="MS_PLACEHOLDERID" val="PlaceholderID44398.4528935185062269"/>
  <p:tag name="GUIDECOLS" val="5"/>
  <p:tag name="GUIDEROWS" val="1"/>
  <p:tag name="GUTTERCOL" val="1 cm"/>
  <p:tag name="GUTTERROW" val="0.5 cm"/>
  <p:tag name="GUIDESAPPLIEDTO" val="2"/>
</p:tagLst>
</file>

<file path=ppt/tags/tag125.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8935185064782"/>
</p:tagLst>
</file>

<file path=ppt/tags/tag126.xml><?xml version="1.0" encoding="utf-8"?>
<p:tagLst xmlns:a="http://schemas.openxmlformats.org/drawingml/2006/main" xmlns:r="http://schemas.openxmlformats.org/officeDocument/2006/relationships" xmlns:p="http://schemas.openxmlformats.org/presentationml/2006/main">
  <p:tag name="MS_PLACEHOLDERID" val="PlaceholderID44398.4528356481070903"/>
</p:tagLst>
</file>

<file path=ppt/tags/tag127.xml><?xml version="1.0" encoding="utf-8"?>
<p:tagLst xmlns:a="http://schemas.openxmlformats.org/drawingml/2006/main" xmlns:r="http://schemas.openxmlformats.org/officeDocument/2006/relationships" xmlns:p="http://schemas.openxmlformats.org/presentationml/2006/main">
  <p:tag name="SLIDELAYOUTNAME" val="Cover Layout"/>
  <p:tag name="SLIDEAUTOMATIONTYPE" val="Cover"/>
  <p:tag name="AUTOMATIONTAG" val="Cover Layout"/>
  <p:tag name="SLIDETOCOUTLINELEVEL" val="0"/>
  <p:tag name="SLIDEPROJECTVERSION" val="10.0.19"/>
  <p:tag name="SLIDEISINMEDIASTERLINGPROJECT" val="Vrai"/>
</p:tagLst>
</file>

<file path=ppt/tags/tag128.xml><?xml version="1.0" encoding="utf-8"?>
<p:tagLst xmlns:a="http://schemas.openxmlformats.org/drawingml/2006/main" xmlns:r="http://schemas.openxmlformats.org/officeDocument/2006/relationships" xmlns:p="http://schemas.openxmlformats.org/presentationml/2006/main">
  <p:tag name="MS_PLACEHOLDERID" val="PlaceholderID44398.4528356481001401"/>
</p:tagLst>
</file>

<file path=ppt/tags/tag129.xml><?xml version="1.0" encoding="utf-8"?>
<p:tagLst xmlns:a="http://schemas.openxmlformats.org/drawingml/2006/main" xmlns:r="http://schemas.openxmlformats.org/officeDocument/2006/relationships" xmlns:p="http://schemas.openxmlformats.org/presentationml/2006/main">
  <p:tag name="MS_PLACEHOLDERID" val="PlaceholderID44508.6061689815070554"/>
</p:tagLst>
</file>

<file path=ppt/tags/tag13.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130.xml><?xml version="1.0" encoding="utf-8"?>
<p:tagLst xmlns:a="http://schemas.openxmlformats.org/drawingml/2006/main" xmlns:r="http://schemas.openxmlformats.org/officeDocument/2006/relationships" xmlns:p="http://schemas.openxmlformats.org/presentationml/2006/main">
  <p:tag name="MS_PLACEHOLDERID" val="PlaceholderID44531.6393865741070554"/>
  <p:tag name="BEDROCK_STYLE" val="FP_TITLE"/>
</p:tagLst>
</file>

<file path=ppt/tags/tag131.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531.6447222222057951"/>
  <p:tag name="BEDROCK_STYLE" val="FP_SUBTITLE"/>
</p:tagLst>
</file>

<file path=ppt/tags/tag132.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531.6447222222057951"/>
  <p:tag name="BEDROCK_STYLE" val="FP_DATE"/>
</p:tagLst>
</file>

<file path=ppt/tags/tag133.xml><?xml version="1.0" encoding="utf-8"?>
<p:tagLst xmlns:a="http://schemas.openxmlformats.org/drawingml/2006/main" xmlns:r="http://schemas.openxmlformats.org/officeDocument/2006/relationships" xmlns:p="http://schemas.openxmlformats.org/presentationml/2006/main">
  <p:tag name="SLIDELAYOUTNAME" val="Table of Contents"/>
  <p:tag name="SLIDEAUTOMATIONTYPE" val="Table of Contents"/>
  <p:tag name="AUTOMATIONTAG" val="Table of Contents"/>
  <p:tag name="SLIDETOCOUTLINELEVEL" val="0"/>
  <p:tag name="SLIDEPROJECTVERSION" val="10.0.19"/>
  <p:tag name="SLIDEISINMEDIASTERLINGPROJECT" val="Vrai"/>
  <p:tag name="SLIDEUNIQUEID" val="Slide45209.4997685185052486"/>
  <p:tag name="SLIDETITLE" val="Contents"/>
</p:tagLst>
</file>

<file path=ppt/tags/tag134.xml><?xml version="1.0" encoding="utf-8"?>
<p:tagLst xmlns:a="http://schemas.openxmlformats.org/drawingml/2006/main" xmlns:r="http://schemas.openxmlformats.org/officeDocument/2006/relationships" xmlns:p="http://schemas.openxmlformats.org/presentationml/2006/main">
  <p:tag name="MS_PLACEHOLDERID" val="PlaceholderID44398.4528587963041403"/>
</p:tagLst>
</file>

<file path=ppt/tags/tag135.xml><?xml version="1.0" encoding="utf-8"?>
<p:tagLst xmlns:a="http://schemas.openxmlformats.org/drawingml/2006/main" xmlns:r="http://schemas.openxmlformats.org/officeDocument/2006/relationships" xmlns:p="http://schemas.openxmlformats.org/presentationml/2006/main">
  <p:tag name="STYLEXMLFILE" val="Table of Contents Styles"/>
  <p:tag name="PLACEHOLDERAUTOMATIONTAG" val="TableOfContentsText"/>
  <p:tag name="MS_PLACEHOLDERID" val="PlaceholderID44398.4528587963086261"/>
</p:tagLst>
</file>

<file path=ppt/tags/tag136.xml><?xml version="1.0" encoding="utf-8"?>
<p:tagLst xmlns:a="http://schemas.openxmlformats.org/drawingml/2006/main" xmlns:r="http://schemas.openxmlformats.org/officeDocument/2006/relationships" xmlns:p="http://schemas.openxmlformats.org/presentationml/2006/main">
  <p:tag name="MS_PLACEHOLDERID" val="PlaceholderID44398.4528587963079048"/>
</p:tagLst>
</file>

<file path=ppt/tags/tag137.xml><?xml version="1.0" encoding="utf-8"?>
<p:tagLst xmlns:a="http://schemas.openxmlformats.org/drawingml/2006/main" xmlns:r="http://schemas.openxmlformats.org/officeDocument/2006/relationships" xmlns:p="http://schemas.openxmlformats.org/presentationml/2006/main">
  <p:tag name="SLIDEAUTOMATIONTYPE" val="Standard"/>
  <p:tag name="SLIDEUNIQUEID" val="Slide44999.8991087963070554"/>
  <p:tag name="SLIDELAYOUTNAME" val="One Content"/>
  <p:tag name="AUTOMATIONTAG" val="One Content"/>
  <p:tag name="SLIDETOCOUTLINELEVEL" val="3"/>
  <p:tag name="SLIDEPROJECTVERSION" val="10.0.19"/>
  <p:tag name="SLIDEISINMEDIASTERLINGPROJECT" val="Vrai"/>
</p:tagLst>
</file>

<file path=ppt/tags/tag138.xml><?xml version="1.0" encoding="utf-8"?>
<p:tagLst xmlns:a="http://schemas.openxmlformats.org/drawingml/2006/main" xmlns:r="http://schemas.openxmlformats.org/officeDocument/2006/relationships" xmlns:p="http://schemas.openxmlformats.org/presentationml/2006/main">
  <p:tag name="MS_PLACEHOLDERID" val="PlaceholderID44398.4528935185076711"/>
</p:tagLst>
</file>

<file path=ppt/tags/tag139.xml><?xml version="1.0" encoding="utf-8"?>
<p:tagLst xmlns:a="http://schemas.openxmlformats.org/drawingml/2006/main" xmlns:r="http://schemas.openxmlformats.org/officeDocument/2006/relationships" xmlns:p="http://schemas.openxmlformats.org/presentationml/2006/main">
  <p:tag name="MS_PLACEHOLDERID" val="PlaceholderID44398.4528935185046870"/>
</p:tagLst>
</file>

<file path=ppt/tags/tag14.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531.6447222222057951"/>
  <p:tag name="BEDROCK_STYLE" val="FP_DATE"/>
</p:tagLst>
</file>

<file path=ppt/tags/tag140.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8935185029816"/>
</p:tagLst>
</file>

<file path=ppt/tags/tag141.xml><?xml version="1.0" encoding="utf-8"?>
<p:tagLst xmlns:a="http://schemas.openxmlformats.org/drawingml/2006/main" xmlns:r="http://schemas.openxmlformats.org/officeDocument/2006/relationships" xmlns:p="http://schemas.openxmlformats.org/presentationml/2006/main">
  <p:tag name="MS_PLACEHOLDERID" val="PlaceholderID44398.4528935185076711"/>
</p:tagLst>
</file>

<file path=ppt/tags/tag142.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8935185064782"/>
</p:tagLst>
</file>

<file path=ppt/tags/tag15.xml><?xml version="1.0" encoding="utf-8"?>
<p:tagLst xmlns:a="http://schemas.openxmlformats.org/drawingml/2006/main" xmlns:r="http://schemas.openxmlformats.org/officeDocument/2006/relationships" xmlns:p="http://schemas.openxmlformats.org/presentationml/2006/main">
  <p:tag name="MS_PLACEHOLDERID" val="PlaceholderID44398.4528587963041403"/>
</p:tagLst>
</file>

<file path=ppt/tags/tag16.xml><?xml version="1.0" encoding="utf-8"?>
<p:tagLst xmlns:a="http://schemas.openxmlformats.org/drawingml/2006/main" xmlns:r="http://schemas.openxmlformats.org/officeDocument/2006/relationships" xmlns:p="http://schemas.openxmlformats.org/presentationml/2006/main">
  <p:tag name="STYLEXMLFILE" val="Table of Contents Styles"/>
  <p:tag name="PLACEHOLDERAUTOMATIONTAG" val="TableOfContentsText"/>
  <p:tag name="MS_PLACEHOLDERID" val="PlaceholderID44398.4528587963086261"/>
</p:tagLst>
</file>

<file path=ppt/tags/tag17.xml><?xml version="1.0" encoding="utf-8"?>
<p:tagLst xmlns:a="http://schemas.openxmlformats.org/drawingml/2006/main" xmlns:r="http://schemas.openxmlformats.org/officeDocument/2006/relationships" xmlns:p="http://schemas.openxmlformats.org/presentationml/2006/main">
  <p:tag name="MS_PLACEHOLDERID" val="PlaceholderID44398.4528587963079048"/>
</p:tagLst>
</file>

<file path=ppt/tags/tag18.xml><?xml version="1.0" encoding="utf-8"?>
<p:tagLst xmlns:a="http://schemas.openxmlformats.org/drawingml/2006/main" xmlns:r="http://schemas.openxmlformats.org/officeDocument/2006/relationships" xmlns:p="http://schemas.openxmlformats.org/presentationml/2006/main">
  <p:tag name="MS_PLACEHOLDERID" val="PlaceholderID44398.4528587963096195"/>
  <p:tag name="GUIDECOLS" val="4"/>
  <p:tag name="GUIDEROWS" val="1"/>
  <p:tag name="GUTTERCOL" val="1 cm"/>
  <p:tag name="GUTTERROW" val="0.5 cm"/>
  <p:tag name="GUIDESAPPLIEDTO" val="2"/>
</p:tagLst>
</file>

<file path=ppt/tags/tag19.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2.xml><?xml version="1.0" encoding="utf-8"?>
<p:tagLst xmlns:a="http://schemas.openxmlformats.org/drawingml/2006/main" xmlns:r="http://schemas.openxmlformats.org/officeDocument/2006/relationships" xmlns:p="http://schemas.openxmlformats.org/presentationml/2006/main">
  <p:tag name="GUIDESTITLESHAPE" val="True"/>
</p:tagLst>
</file>

<file path=ppt/tags/tag20.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21.xml><?xml version="1.0" encoding="utf-8"?>
<p:tagLst xmlns:a="http://schemas.openxmlformats.org/drawingml/2006/main" xmlns:r="http://schemas.openxmlformats.org/officeDocument/2006/relationships" xmlns:p="http://schemas.openxmlformats.org/presentationml/2006/main">
  <p:tag name="STYLEXMLFILE" val="Divider Styles"/>
  <p:tag name="MS_PLACEHOLDERID" val="PlaceholderID44398.4528703704087144"/>
</p:tagLst>
</file>

<file path=ppt/tags/tag22.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8703704005623"/>
</p:tagLst>
</file>

<file path=ppt/tags/tag23.xml><?xml version="1.0" encoding="utf-8"?>
<p:tagLst xmlns:a="http://schemas.openxmlformats.org/drawingml/2006/main" xmlns:r="http://schemas.openxmlformats.org/officeDocument/2006/relationships" xmlns:p="http://schemas.openxmlformats.org/presentationml/2006/main">
  <p:tag name="MS_PLACEHOLDERID" val="PlaceholderID44398.4528703704094955"/>
</p:tagLst>
</file>

<file path=ppt/tags/tag24.xml><?xml version="1.0" encoding="utf-8"?>
<p:tagLst xmlns:a="http://schemas.openxmlformats.org/drawingml/2006/main" xmlns:r="http://schemas.openxmlformats.org/officeDocument/2006/relationships" xmlns:p="http://schemas.openxmlformats.org/presentationml/2006/main">
  <p:tag name="MS_PLACEHOLDERID" val="PlaceholderID44398.4528703704036401"/>
  <p:tag name="STYLEXMLFILE" val="Divider Number Styles"/>
</p:tagLst>
</file>

<file path=ppt/tags/tag25.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1 cm"/>
  <p:tag name="GUTTERROW" val="0.5 cm"/>
  <p:tag name="GUIDESAPPLIEDTO" val="2"/>
  <p:tag name="MASTERTOPMARGIN" val="130.3937"/>
  <p:tag name="MASTERLEFTMARGIN" val="76.5354"/>
  <p:tag name="MASTERRIGHTMARGIN" val="28.3465"/>
  <p:tag name="MASTERBOTTOMMARGIN" val="85.0394"/>
  <p:tag name="MS_PLACEHOLDERID" val="PlaceholderID44398.4528703704052486"/>
</p:tagLst>
</file>

<file path=ppt/tags/tag26.xml><?xml version="1.0" encoding="utf-8"?>
<p:tagLst xmlns:a="http://schemas.openxmlformats.org/drawingml/2006/main" xmlns:r="http://schemas.openxmlformats.org/officeDocument/2006/relationships" xmlns:p="http://schemas.openxmlformats.org/presentationml/2006/main">
  <p:tag name="STYLEXMLFILE" val="Divider Styles"/>
  <p:tag name="MS_PLACEHOLDERID" val="PlaceholderID44398.4528703704087144"/>
</p:tagLst>
</file>

<file path=ppt/tags/tag27.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8703704005623"/>
</p:tagLst>
</file>

<file path=ppt/tags/tag28.xml><?xml version="1.0" encoding="utf-8"?>
<p:tagLst xmlns:a="http://schemas.openxmlformats.org/drawingml/2006/main" xmlns:r="http://schemas.openxmlformats.org/officeDocument/2006/relationships" xmlns:p="http://schemas.openxmlformats.org/presentationml/2006/main">
  <p:tag name="MS_PLACEHOLDERID" val="PlaceholderID44398.4528703704094955"/>
</p:tagLst>
</file>

<file path=ppt/tags/tag29.xml><?xml version="1.0" encoding="utf-8"?>
<p:tagLst xmlns:a="http://schemas.openxmlformats.org/drawingml/2006/main" xmlns:r="http://schemas.openxmlformats.org/officeDocument/2006/relationships" xmlns:p="http://schemas.openxmlformats.org/presentationml/2006/main">
  <p:tag name="MS_PLACEHOLDERID" val="PlaceholderID44398.4528703704036401"/>
  <p:tag name="STYLEXMLFILE" val="Divider Number Styles"/>
</p:tagLst>
</file>

<file path=ppt/tags/tag3.xml><?xml version="1.0" encoding="utf-8"?>
<p:tagLst xmlns:a="http://schemas.openxmlformats.org/drawingml/2006/main" xmlns:r="http://schemas.openxmlformats.org/officeDocument/2006/relationships" xmlns:p="http://schemas.openxmlformats.org/presentationml/2006/main">
  <p:tag name="GUIDESMEASURMENT" val="True"/>
</p:tagLst>
</file>

<file path=ppt/tags/tag30.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1 cm"/>
  <p:tag name="GUTTERROW" val="0.5 cm"/>
  <p:tag name="GUIDESAPPLIEDTO" val="2"/>
  <p:tag name="MASTERTOPMARGIN" val="130.3937"/>
  <p:tag name="MASTERLEFTMARGIN" val="76.5354"/>
  <p:tag name="MASTERRIGHTMARGIN" val="28.3465"/>
  <p:tag name="MASTERBOTTOMMARGIN" val="85.0394"/>
  <p:tag name="MS_PLACEHOLDERID" val="PlaceholderID44398.4528703704052486"/>
</p:tagLst>
</file>

<file path=ppt/tags/tag31.xml><?xml version="1.0" encoding="utf-8"?>
<p:tagLst xmlns:a="http://schemas.openxmlformats.org/drawingml/2006/main" xmlns:r="http://schemas.openxmlformats.org/officeDocument/2006/relationships" xmlns:p="http://schemas.openxmlformats.org/presentationml/2006/main">
  <p:tag name="MS_PLACEHOLDERID" val="PlaceholderID44398.4528935185076711"/>
</p:tagLst>
</file>

<file path=ppt/tags/tag32.xml><?xml version="1.0" encoding="utf-8"?>
<p:tagLst xmlns:a="http://schemas.openxmlformats.org/drawingml/2006/main" xmlns:r="http://schemas.openxmlformats.org/officeDocument/2006/relationships" xmlns:p="http://schemas.openxmlformats.org/presentationml/2006/main">
  <p:tag name="MS_PLACEHOLDERID" val="PlaceholderID44398.4528935185005350"/>
</p:tagLst>
</file>

<file path=ppt/tags/tag33.xml><?xml version="1.0" encoding="utf-8"?>
<p:tagLst xmlns:a="http://schemas.openxmlformats.org/drawingml/2006/main" xmlns:r="http://schemas.openxmlformats.org/officeDocument/2006/relationships" xmlns:p="http://schemas.openxmlformats.org/presentationml/2006/main">
  <p:tag name="MS_PLACEHOLDERID" val="PlaceholderID44398.4528935185059245"/>
</p:tagLst>
</file>

<file path=ppt/tags/tag34.xml><?xml version="1.0" encoding="utf-8"?>
<p:tagLst xmlns:a="http://schemas.openxmlformats.org/drawingml/2006/main" xmlns:r="http://schemas.openxmlformats.org/officeDocument/2006/relationships" xmlns:p="http://schemas.openxmlformats.org/presentationml/2006/main">
  <p:tag name="MS_PLACEHOLDERID" val="PlaceholderID44398.4528935185046870"/>
</p:tagLst>
</file>

<file path=ppt/tags/tag35.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8935185029816"/>
</p:tagLst>
</file>

<file path=ppt/tags/tag36.xml><?xml version="1.0" encoding="utf-8"?>
<p:tagLst xmlns:a="http://schemas.openxmlformats.org/drawingml/2006/main" xmlns:r="http://schemas.openxmlformats.org/officeDocument/2006/relationships" xmlns:p="http://schemas.openxmlformats.org/presentationml/2006/main">
  <p:tag name="MS_PLACEHOLDERID" val="PlaceholderID44398.4528935185062269"/>
  <p:tag name="GUIDECOLS" val="5"/>
  <p:tag name="GUIDEROWS" val="1"/>
  <p:tag name="GUTTERCOL" val="1 cm"/>
  <p:tag name="GUTTERROW" val="0.5 cm"/>
  <p:tag name="GUIDESAPPLIEDTO" val="2"/>
</p:tagLst>
</file>

<file path=ppt/tags/tag37.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8935185064782"/>
</p:tagLst>
</file>

<file path=ppt/tags/tag38.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39.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Lst>
</file>

<file path=ppt/tags/tag40.xml><?xml version="1.0" encoding="utf-8"?>
<p:tagLst xmlns:a="http://schemas.openxmlformats.org/drawingml/2006/main" xmlns:r="http://schemas.openxmlformats.org/officeDocument/2006/relationships" xmlns:p="http://schemas.openxmlformats.org/presentationml/2006/main">
  <p:tag name="MS_PLACEHOLDERID" val="PlaceholderID44398.4529050926026379"/>
</p:tagLst>
</file>

<file path=ppt/tags/tag41.xml><?xml version="1.0" encoding="utf-8"?>
<p:tagLst xmlns:a="http://schemas.openxmlformats.org/drawingml/2006/main" xmlns:r="http://schemas.openxmlformats.org/officeDocument/2006/relationships" xmlns:p="http://schemas.openxmlformats.org/presentationml/2006/main">
  <p:tag name="MS_PLACEHOLDERID" val="PlaceholderID44398.4529050926027934"/>
</p:tagLst>
</file>

<file path=ppt/tags/tag42.xml><?xml version="1.0" encoding="utf-8"?>
<p:tagLst xmlns:a="http://schemas.openxmlformats.org/drawingml/2006/main" xmlns:r="http://schemas.openxmlformats.org/officeDocument/2006/relationships" xmlns:p="http://schemas.openxmlformats.org/presentationml/2006/main">
  <p:tag name="MS_PLACEHOLDERID" val="PlaceholderID44398.4529050926082980"/>
</p:tagLst>
</file>

<file path=ppt/tags/tag43.xml><?xml version="1.0" encoding="utf-8"?>
<p:tagLst xmlns:a="http://schemas.openxmlformats.org/drawingml/2006/main" xmlns:r="http://schemas.openxmlformats.org/officeDocument/2006/relationships" xmlns:p="http://schemas.openxmlformats.org/presentationml/2006/main">
  <p:tag name="MS_PLACEHOLDERID" val="PlaceholderID44398.4529050926082460"/>
</p:tagLst>
</file>

<file path=ppt/tags/tag44.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1 cm"/>
  <p:tag name="GUTTERROW" val="0.5 cm"/>
  <p:tag name="GUIDESAPPLIEDTO" val="2"/>
  <p:tag name="MS_PLACEHOLDERID" val="PlaceholderID44398.4529050926058916"/>
</p:tagLst>
</file>

<file path=ppt/tags/tag45.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9050926098609"/>
</p:tagLst>
</file>

<file path=ppt/tags/tag46.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050926091096"/>
</p:tagLst>
</file>

<file path=ppt/tags/tag47.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050926022686"/>
</p:tagLst>
</file>

<file path=ppt/tags/tag48.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49.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5.xml><?xml version="1.0" encoding="utf-8"?>
<p:tagLst xmlns:a="http://schemas.openxmlformats.org/drawingml/2006/main" xmlns:r="http://schemas.openxmlformats.org/officeDocument/2006/relationships" xmlns:p="http://schemas.openxmlformats.org/presentationml/2006/main">
  <p:tag name="MS_PLACEHOLDERID" val="PlaceholderID44398.4528356481057951"/>
</p:tagLst>
</file>

<file path=ppt/tags/tag50.xml><?xml version="1.0" encoding="utf-8"?>
<p:tagLst xmlns:a="http://schemas.openxmlformats.org/drawingml/2006/main" xmlns:r="http://schemas.openxmlformats.org/officeDocument/2006/relationships" xmlns:p="http://schemas.openxmlformats.org/presentationml/2006/main">
  <p:tag name="MS_PLACEHOLDERID" val="PlaceholderID44398.4529398148069511"/>
</p:tagLst>
</file>

<file path=ppt/tags/tag51.xml><?xml version="1.0" encoding="utf-8"?>
<p:tagLst xmlns:a="http://schemas.openxmlformats.org/drawingml/2006/main" xmlns:r="http://schemas.openxmlformats.org/officeDocument/2006/relationships" xmlns:p="http://schemas.openxmlformats.org/presentationml/2006/main">
  <p:tag name="MS_PLACEHOLDERID" val="PlaceholderID44398.4529398148098000"/>
</p:tagLst>
</file>

<file path=ppt/tags/tag52.xml><?xml version="1.0" encoding="utf-8"?>
<p:tagLst xmlns:a="http://schemas.openxmlformats.org/drawingml/2006/main" xmlns:r="http://schemas.openxmlformats.org/officeDocument/2006/relationships" xmlns:p="http://schemas.openxmlformats.org/presentationml/2006/main">
  <p:tag name="MS_PLACEHOLDERID" val="PlaceholderID44398.4529398148024393"/>
</p:tagLst>
</file>

<file path=ppt/tags/tag53.xml><?xml version="1.0" encoding="utf-8"?>
<p:tagLst xmlns:a="http://schemas.openxmlformats.org/drawingml/2006/main" xmlns:r="http://schemas.openxmlformats.org/officeDocument/2006/relationships" xmlns:p="http://schemas.openxmlformats.org/presentationml/2006/main">
  <p:tag name="MS_PLACEHOLDERID" val="PlaceholderID44398.4529398148053387"/>
</p:tagLst>
</file>

<file path=ppt/tags/tag54.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9398148010636"/>
</p:tagLst>
</file>

<file path=ppt/tags/tag55.xml><?xml version="1.0" encoding="utf-8"?>
<p:tagLst xmlns:a="http://schemas.openxmlformats.org/drawingml/2006/main" xmlns:r="http://schemas.openxmlformats.org/officeDocument/2006/relationships" xmlns:p="http://schemas.openxmlformats.org/presentationml/2006/main">
  <p:tag name="MASTERTOPMARGIN" val="130.3937"/>
  <p:tag name="MASTERLEFTMARGIN" val="76.5354"/>
  <p:tag name="MASTERRIGHTMARGIN" val="28.3465"/>
  <p:tag name="MASTERBOTTOMMARGIN" val="85.0394"/>
  <p:tag name="CUSTMASTERTOPMARGIN" val="130.3937"/>
  <p:tag name="CUSTMASTERLEFTMARGIN" val="76.5354"/>
  <p:tag name="CUSTMASTERRIGHTMARGIN" val="28.3465"/>
  <p:tag name="CUSTMASTERBOTTOMMARGIN" val="85.0394"/>
  <p:tag name="GUIDECOLS" val="3"/>
  <p:tag name="GUIDEROWS" val="1"/>
  <p:tag name="GUTTERCOL" val="1 cm"/>
  <p:tag name="GUTTERROW" val="0.5 cm"/>
  <p:tag name="GUIDESAPPLIEDTO" val="2"/>
  <p:tag name="MS_PLACEHOLDERID" val="PlaceholderID44398.4529398148099941"/>
</p:tagLst>
</file>

<file path=ppt/tags/tag56.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398148067617"/>
</p:tagLst>
</file>

<file path=ppt/tags/tag57.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398148001570"/>
</p:tagLst>
</file>

<file path=ppt/tags/tag58.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398148057518"/>
</p:tagLst>
</file>

<file path=ppt/tags/tag59.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6.xml><?xml version="1.0" encoding="utf-8"?>
<p:tagLst xmlns:a="http://schemas.openxmlformats.org/drawingml/2006/main" xmlns:r="http://schemas.openxmlformats.org/officeDocument/2006/relationships" xmlns:p="http://schemas.openxmlformats.org/presentationml/2006/main">
  <p:tag name="MS_PLACEHOLDERID" val="PlaceholderID44398.4528356481028956"/>
</p:tagLst>
</file>

<file path=ppt/tags/tag60.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61.xml><?xml version="1.0" encoding="utf-8"?>
<p:tagLst xmlns:a="http://schemas.openxmlformats.org/drawingml/2006/main" xmlns:r="http://schemas.openxmlformats.org/officeDocument/2006/relationships" xmlns:p="http://schemas.openxmlformats.org/presentationml/2006/main">
  <p:tag name="MS_PLACEHOLDERID" val="PlaceholderID44398.4529513889010005"/>
</p:tagLst>
</file>

<file path=ppt/tags/tag62.xml><?xml version="1.0" encoding="utf-8"?>
<p:tagLst xmlns:a="http://schemas.openxmlformats.org/drawingml/2006/main" xmlns:r="http://schemas.openxmlformats.org/officeDocument/2006/relationships" xmlns:p="http://schemas.openxmlformats.org/presentationml/2006/main">
  <p:tag name="MS_PLACEHOLDERID" val="PlaceholderID44398.4529513889010302"/>
</p:tagLst>
</file>

<file path=ppt/tags/tag63.xml><?xml version="1.0" encoding="utf-8"?>
<p:tagLst xmlns:a="http://schemas.openxmlformats.org/drawingml/2006/main" xmlns:r="http://schemas.openxmlformats.org/officeDocument/2006/relationships" xmlns:p="http://schemas.openxmlformats.org/presentationml/2006/main">
  <p:tag name="MS_PLACEHOLDERID" val="PlaceholderID44398.4529513889079888"/>
</p:tagLst>
</file>

<file path=ppt/tags/tag64.xml><?xml version="1.0" encoding="utf-8"?>
<p:tagLst xmlns:a="http://schemas.openxmlformats.org/drawingml/2006/main" xmlns:r="http://schemas.openxmlformats.org/officeDocument/2006/relationships" xmlns:p="http://schemas.openxmlformats.org/presentationml/2006/main">
  <p:tag name="MS_PLACEHOLDERID" val="PlaceholderID44398.4529513889028448"/>
</p:tagLst>
</file>

<file path=ppt/tags/tag65.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1 cm"/>
  <p:tag name="GUTTERROW" val="0.5 cm"/>
  <p:tag name="GUIDESAPPLIEDTO" val="2"/>
  <p:tag name="MS_PLACEHOLDERID" val="PlaceholderID44398.4529513889004564"/>
</p:tagLst>
</file>

<file path=ppt/tags/tag66.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513889029577"/>
</p:tagLst>
</file>

<file path=ppt/tags/tag67.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513889038201"/>
</p:tagLst>
</file>

<file path=ppt/tags/tag68.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9513889030097"/>
</p:tagLst>
</file>

<file path=ppt/tags/tag69.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7.xml><?xml version="1.0" encoding="utf-8"?>
<p:tagLst xmlns:a="http://schemas.openxmlformats.org/drawingml/2006/main" xmlns:r="http://schemas.openxmlformats.org/officeDocument/2006/relationships" xmlns:p="http://schemas.openxmlformats.org/presentationml/2006/main">
  <p:tag name="MS_PLACEHOLDERID" val="PlaceholderID44398.4528356481001401"/>
</p:tagLst>
</file>

<file path=ppt/tags/tag70.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71.xml><?xml version="1.0" encoding="utf-8"?>
<p:tagLst xmlns:a="http://schemas.openxmlformats.org/drawingml/2006/main" xmlns:r="http://schemas.openxmlformats.org/officeDocument/2006/relationships" xmlns:p="http://schemas.openxmlformats.org/presentationml/2006/main">
  <p:tag name="MS_PLACEHOLDERID" val="PlaceholderID44398.452974537094857"/>
</p:tagLst>
</file>

<file path=ppt/tags/tag72.xml><?xml version="1.0" encoding="utf-8"?>
<p:tagLst xmlns:a="http://schemas.openxmlformats.org/drawingml/2006/main" xmlns:r="http://schemas.openxmlformats.org/officeDocument/2006/relationships" xmlns:p="http://schemas.openxmlformats.org/presentationml/2006/main">
  <p:tag name="MS_PLACEHOLDERID" val="PlaceholderID44398.452974537097982"/>
</p:tagLst>
</file>

<file path=ppt/tags/tag73.xml><?xml version="1.0" encoding="utf-8"?>
<p:tagLst xmlns:a="http://schemas.openxmlformats.org/drawingml/2006/main" xmlns:r="http://schemas.openxmlformats.org/officeDocument/2006/relationships" xmlns:p="http://schemas.openxmlformats.org/presentationml/2006/main">
  <p:tag name="MS_PLACEHOLDERID" val="PlaceholderID44398.452974537040137"/>
</p:tagLst>
</file>

<file path=ppt/tags/tag74.xml><?xml version="1.0" encoding="utf-8"?>
<p:tagLst xmlns:a="http://schemas.openxmlformats.org/drawingml/2006/main" xmlns:r="http://schemas.openxmlformats.org/officeDocument/2006/relationships" xmlns:p="http://schemas.openxmlformats.org/presentationml/2006/main">
  <p:tag name="MS_PLACEHOLDERID" val="PlaceholderID44398.452974537027827"/>
</p:tagLst>
</file>

<file path=ppt/tags/tag75.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1 cm"/>
  <p:tag name="GUTTERROW" val="0.5 cm"/>
  <p:tag name="GUIDESAPPLIEDTO" val="2"/>
  <p:tag name="MS_PLACEHOLDERID" val="PlaceholderID44398.452974537016044"/>
</p:tagLst>
</file>

<file path=ppt/tags/tag76.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74537016282"/>
</p:tagLst>
</file>

<file path=ppt/tags/tag77.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974537064658"/>
</p:tagLst>
</file>

<file path=ppt/tags/tag78.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974537041007"/>
</p:tagLst>
</file>

<file path=ppt/tags/tag79.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8.xml><?xml version="1.0" encoding="utf-8"?>
<p:tagLst xmlns:a="http://schemas.openxmlformats.org/drawingml/2006/main" xmlns:r="http://schemas.openxmlformats.org/officeDocument/2006/relationships" xmlns:p="http://schemas.openxmlformats.org/presentationml/2006/main">
  <p:tag name="MS_PLACEHOLDERID" val="PlaceholderID44398.4528356481070903"/>
</p:tagLst>
</file>

<file path=ppt/tags/tag80.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81.xml><?xml version="1.0" encoding="utf-8"?>
<p:tagLst xmlns:a="http://schemas.openxmlformats.org/drawingml/2006/main" xmlns:r="http://schemas.openxmlformats.org/officeDocument/2006/relationships" xmlns:p="http://schemas.openxmlformats.org/presentationml/2006/main">
  <p:tag name="MS_PLACEHOLDERID" val="PlaceholderID44398.4529861111041276"/>
</p:tagLst>
</file>

<file path=ppt/tags/tag82.xml><?xml version="1.0" encoding="utf-8"?>
<p:tagLst xmlns:a="http://schemas.openxmlformats.org/drawingml/2006/main" xmlns:r="http://schemas.openxmlformats.org/officeDocument/2006/relationships" xmlns:p="http://schemas.openxmlformats.org/presentationml/2006/main">
  <p:tag name="MS_PLACEHOLDERID" val="PlaceholderID44398.4529861111071273"/>
</p:tagLst>
</file>

<file path=ppt/tags/tag83.xml><?xml version="1.0" encoding="utf-8"?>
<p:tagLst xmlns:a="http://schemas.openxmlformats.org/drawingml/2006/main" xmlns:r="http://schemas.openxmlformats.org/officeDocument/2006/relationships" xmlns:p="http://schemas.openxmlformats.org/presentationml/2006/main">
  <p:tag name="MS_PLACEHOLDERID" val="PlaceholderID44398.4529861111032620"/>
</p:tagLst>
</file>

<file path=ppt/tags/tag84.xml><?xml version="1.0" encoding="utf-8"?>
<p:tagLst xmlns:a="http://schemas.openxmlformats.org/drawingml/2006/main" xmlns:r="http://schemas.openxmlformats.org/officeDocument/2006/relationships" xmlns:p="http://schemas.openxmlformats.org/presentationml/2006/main">
  <p:tag name="MS_PLACEHOLDERID" val="PlaceholderID44398.4529861111063317"/>
</p:tagLst>
</file>

<file path=ppt/tags/tag85.xml><?xml version="1.0" encoding="utf-8"?>
<p:tagLst xmlns:a="http://schemas.openxmlformats.org/drawingml/2006/main" xmlns:r="http://schemas.openxmlformats.org/officeDocument/2006/relationships" xmlns:p="http://schemas.openxmlformats.org/presentationml/2006/main">
  <p:tag name="MASTERTOPMARGIN" val="130.3937"/>
  <p:tag name="MASTERLEFTMARGIN" val="76.5354"/>
  <p:tag name="MASTERRIGHTMARGIN" val="28.3465"/>
  <p:tag name="MASTERBOTTOMMARGIN" val="85.0394"/>
  <p:tag name="CUSTMASTERTOPMARGIN" val="130.3937"/>
  <p:tag name="CUSTMASTERLEFTMARGIN" val="76.5354"/>
  <p:tag name="CUSTMASTERRIGHTMARGIN" val="28.3465"/>
  <p:tag name="CUSTMASTERBOTTOMMARGIN" val="85.0394"/>
  <p:tag name="GUIDECOLS" val="10"/>
  <p:tag name="GUIDEROWS" val="1"/>
  <p:tag name="GUTTERCOL" val="1 cm"/>
  <p:tag name="GUTTERROW" val="0.5 cm"/>
  <p:tag name="GUIDESAPPLIEDTO" val="2"/>
  <p:tag name="MS_PLACEHOLDERID" val="PlaceholderID44398.4529861111020756"/>
</p:tagLst>
</file>

<file path=ppt/tags/tag86.xml><?xml version="1.0" encoding="utf-8"?>
<p:tagLst xmlns:a="http://schemas.openxmlformats.org/drawingml/2006/main" xmlns:r="http://schemas.openxmlformats.org/officeDocument/2006/relationships" xmlns:p="http://schemas.openxmlformats.org/presentationml/2006/main">
  <p:tag name="MS_PLACEHOLDERID" val="PlaceholderID44398.4529861111018601"/>
</p:tagLst>
</file>

<file path=ppt/tags/tag87.xml><?xml version="1.0" encoding="utf-8"?>
<p:tagLst xmlns:a="http://schemas.openxmlformats.org/drawingml/2006/main" xmlns:r="http://schemas.openxmlformats.org/officeDocument/2006/relationships" xmlns:p="http://schemas.openxmlformats.org/presentationml/2006/main">
  <p:tag name="MS_PLACEHOLDERID" val="PlaceholderID44398.4529861111058335"/>
  <p:tag name="STYLEXMLFILE" val="Profile Biography Styles"/>
</p:tagLst>
</file>

<file path=ppt/tags/tag88.xml><?xml version="1.0" encoding="utf-8"?>
<p:tagLst xmlns:a="http://schemas.openxmlformats.org/drawingml/2006/main" xmlns:r="http://schemas.openxmlformats.org/officeDocument/2006/relationships" xmlns:p="http://schemas.openxmlformats.org/presentationml/2006/main">
  <p:tag name="MS_PLACEHOLDERID" val="PlaceholderID44398.4529861111008071"/>
  <p:tag name="STYLEXMLFILE" val="Profile Biography Main Styles"/>
</p:tagLst>
</file>

<file path=ppt/tags/tag89.xml><?xml version="1.0" encoding="utf-8"?>
<p:tagLst xmlns:a="http://schemas.openxmlformats.org/drawingml/2006/main" xmlns:r="http://schemas.openxmlformats.org/officeDocument/2006/relationships" xmlns:p="http://schemas.openxmlformats.org/presentationml/2006/main">
  <p:tag name="STYLEXMLFILE" val="Subtitle List"/>
  <p:tag name="MS_PLACEHOLDERID" val="PlaceholderID44398.4529398148010636"/>
</p:tagLst>
</file>

<file path=ppt/tags/tag9.xml><?xml version="1.0" encoding="utf-8"?>
<p:tagLst xmlns:a="http://schemas.openxmlformats.org/drawingml/2006/main" xmlns:r="http://schemas.openxmlformats.org/officeDocument/2006/relationships" xmlns:p="http://schemas.openxmlformats.org/presentationml/2006/main">
  <p:tag name="MS_PLACEHOLDERID" val="PlaceholderID44398.4528356481004535"/>
  <p:tag name="GUIDECOLS" val="2"/>
  <p:tag name="GUIDEROWS" val="1"/>
  <p:tag name="GUTTERCOL" val="1 cm"/>
  <p:tag name="GUTTERROW" val="0.5 cm"/>
  <p:tag name="GUIDESAPPLIEDTO" val="2"/>
  <p:tag name="MASTERTOPMARGIN" val="130.3937"/>
  <p:tag name="MASTERLEFTMARGIN" val="76.5354"/>
  <p:tag name="MASTERRIGHTMARGIN" val="28.3465"/>
  <p:tag name="MASTERBOTTOMMARGIN" val="85.0394"/>
</p:tagLst>
</file>

<file path=ppt/tags/tag90.xml><?xml version="1.0" encoding="utf-8"?>
<p:tagLst xmlns:a="http://schemas.openxmlformats.org/drawingml/2006/main" xmlns:r="http://schemas.openxmlformats.org/officeDocument/2006/relationships" xmlns:p="http://schemas.openxmlformats.org/presentationml/2006/main">
  <p:tag name="MS_PLACEHOLDERID" val="PlaceholderID44398.4528356481077474"/>
</p:tagLst>
</file>

<file path=ppt/tags/tag91.xml><?xml version="1.0" encoding="utf-8"?>
<p:tagLst xmlns:a="http://schemas.openxmlformats.org/drawingml/2006/main" xmlns:r="http://schemas.openxmlformats.org/officeDocument/2006/relationships" xmlns:p="http://schemas.openxmlformats.org/presentationml/2006/main">
  <p:tag name="BEDROCK_STYLE" val="FP_SENSITIVITY"/>
  <p:tag name="MS_PLACEHOLDERID" val="PlaceholderID44398.4528356481087474"/>
</p:tagLst>
</file>

<file path=ppt/tags/tag92.xml><?xml version="1.0" encoding="utf-8"?>
<p:tagLst xmlns:a="http://schemas.openxmlformats.org/drawingml/2006/main" xmlns:r="http://schemas.openxmlformats.org/officeDocument/2006/relationships" xmlns:p="http://schemas.openxmlformats.org/presentationml/2006/main">
  <p:tag name="MS_PLACEHOLDERID" val="PlaceholderID44398.4530092593045797"/>
</p:tagLst>
</file>

<file path=ppt/tags/tag93.xml><?xml version="1.0" encoding="utf-8"?>
<p:tagLst xmlns:a="http://schemas.openxmlformats.org/drawingml/2006/main" xmlns:r="http://schemas.openxmlformats.org/officeDocument/2006/relationships" xmlns:p="http://schemas.openxmlformats.org/presentationml/2006/main">
  <p:tag name="MS_PLACEHOLDERID" val="PlaceholderID44398.4530092593090572"/>
</p:tagLst>
</file>

<file path=ppt/tags/tag94.xml><?xml version="1.0" encoding="utf-8"?>
<p:tagLst xmlns:a="http://schemas.openxmlformats.org/drawingml/2006/main" xmlns:r="http://schemas.openxmlformats.org/officeDocument/2006/relationships" xmlns:p="http://schemas.openxmlformats.org/presentationml/2006/main">
  <p:tag name="MS_PLACEHOLDERID" val="PlaceholderID44398.4530092593026136"/>
</p:tagLst>
</file>

<file path=ppt/tags/tag95.xml><?xml version="1.0" encoding="utf-8"?>
<p:tagLst xmlns:a="http://schemas.openxmlformats.org/drawingml/2006/main" xmlns:r="http://schemas.openxmlformats.org/officeDocument/2006/relationships" xmlns:p="http://schemas.openxmlformats.org/presentationml/2006/main">
  <p:tag name="MS_PLACEHOLDERID" val="PlaceholderID44398.4530092593078521"/>
</p:tagLst>
</file>

<file path=ppt/tags/tag96.xml><?xml version="1.0" encoding="utf-8"?>
<p:tagLst xmlns:a="http://schemas.openxmlformats.org/drawingml/2006/main" xmlns:r="http://schemas.openxmlformats.org/officeDocument/2006/relationships" xmlns:p="http://schemas.openxmlformats.org/presentationml/2006/main">
  <p:tag name="MASTERTOPMARGIN" val="130.3937"/>
  <p:tag name="MASTERLEFTMARGIN" val="76.5354"/>
  <p:tag name="MASTERRIGHTMARGIN" val="28.3465"/>
  <p:tag name="MASTERBOTTOMMARGIN" val="85.0394"/>
  <p:tag name="CUSTMASTERTOPMARGIN" val="130.3937"/>
  <p:tag name="CUSTMASTERLEFTMARGIN" val="76.5354"/>
  <p:tag name="CUSTMASTERRIGHTMARGIN" val="28.3465"/>
  <p:tag name="CUSTMASTERBOTTOMMARGIN" val="85.0394"/>
  <p:tag name="MS_PLACEHOLDERID" val="PlaceholderID44398.4530092593037890"/>
  <p:tag name="GUIDECOLS" val="10"/>
  <p:tag name="GUIDEROWS" val="1"/>
  <p:tag name="GUTTERCOL" val="1 cm"/>
  <p:tag name="GUTTERROW" val="0.5 cm"/>
  <p:tag name="GUIDESAPPLIEDTO" val="2"/>
</p:tagLst>
</file>

<file path=ppt/tags/tag97.xml><?xml version="1.0" encoding="utf-8"?>
<p:tagLst xmlns:a="http://schemas.openxmlformats.org/drawingml/2006/main" xmlns:r="http://schemas.openxmlformats.org/officeDocument/2006/relationships" xmlns:p="http://schemas.openxmlformats.org/presentationml/2006/main">
  <p:tag name="MS_PLACEHOLDERID" val="PlaceholderID44398.4530092593028966"/>
</p:tagLst>
</file>

<file path=ppt/tags/tag98.xml><?xml version="1.0" encoding="utf-8"?>
<p:tagLst xmlns:a="http://schemas.openxmlformats.org/drawingml/2006/main" xmlns:r="http://schemas.openxmlformats.org/officeDocument/2006/relationships" xmlns:p="http://schemas.openxmlformats.org/presentationml/2006/main">
  <p:tag name="MS_PLACEHOLDERID" val="PlaceholderID44398.4530092593091937"/>
  <p:tag name="STYLEXMLFILE" val="Profile Biography Styles"/>
</p:tagLst>
</file>

<file path=ppt/tags/tag99.xml><?xml version="1.0" encoding="utf-8"?>
<p:tagLst xmlns:a="http://schemas.openxmlformats.org/drawingml/2006/main" xmlns:r="http://schemas.openxmlformats.org/officeDocument/2006/relationships" xmlns:p="http://schemas.openxmlformats.org/presentationml/2006/main">
  <p:tag name="MS_PLACEHOLDERID" val="PlaceholderID44398.4530092593062764"/>
</p:tagLst>
</file>

<file path=ppt/theme/theme1.xml><?xml version="1.0" encoding="utf-8"?>
<a:theme xmlns:a="http://schemas.openxmlformats.org/drawingml/2006/main" name="Office Theme">
  <a:themeElements>
    <a:clrScheme name="_CompassLexecon">
      <a:dk1>
        <a:srgbClr val="000000"/>
      </a:dk1>
      <a:lt1>
        <a:sysClr val="window" lastClr="FFFFFF"/>
      </a:lt1>
      <a:dk2>
        <a:srgbClr val="273B5E"/>
      </a:dk2>
      <a:lt2>
        <a:srgbClr val="FFFFFF"/>
      </a:lt2>
      <a:accent1>
        <a:srgbClr val="273B5E"/>
      </a:accent1>
      <a:accent2>
        <a:srgbClr val="037CBA"/>
      </a:accent2>
      <a:accent3>
        <a:srgbClr val="2CCCD3"/>
      </a:accent3>
      <a:accent4>
        <a:srgbClr val="ACACAC"/>
      </a:accent4>
      <a:accent5>
        <a:srgbClr val="8F1A95"/>
      </a:accent5>
      <a:accent6>
        <a:srgbClr val="582C83"/>
      </a:accent6>
      <a:hlink>
        <a:srgbClr val="037CBA"/>
      </a:hlink>
      <a:folHlink>
        <a:srgbClr val="273B5E"/>
      </a:folHlink>
    </a:clrScheme>
    <a:fontScheme name="__Compass Lexic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08000" tIns="108000" rIns="108000" bIns="108000" rtlCol="0">
        <a:noAutofit/>
      </a:bodyPr>
      <a:lstStyle>
        <a:defPPr algn="l">
          <a:spcAft>
            <a:spcPts val="600"/>
          </a:spcAft>
          <a:buClr>
            <a:schemeClr val="dk1"/>
          </a:buClr>
          <a:defRPr sz="1200" b="1" dirty="0">
            <a:solidFill>
              <a:schemeClr val="dk1"/>
            </a:solidFill>
          </a:defRPr>
        </a:defPPr>
      </a:lstStyle>
    </a:txDef>
  </a:objectDefaults>
  <a:extraClrSchemeLst/>
  <a:extLst>
    <a:ext uri="{05A4C25C-085E-4340-85A3-A5531E510DB2}">
      <thm15:themeFamily xmlns:thm15="http://schemas.microsoft.com/office/thememl/2012/main" name="Presentation_Widescreen.potx" id="{A05F3117-4162-47C6-83C2-50D21F364C20}" vid="{2DE39306-D0BA-46A1-86C4-773CE6D0D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9D6181A95E9A43AD1323F4EF38B8B1" ma:contentTypeVersion="6" ma:contentTypeDescription="Create a new document." ma:contentTypeScope="" ma:versionID="86627c52754e35c872546a29bc21676c">
  <xsd:schema xmlns:xsd="http://www.w3.org/2001/XMLSchema" xmlns:xs="http://www.w3.org/2001/XMLSchema" xmlns:p="http://schemas.microsoft.com/office/2006/metadata/properties" xmlns:ns2="6e6149e4-08fd-4600-935e-c79b923d9e88" xmlns:ns3="460284b5-b5bd-4d39-b6cd-8e1f27044deb" targetNamespace="http://schemas.microsoft.com/office/2006/metadata/properties" ma:root="true" ma:fieldsID="da018e03246e6001fc668f2915b6bc32" ns2:_="" ns3:_="">
    <xsd:import namespace="6e6149e4-08fd-4600-935e-c79b923d9e88"/>
    <xsd:import namespace="460284b5-b5bd-4d39-b6cd-8e1f27044d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149e4-08fd-4600-935e-c79b923d9e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0284b5-b5bd-4d39-b6cd-8e1f27044de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60284b5-b5bd-4d39-b6cd-8e1f27044deb">
      <UserInfo>
        <DisplayName>Roques, Fabien</DisplayName>
        <AccountId>14</AccountId>
        <AccountType/>
      </UserInfo>
      <UserInfo>
        <DisplayName>Verhaeghe, Charles</DisplayName>
        <AccountId>13</AccountId>
        <AccountType/>
      </UserInfo>
      <UserInfo>
        <DisplayName>Gimenez, Mathieu</DisplayName>
        <AccountId>18</AccountId>
        <AccountType/>
      </UserInfo>
      <UserInfo>
        <DisplayName>Amadio, Maxime</DisplayName>
        <AccountId>11</AccountId>
        <AccountType/>
      </UserInfo>
      <UserInfo>
        <DisplayName>Lorne, Augustin</DisplayName>
        <AccountId>9</AccountId>
        <AccountType/>
      </UserInfo>
      <UserInfo>
        <DisplayName>Spodniak, Petr</DisplayName>
        <AccountId>19</AccountId>
        <AccountType/>
      </UserInfo>
      <UserInfo>
        <DisplayName>Rainaut, Clemence</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12A269-615D-4DB1-8E11-21730B7A2127}">
  <ds:schemaRefs>
    <ds:schemaRef ds:uri="460284b5-b5bd-4d39-b6cd-8e1f27044deb"/>
    <ds:schemaRef ds:uri="6e6149e4-08fd-4600-935e-c79b923d9e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2D179A-DF99-4447-981C-B0C5BF4EEEC5}">
  <ds:schemaRefs>
    <ds:schemaRef ds:uri="http://schemas.openxmlformats.org/package/2006/metadata/core-properties"/>
    <ds:schemaRef ds:uri="6e6149e4-08fd-4600-935e-c79b923d9e88"/>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460284b5-b5bd-4d39-b6cd-8e1f27044deb"/>
    <ds:schemaRef ds:uri="http://www.w3.org/XML/1998/namespace"/>
    <ds:schemaRef ds:uri="http://purl.org/dc/dcmitype/"/>
  </ds:schemaRefs>
</ds:datastoreItem>
</file>

<file path=customXml/itemProps3.xml><?xml version="1.0" encoding="utf-8"?>
<ds:datastoreItem xmlns:ds="http://schemas.openxmlformats.org/officeDocument/2006/customXml" ds:itemID="{501FC7F1-D481-483B-8EBA-D63946944F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1853</Words>
  <Application>Microsoft Office PowerPoint</Application>
  <PresentationFormat>Widescreen</PresentationFormat>
  <Paragraphs>262</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Unicode MS</vt:lpstr>
      <vt:lpstr>Calibri</vt:lpstr>
      <vt:lpstr>Wingdings</vt:lpstr>
      <vt:lpstr>Office Theme</vt:lpstr>
      <vt:lpstr>Redesigning electricity markets to deliver EU policy objectives</vt:lpstr>
      <vt:lpstr>Contents</vt:lpstr>
      <vt:lpstr>Introduction - Compass Lexecon’s EMEA energy expertise</vt:lpstr>
      <vt:lpstr>Towards a new target model? Hybrid markets</vt:lpstr>
      <vt:lpstr>The key design choices of hybrid markets</vt:lpstr>
      <vt:lpstr>The assessment of power system needs requires a new approach</vt:lpstr>
      <vt:lpstr>The design of long term contracts matters – example of CfDs </vt:lpstr>
      <vt:lpstr>Which type of tariff / cost pass through ?</vt:lpstr>
      <vt:lpstr>Competition issues associated with long term contracts: do we need to revisit the historical approach?</vt:lpstr>
      <vt:lpstr>Bibliography</vt:lpstr>
      <vt:lpstr>If you have any question about this paper, please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Liedorp, Ingrid</dc:creator>
  <cp:keywords/>
  <cp:lastModifiedBy>Jacque  Woolley</cp:lastModifiedBy>
  <cp:revision>14</cp:revision>
  <cp:lastPrinted>2023-11-22T14:46:27Z</cp:lastPrinted>
  <dcterms:created xsi:type="dcterms:W3CDTF">2023-02-23T10:32:45Z</dcterms:created>
  <dcterms:modified xsi:type="dcterms:W3CDTF">2024-05-16T15:42:52Z</dcterms:modified>
  <cp:category>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Mediasterling">
    <vt:bool>true</vt:bool>
  </property>
  <property fmtid="{D5CDD505-2E9C-101B-9397-08002B2CF9AE}" pid="3" name="MS_ThemeSubFolder">
    <vt:lpwstr>Presentation_Widescreen</vt:lpwstr>
  </property>
  <property fmtid="{D5CDD505-2E9C-101B-9397-08002B2CF9AE}" pid="4" name="MS_CurrentTOC">
    <vt:lpwstr>Table of Contents</vt:lpwstr>
  </property>
  <property fmtid="{D5CDD505-2E9C-101B-9397-08002B2CF9AE}" pid="5" name="MS_Version">
    <vt:lpwstr>10.0.2</vt:lpwstr>
  </property>
  <property fmtid="{D5CDD505-2E9C-101B-9397-08002B2CF9AE}" pid="6" name="MS_RunDocUpdate">
    <vt:lpwstr>False</vt:lpwstr>
  </property>
  <property fmtid="{D5CDD505-2E9C-101B-9397-08002B2CF9AE}" pid="7" name="MS_ClientName">
    <vt:lpwstr>CompassLexecon</vt:lpwstr>
  </property>
  <property fmtid="{D5CDD505-2E9C-101B-9397-08002B2CF9AE}" pid="8" name="FP_Language">
    <vt:lpwstr>en-GB</vt:lpwstr>
  </property>
  <property fmtid="{D5CDD505-2E9C-101B-9397-08002B2CF9AE}" pid="9" name="FP_LCID">
    <vt:lpwstr>2057</vt:lpwstr>
  </property>
  <property fmtid="{D5CDD505-2E9C-101B-9397-08002B2CF9AE}" pid="10" name="FP_TX_Figure">
    <vt:lpwstr>Figure</vt:lpwstr>
  </property>
  <property fmtid="{D5CDD505-2E9C-101B-9397-08002B2CF9AE}" pid="11" name="FP_TX_Table">
    <vt:lpwstr>Table</vt:lpwstr>
  </property>
  <property fmtid="{D5CDD505-2E9C-101B-9397-08002B2CF9AE}" pid="12" name="FP_TX_NotesPrefix">
    <vt:lpwstr>Notes: </vt:lpwstr>
  </property>
  <property fmtid="{D5CDD505-2E9C-101B-9397-08002B2CF9AE}" pid="13" name="FP_TX_SourcePrefix">
    <vt:lpwstr>Source: </vt:lpwstr>
  </property>
  <property fmtid="{D5CDD505-2E9C-101B-9397-08002B2CF9AE}" pid="14" name="FP_Numbering">
    <vt:lpwstr/>
  </property>
  <property fmtid="{D5CDD505-2E9C-101B-9397-08002B2CF9AE}" pid="15" name="FP_Sensitivity">
    <vt:lpwstr>Confidential</vt:lpwstr>
  </property>
  <property fmtid="{D5CDD505-2E9C-101B-9397-08002B2CF9AE}" pid="16" name="FP_TX_Agenda">
    <vt:lpwstr>Agenda</vt:lpwstr>
  </property>
  <property fmtid="{D5CDD505-2E9C-101B-9397-08002B2CF9AE}" pid="17" name="FP_TX_TOC">
    <vt:lpwstr>Contents</vt:lpwstr>
  </property>
  <property fmtid="{D5CDD505-2E9C-101B-9397-08002B2CF9AE}" pid="18" name="ContentTypeId">
    <vt:lpwstr>0x010100109D6181A95E9A43AD1323F4EF38B8B1</vt:lpwstr>
  </property>
</Properties>
</file>